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19"/>
  </p:notesMasterIdLst>
  <p:handoutMasterIdLst>
    <p:handoutMasterId r:id="rId20"/>
  </p:handoutMasterIdLst>
  <p:sldIdLst>
    <p:sldId id="276" r:id="rId2"/>
    <p:sldId id="260" r:id="rId3"/>
    <p:sldId id="261" r:id="rId4"/>
    <p:sldId id="263" r:id="rId5"/>
    <p:sldId id="284" r:id="rId6"/>
    <p:sldId id="285" r:id="rId7"/>
    <p:sldId id="271" r:id="rId8"/>
    <p:sldId id="286" r:id="rId9"/>
    <p:sldId id="287" r:id="rId10"/>
    <p:sldId id="288" r:id="rId11"/>
    <p:sldId id="277" r:id="rId12"/>
    <p:sldId id="272" r:id="rId13"/>
    <p:sldId id="274" r:id="rId14"/>
    <p:sldId id="273" r:id="rId15"/>
    <p:sldId id="264" r:id="rId16"/>
    <p:sldId id="265" r:id="rId17"/>
    <p:sldId id="280" r:id="rId18"/>
  </p:sldIdLst>
  <p:sldSz cx="9144000" cy="6858000" type="screen4x3"/>
  <p:notesSz cx="7315200" cy="96012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4037"/>
    <a:srgbClr val="545454"/>
    <a:srgbClr val="4301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17" autoAdjust="0"/>
    <p:restoredTop sz="93936" autoAdjust="0"/>
  </p:normalViewPr>
  <p:slideViewPr>
    <p:cSldViewPr snapToGrid="0" snapToObjects="1">
      <p:cViewPr varScale="1">
        <p:scale>
          <a:sx n="83" d="100"/>
          <a:sy n="83" d="100"/>
        </p:scale>
        <p:origin x="1219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31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E99BD-BC0E-42E5-A1F2-D47D132BFE66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7BB2D-952F-4109-8019-40B4C048A7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08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DDFE748-3E8A-41C3-91D2-CC35B78F5456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ED338BE-1107-4D1C-A59E-66336B9BD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12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338BE-1107-4D1C-A59E-66336B9BD9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55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Everything is in this transport:</a:t>
            </a:r>
            <a:r>
              <a:rPr lang="en-US" baseline="0" dirty="0" smtClean="0"/>
              <a:t> connection is key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338BE-1107-4D1C-A59E-66336B9BD9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24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338BE-1107-4D1C-A59E-66336B9BD9C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379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file:///C:\Documents%20and%20Settings\Mathieu%20Desbrun\My%20Documents\PowerPoint%20Presentations\GrailAnim2.avi" TargetMode="External"/><Relationship Id="rId1" Type="http://schemas.microsoft.com/office/2007/relationships/media" Target="file:///C:\Documents%20and%20Settings\Mathieu%20Desbrun\My%20Documents\PowerPoint%20Presentations\GrailAnim2.avi" TargetMode="Externa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88" y="-103188"/>
            <a:ext cx="9142412" cy="385286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3" y="4543425"/>
            <a:ext cx="19335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884488" y="3736975"/>
            <a:ext cx="3365500" cy="4921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bg1"/>
                </a:solidFill>
                <a:latin typeface="Californian FB" panose="0207040306080B030204" pitchFamily="18" charset="0"/>
                <a:ea typeface="+mn-ea"/>
                <a:cs typeface="+mn-cs"/>
              </a:defRPr>
            </a:lvl1pPr>
            <a:lvl2pPr marL="4572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2pPr>
            <a:lvl3pPr marL="9144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3pPr>
            <a:lvl4pPr marL="13716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4pPr>
            <a:lvl5pPr marL="1828800" marR="0" indent="0" algn="ctr" defTabSz="8540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Applied Geometry Lab</a:t>
            </a:r>
          </a:p>
          <a:p>
            <a:pPr>
              <a:lnSpc>
                <a:spcPct val="95000"/>
              </a:lnSpc>
              <a:spcBef>
                <a:spcPts val="0"/>
              </a:spcBef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Caltech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4561" y="1520878"/>
            <a:ext cx="8481526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8237" y="2468965"/>
            <a:ext cx="6858000" cy="4141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67939" y="3329558"/>
            <a:ext cx="5598594" cy="436993"/>
          </a:xfrm>
        </p:spPr>
        <p:txBody>
          <a:bodyPr>
            <a:norm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2667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FFA57-95F8-4192-A0DA-B75133CC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0" y="1884363"/>
            <a:ext cx="9147175" cy="2119312"/>
            <a:chOff x="0" y="1883698"/>
            <a:chExt cx="9147593" cy="2120523"/>
          </a:xfrm>
        </p:grpSpPr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9" name="Freeform 8"/>
              <p:cNvSpPr/>
              <p:nvPr userDrawn="1"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0" name="Rectangle 9"/>
              <p:cNvSpPr/>
              <p:nvPr userDrawn="1"/>
            </p:nvSpPr>
            <p:spPr>
              <a:xfrm>
                <a:off x="-241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6" name="Group 18"/>
            <p:cNvGrpSpPr>
              <a:grpSpLocks/>
            </p:cNvGrpSpPr>
            <p:nvPr userDrawn="1"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7" name="Freeform 6"/>
              <p:cNvSpPr/>
              <p:nvPr userDrawn="1"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 userDrawn="1"/>
            </p:nvSpPr>
            <p:spPr>
              <a:xfrm>
                <a:off x="-417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-9525" y="1884363"/>
            <a:ext cx="9155113" cy="2119312"/>
            <a:chOff x="-9680" y="1883698"/>
            <a:chExt cx="9155664" cy="2120523"/>
          </a:xfrm>
        </p:grpSpPr>
        <p:grpSp>
          <p:nvGrpSpPr>
            <p:cNvPr id="13" name="Group 25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8" name="Freeform 17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9" name="Rectangle 18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4" name="Group 26"/>
            <p:cNvGrpSpPr>
              <a:grpSpLocks/>
            </p:cNvGrpSpPr>
            <p:nvPr userDrawn="1"/>
          </p:nvGrpSpPr>
          <p:grpSpPr bwMode="auto">
            <a:xfrm flipH="1" flipV="1">
              <a:off x="-9680" y="1883698"/>
              <a:ext cx="9145984" cy="1130392"/>
              <a:chOff x="-1829" y="0"/>
              <a:chExt cx="9145984" cy="1130392"/>
            </a:xfrm>
          </p:grpSpPr>
          <p:sp>
            <p:nvSpPr>
              <p:cNvPr id="15" name="Freeform 14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7" name="Rectangle 16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21208" y="2448791"/>
            <a:ext cx="8040854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DDEE-4AF7-41ED-B599-4E6E26840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5" name="GrailAnim2.avi">
            <a:hlinkClick r:id="" action="ppaction://media"/>
          </p:cNvPr>
          <p:cNvPicPr>
            <a:picLocks noRot="1" noChangeAspect="1" noChangeArrowheads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719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F85B-D2ED-47B0-A7F3-59C64C91E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45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51957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220686"/>
            <a:ext cx="3868737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1957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20686"/>
            <a:ext cx="3887788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F16A9-B358-4A62-BF81-1E088B76C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9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CC85-B3B1-4C22-B511-5C7CD7DDB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01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1270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1725575"/>
            <a:ext cx="8229600" cy="2312373"/>
          </a:xfrm>
          <a:prstGeom prst="rect">
            <a:avLst/>
          </a:prstGeom>
        </p:spPr>
        <p:txBody>
          <a:bodyPr anchor="b"/>
          <a:lstStyle>
            <a:lvl1pPr algn="ctr">
              <a:defRPr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489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video" Target="file:///C:\Documents%20and%20Settings\Mathieu%20Desbrun\My%20Documents\PowerPoint%20Presentations\GrailAnim2.avi" TargetMode="External"/><Relationship Id="rId4" Type="http://schemas.openxmlformats.org/officeDocument/2006/relationships/slideLayout" Target="../slideLayouts/slideLayout4.xml"/><Relationship Id="rId9" Type="http://schemas.microsoft.com/office/2007/relationships/media" Target="file:///C:\Documents%20and%20Settings\Mathieu%20Desbrun\My%20Documents\PowerPoint%20Presentations\GrailAnim2.avi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19213"/>
            <a:ext cx="7886700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58225" y="6492875"/>
            <a:ext cx="365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1DEBA1-FE4F-425D-A307-9D51DB1D3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-1588" y="0"/>
            <a:ext cx="9145588" cy="1130300"/>
            <a:chOff x="-1829" y="0"/>
            <a:chExt cx="9145984" cy="1130392"/>
          </a:xfrm>
        </p:grpSpPr>
        <p:sp>
          <p:nvSpPr>
            <p:cNvPr id="8" name="Freeform 7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23888" y="-1397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-1589" y="0"/>
            <a:ext cx="9173297" cy="1130300"/>
            <a:chOff x="-1829" y="0"/>
            <a:chExt cx="9145984" cy="1130392"/>
          </a:xfrm>
        </p:grpSpPr>
        <p:sp>
          <p:nvSpPr>
            <p:cNvPr id="13" name="Freeform 12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pic>
        <p:nvPicPr>
          <p:cNvPr id="15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5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ritannic Bold" panose="020B0903060703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1pPr>
      <a:lvl2pPr marL="749300" indent="-376238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2pPr>
      <a:lvl3pPr marL="1227138" indent="-371475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3pPr>
      <a:lvl4pPr marL="1647825" indent="-315913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4pPr>
      <a:lvl5pPr marL="1973263" indent="-160338" algn="l" defTabSz="854075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24.xml"/><Relationship Id="rId7" Type="http://schemas.openxmlformats.org/officeDocument/2006/relationships/image" Target="../media/image37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4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11" Type="http://schemas.openxmlformats.org/officeDocument/2006/relationships/image" Target="../media/image9.emf"/><Relationship Id="rId5" Type="http://schemas.openxmlformats.org/officeDocument/2006/relationships/image" Target="../media/image6.emf"/><Relationship Id="rId10" Type="http://schemas.openxmlformats.org/officeDocument/2006/relationships/image" Target="../media/image8.em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7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5.png"/><Relationship Id="rId3" Type="http://schemas.openxmlformats.org/officeDocument/2006/relationships/tags" Target="../tags/tag8.xml"/><Relationship Id="rId7" Type="http://schemas.openxmlformats.org/officeDocument/2006/relationships/image" Target="../media/image90.png"/><Relationship Id="rId12" Type="http://schemas.openxmlformats.org/officeDocument/2006/relationships/image" Target="../media/image14.png"/><Relationship Id="rId2" Type="http://schemas.openxmlformats.org/officeDocument/2006/relationships/tags" Target="../tags/tag7.xml"/><Relationship Id="rId16" Type="http://schemas.openxmlformats.org/officeDocument/2006/relationships/image" Target="../media/image17.png"/><Relationship Id="rId1" Type="http://schemas.openxmlformats.org/officeDocument/2006/relationships/tags" Target="../tags/tag6.xml"/><Relationship Id="rId11" Type="http://schemas.openxmlformats.org/officeDocument/2006/relationships/image" Target="../media/image13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0.png"/><Relationship Id="rId1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11" Type="http://schemas.openxmlformats.org/officeDocument/2006/relationships/image" Target="../media/image19.emf"/><Relationship Id="rId10" Type="http://schemas.openxmlformats.org/officeDocument/2006/relationships/image" Target="../media/image160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5.wmf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2.xml"/><Relationship Id="rId12" Type="http://schemas.openxmlformats.org/officeDocument/2006/relationships/oleObject" Target="../embeddings/oleObject1.bin"/><Relationship Id="rId2" Type="http://schemas.openxmlformats.org/officeDocument/2006/relationships/tags" Target="../tags/tag12.xml"/><Relationship Id="rId1" Type="http://schemas.openxmlformats.org/officeDocument/2006/relationships/vmlDrawing" Target="../drawings/vmlDrawing1.vml"/><Relationship Id="rId6" Type="http://schemas.openxmlformats.org/officeDocument/2006/relationships/tags" Target="../tags/tag16.xml"/><Relationship Id="rId11" Type="http://schemas.openxmlformats.org/officeDocument/2006/relationships/image" Target="../media/image30.png"/><Relationship Id="rId5" Type="http://schemas.openxmlformats.org/officeDocument/2006/relationships/tags" Target="../tags/tag15.xml"/><Relationship Id="rId10" Type="http://schemas.openxmlformats.org/officeDocument/2006/relationships/image" Target="../media/image29.png"/><Relationship Id="rId4" Type="http://schemas.openxmlformats.org/officeDocument/2006/relationships/tags" Target="../tags/tag14.xml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r="23550"/>
          <a:stretch/>
        </p:blipFill>
        <p:spPr>
          <a:xfrm rot="5400000">
            <a:off x="2332578" y="-2420454"/>
            <a:ext cx="4432743" cy="9196450"/>
          </a:xfrm>
          <a:prstGeom prst="rect">
            <a:avLst/>
          </a:prstGeom>
        </p:spPr>
      </p:pic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-9832" y="2548031"/>
            <a:ext cx="9173497" cy="2119313"/>
            <a:chOff x="0" y="1883698"/>
            <a:chExt cx="9147593" cy="2120523"/>
          </a:xfrm>
        </p:grpSpPr>
        <p:grpSp>
          <p:nvGrpSpPr>
            <p:cNvPr id="14342" name="Group 5"/>
            <p:cNvGrpSpPr>
              <a:grpSpLocks/>
            </p:cNvGrpSpPr>
            <p:nvPr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-241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4343" name="Group 6"/>
            <p:cNvGrpSpPr>
              <a:grpSpLocks/>
            </p:cNvGrpSpPr>
            <p:nvPr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-417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sp>
        <p:nvSpPr>
          <p:cNvPr id="14341" name="Title 2"/>
          <p:cNvSpPr>
            <a:spLocks noGrp="1"/>
          </p:cNvSpPr>
          <p:nvPr>
            <p:ph type="title"/>
          </p:nvPr>
        </p:nvSpPr>
        <p:spPr>
          <a:xfrm>
            <a:off x="211138" y="3113181"/>
            <a:ext cx="8761412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Vertex-based Vector Fields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029" y="4784609"/>
            <a:ext cx="2526451" cy="1894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7998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1"/>
    </mc:Choice>
    <mc:Fallback xmlns="">
      <p:transition spd="slow" advTm="1062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284122" cy="4951412"/>
          </a:xfrm>
        </p:spPr>
        <p:txBody>
          <a:bodyPr/>
          <a:lstStyle/>
          <a:p>
            <a:r>
              <a:rPr lang="en-US" dirty="0" smtClean="0"/>
              <a:t>Now, let’s build a </a:t>
            </a:r>
            <a:r>
              <a:rPr lang="en-US" b="1" dirty="0" smtClean="0"/>
              <a:t>finite</a:t>
            </a:r>
            <a:r>
              <a:rPr lang="en-US" b="1" dirty="0" smtClean="0">
                <a:latin typeface="+mn-lt"/>
              </a:rPr>
              <a:t>-</a:t>
            </a:r>
            <a:r>
              <a:rPr lang="en-US" b="1" dirty="0" smtClean="0"/>
              <a:t>dimensional</a:t>
            </a:r>
            <a:r>
              <a:rPr lang="en-US" dirty="0" smtClean="0"/>
              <a:t> connection</a:t>
            </a:r>
          </a:p>
          <a:p>
            <a:pPr lvl="1"/>
            <a:r>
              <a:rPr lang="en-US" dirty="0" smtClean="0"/>
              <a:t>local simplicial connection?</a:t>
            </a:r>
          </a:p>
          <a:p>
            <a:pPr lvl="2"/>
            <a:r>
              <a:rPr lang="en-US" dirty="0" smtClean="0"/>
              <a:t>just use Whitney 1</a:t>
            </a:r>
            <a:r>
              <a:rPr lang="en-US" dirty="0" smtClean="0">
                <a:latin typeface="+mj-lt"/>
              </a:rPr>
              <a:t>-</a:t>
            </a:r>
            <a:r>
              <a:rPr lang="en-US" dirty="0" smtClean="0"/>
              <a:t>forms!</a:t>
            </a:r>
          </a:p>
          <a:p>
            <a:pPr lvl="1"/>
            <a:r>
              <a:rPr lang="en-US" dirty="0" smtClean="0"/>
              <a:t>then just find transition functions that fit the requirements</a:t>
            </a:r>
          </a:p>
          <a:p>
            <a:pPr lvl="2"/>
            <a:r>
              <a:rPr lang="en-US" dirty="0" smtClean="0"/>
              <a:t>to enforce a connection with finite curvature</a:t>
            </a:r>
          </a:p>
          <a:p>
            <a:pPr lvl="1"/>
            <a:r>
              <a:rPr lang="en-US" dirty="0" smtClean="0"/>
              <a:t>no longer derived from charts </a:t>
            </a:r>
          </a:p>
          <a:p>
            <a:pPr lvl="2"/>
            <a:endParaRPr lang="en-US" sz="1400" dirty="0"/>
          </a:p>
          <a:p>
            <a:r>
              <a:rPr lang="en-US" dirty="0" smtClean="0"/>
              <a:t>Reduced connection parameters</a:t>
            </a:r>
          </a:p>
          <a:p>
            <a:pPr lvl="1"/>
            <a:r>
              <a:rPr lang="en-US" dirty="0" smtClean="0"/>
              <a:t>only need </a:t>
            </a:r>
            <a:r>
              <a:rPr lang="en-US" b="1" dirty="0" smtClean="0"/>
              <a:t>3</a:t>
            </a:r>
            <a:r>
              <a:rPr lang="en-US" b="1" dirty="0"/>
              <a:t>(|E|+|F</a:t>
            </a:r>
            <a:r>
              <a:rPr lang="en-US" b="1" dirty="0" smtClean="0"/>
              <a:t>|) </a:t>
            </a:r>
            <a:r>
              <a:rPr lang="en-US" dirty="0" smtClean="0"/>
              <a:t>parameters</a:t>
            </a:r>
          </a:p>
          <a:p>
            <a:pPr lvl="2"/>
            <a:r>
              <a:rPr lang="en-US" dirty="0" smtClean="0"/>
              <a:t>1-forms and transition </a:t>
            </a:r>
            <a:r>
              <a:rPr lang="en-US" dirty="0" err="1" smtClean="0"/>
              <a:t>fcts</a:t>
            </a:r>
            <a:r>
              <a:rPr lang="en-US" dirty="0" smtClean="0"/>
              <a:t> derived from it </a:t>
            </a:r>
          </a:p>
          <a:p>
            <a:pPr lvl="1"/>
            <a:r>
              <a:rPr lang="en-US" dirty="0" smtClean="0"/>
              <a:t>edge-face transitions are linear, btw</a:t>
            </a:r>
          </a:p>
          <a:p>
            <a:pPr lvl="1"/>
            <a:r>
              <a:rPr lang="en-US" dirty="0" smtClean="0"/>
              <a:t>now, also curvature on triangle: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Discrete Connection</a:t>
            </a:r>
            <a:endParaRPr lang="en-US" dirty="0"/>
          </a:p>
        </p:txBody>
      </p:sp>
      <p:pic>
        <p:nvPicPr>
          <p:cNvPr id="315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948"/>
          <a:stretch/>
        </p:blipFill>
        <p:spPr>
          <a:xfrm>
            <a:off x="6217691" y="3270170"/>
            <a:ext cx="2695081" cy="3000455"/>
          </a:xfrm>
          <a:prstGeom prst="rect">
            <a:avLst/>
          </a:prstGeom>
        </p:spPr>
      </p:pic>
      <p:pic>
        <p:nvPicPr>
          <p:cNvPr id="316" name="Picture 3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285" y="5614848"/>
            <a:ext cx="3881250" cy="5302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078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7767"/>
    </mc:Choice>
    <mc:Fallback xmlns="">
      <p:transition spd="slow" advTm="187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230870" cy="4951412"/>
          </a:xfrm>
        </p:spPr>
        <p:txBody>
          <a:bodyPr>
            <a:normAutofit/>
          </a:bodyPr>
          <a:lstStyle/>
          <a:p>
            <a:r>
              <a:rPr lang="en-US" dirty="0" smtClean="0"/>
              <a:t>Our discrete connection now have </a:t>
            </a:r>
            <a:r>
              <a:rPr lang="en-US" i="1" dirty="0" smtClean="0"/>
              <a:t>finite</a:t>
            </a:r>
            <a:r>
              <a:rPr lang="en-US" dirty="0" smtClean="0"/>
              <a:t> curvature…</a:t>
            </a:r>
          </a:p>
          <a:p>
            <a:r>
              <a:rPr lang="en-US" dirty="0"/>
              <a:t> </a:t>
            </a:r>
            <a:r>
              <a:rPr lang="en-US" dirty="0" smtClean="0"/>
              <a:t>  so how to represent </a:t>
            </a:r>
            <a:r>
              <a:rPr lang="en-US" b="1" dirty="0" smtClean="0"/>
              <a:t>the</a:t>
            </a:r>
            <a:r>
              <a:rPr lang="en-US" dirty="0" smtClean="0"/>
              <a:t> Levi-</a:t>
            </a:r>
            <a:r>
              <a:rPr lang="en-US" dirty="0" err="1" smtClean="0"/>
              <a:t>Civita</a:t>
            </a:r>
            <a:r>
              <a:rPr lang="en-US" dirty="0" smtClean="0"/>
              <a:t> connection?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get face connection to be as close to 0 as possible, </a:t>
            </a:r>
            <a:br>
              <a:rPr lang="en-US" dirty="0" smtClean="0"/>
            </a:br>
            <a:r>
              <a:rPr lang="en-US" dirty="0" smtClean="0"/>
              <a:t>and edge-face transitions to be as close to 0 as possible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can be found through a linear system (min of quadratic error)</a:t>
            </a:r>
          </a:p>
          <a:p>
            <a:pPr lvl="1">
              <a:lnSpc>
                <a:spcPct val="100000"/>
              </a:lnSpc>
            </a:pPr>
            <a:r>
              <a:rPr lang="en-US" i="1" dirty="0" smtClean="0"/>
              <a:t>as-Levi-</a:t>
            </a:r>
            <a:r>
              <a:rPr lang="en-US" i="1" dirty="0" err="1" smtClean="0"/>
              <a:t>Civita</a:t>
            </a:r>
            <a:r>
              <a:rPr lang="en-US" i="1" dirty="0" smtClean="0"/>
              <a:t>-as-possible discrete connection</a:t>
            </a:r>
            <a:r>
              <a:rPr lang="en-US" dirty="0" smtClean="0"/>
              <a:t>!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discrete covariant derivative will be more accurate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extends to trivial connections too </a:t>
            </a:r>
            <a:r>
              <a:rPr lang="en-US" sz="1800" dirty="0" smtClean="0">
                <a:solidFill>
                  <a:schemeClr val="accent2"/>
                </a:solidFill>
              </a:rPr>
              <a:t>[Crane </a:t>
            </a:r>
            <a:r>
              <a:rPr lang="en-US" sz="1800" i="1" dirty="0" smtClean="0">
                <a:solidFill>
                  <a:schemeClr val="accent2"/>
                </a:solidFill>
              </a:rPr>
              <a:t>et al.</a:t>
            </a:r>
            <a:r>
              <a:rPr lang="en-US" sz="1800" dirty="0" smtClean="0">
                <a:solidFill>
                  <a:schemeClr val="accent2"/>
                </a:solidFill>
              </a:rPr>
              <a:t> ‘10]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With discrete connection, we can interpolate explicitly</a:t>
            </a:r>
          </a:p>
          <a:p>
            <a:pPr marL="855663" lvl="2" indent="0">
              <a:lnSpc>
                <a:spcPct val="100000"/>
              </a:lnSpc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Levi-</a:t>
            </a:r>
            <a:r>
              <a:rPr lang="en-US" dirty="0" err="1" smtClean="0"/>
              <a:t>Civita</a:t>
            </a:r>
            <a:r>
              <a:rPr lang="en-US" dirty="0" smtClean="0"/>
              <a:t> Connection??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192" y="5207245"/>
            <a:ext cx="3505745" cy="8402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333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830"/>
    </mc:Choice>
    <mc:Fallback xmlns="">
      <p:transition spd="slow" advTm="160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1319213"/>
            <a:ext cx="8259711" cy="4951412"/>
          </a:xfrm>
        </p:spPr>
        <p:txBody>
          <a:bodyPr/>
          <a:lstStyle/>
          <a:p>
            <a:r>
              <a:rPr lang="en-US" altLang="zh-CN" dirty="0" smtClean="0"/>
              <a:t>Simply multiply by n all transition angles and 1-forms!</a:t>
            </a:r>
          </a:p>
          <a:p>
            <a:r>
              <a:rPr lang="en-US" altLang="zh-CN" dirty="0" smtClean="0"/>
              <a:t>Bonus: singularity control </a:t>
            </a:r>
          </a:p>
          <a:p>
            <a:pPr lvl="1"/>
            <a:r>
              <a:rPr lang="en-US" altLang="zh-CN" dirty="0" smtClean="0"/>
              <a:t>positive index: set div &amp; curl per triangle </a:t>
            </a:r>
          </a:p>
          <a:p>
            <a:pPr lvl="1"/>
            <a:r>
              <a:rPr lang="en-US" altLang="zh-CN" dirty="0" smtClean="0"/>
              <a:t>negative index: set </a:t>
            </a:r>
            <a:r>
              <a:rPr lang="en-US" altLang="zh-CN" dirty="0" err="1" smtClean="0"/>
              <a:t>rdiv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rcurl</a:t>
            </a:r>
            <a:endParaRPr lang="en-US" altLang="zh-CN" dirty="0"/>
          </a:p>
          <a:p>
            <a:pPr lvl="1"/>
            <a:r>
              <a:rPr lang="en-US" altLang="zh-CN" dirty="0" smtClean="0"/>
              <a:t>ratio (r)curl / (r)div controls orientation on n-vector fields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N-Vector Fields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06C69-D977-49A5-B07F-2CB10A571A85}" type="slidenum">
              <a:rPr lang="zh-CN" altLang="en-US" smtClean="0"/>
              <a:pPr/>
              <a:t>12</a:t>
            </a:fld>
            <a:endParaRPr lang="en-US" altLang="zh-CN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828" y="3444468"/>
            <a:ext cx="2686050" cy="2524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5704" y="3444468"/>
            <a:ext cx="2819400" cy="2428875"/>
          </a:xfrm>
          <a:prstGeom prst="rect">
            <a:avLst/>
          </a:prstGeom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390115" y="5939285"/>
            <a:ext cx="3181885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 i="1" dirty="0" smtClean="0"/>
              <a:t>Vector field with saddle</a:t>
            </a:r>
            <a:endParaRPr lang="en-US" altLang="zh-CN" baseline="30000" dirty="0"/>
          </a:p>
          <a:p>
            <a:pPr eaLnBrk="1" hangingPunct="1"/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Box 7"/>
              <p:cNvSpPr txBox="1">
                <a:spLocks noChangeArrowheads="1"/>
              </p:cNvSpPr>
              <p:nvPr/>
            </p:nvSpPr>
            <p:spPr bwMode="auto">
              <a:xfrm>
                <a:off x="5706475" y="5823679"/>
                <a:ext cx="3181885" cy="5813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𝝅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400" b="1" i="1" dirty="0" smtClean="0">
                    <a:latin typeface="+mj-lt"/>
                  </a:rPr>
                  <a:t> </a:t>
                </a:r>
                <a:r>
                  <a:rPr lang="en-US" altLang="zh-CN" sz="2000" b="1" i="1" dirty="0" smtClean="0">
                    <a:cs typeface="Arial" panose="020B0604020202020204" pitchFamily="34" charset="0"/>
                  </a:rPr>
                  <a:t>rotation of saddle</a:t>
                </a:r>
                <a:endParaRPr lang="en-US" altLang="zh-CN" sz="2000" b="1" i="1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06475" y="5823679"/>
                <a:ext cx="3181885" cy="581378"/>
              </a:xfrm>
              <a:prstGeom prst="rect">
                <a:avLst/>
              </a:prstGeom>
              <a:blipFill rotWithShape="0">
                <a:blip r:embed="rId7"/>
                <a:stretch>
                  <a:fillRect b="-104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2915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84"/>
    </mc:Choice>
    <mc:Fallback xmlns="">
      <p:transition spd="slow" advTm="91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Where to place the singularities??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solution: sparse </a:t>
            </a:r>
            <a:r>
              <a:rPr lang="en-US" altLang="zh-CN" dirty="0" err="1" smtClean="0"/>
              <a:t>eigensolver</a:t>
            </a:r>
            <a:endParaRPr lang="en-US" altLang="zh-CN" dirty="0" smtClean="0"/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can encode many things in matrix </a:t>
            </a:r>
            <a:r>
              <a:rPr lang="en-US" altLang="zh-CN" dirty="0" smtClean="0">
                <a:latin typeface="cmti12" panose="020B0500000000000000" pitchFamily="34" charset="0"/>
                <a:cs typeface="Times New Roman" panose="02020603050405020304" pitchFamily="18" charset="0"/>
              </a:rPr>
              <a:t>A</a:t>
            </a:r>
            <a:r>
              <a:rPr lang="en-US" altLang="zh-CN" dirty="0" smtClean="0"/>
              <a:t> and </a:t>
            </a:r>
            <a:r>
              <a:rPr lang="en-US" altLang="zh-CN" dirty="0" smtClean="0">
                <a:latin typeface="cmti12" panose="020B0500000000000000" pitchFamily="34" charset="0"/>
              </a:rPr>
              <a:t>B</a:t>
            </a:r>
            <a:r>
              <a:rPr lang="en-US" altLang="zh-CN" dirty="0" smtClean="0"/>
              <a:t> 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smoothness measure, singularity control, alignment</a:t>
            </a:r>
          </a:p>
          <a:p>
            <a:pPr lvl="3">
              <a:lnSpc>
                <a:spcPct val="100000"/>
              </a:lnSpc>
            </a:pPr>
            <a:r>
              <a:rPr lang="en-US" altLang="zh-CN" i="1" dirty="0" smtClean="0"/>
              <a:t>A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lvl="3">
              <a:lnSpc>
                <a:spcPct val="100000"/>
              </a:lnSpc>
            </a:pPr>
            <a:endParaRPr lang="en-US" altLang="zh-CN" dirty="0" smtClean="0"/>
          </a:p>
          <a:p>
            <a:pPr lvl="3">
              <a:lnSpc>
                <a:spcPct val="100000"/>
              </a:lnSpc>
            </a:pPr>
            <a:r>
              <a:rPr lang="en-US" altLang="zh-CN" i="1" dirty="0" smtClean="0"/>
              <a:t>B</a:t>
            </a:r>
            <a:r>
              <a:rPr lang="en-US" altLang="zh-CN" dirty="0" smtClean="0"/>
              <a:t>: </a:t>
            </a:r>
          </a:p>
          <a:p>
            <a:pPr lvl="1">
              <a:lnSpc>
                <a:spcPct val="100000"/>
              </a:lnSpc>
            </a:pPr>
            <a:endParaRPr lang="en-US" altLang="zh-CN" dirty="0" smtClean="0"/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find automatically “smoothest fields given constraints”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compatible </a:t>
            </a:r>
            <a:r>
              <a:rPr lang="en-US" altLang="zh-CN" dirty="0"/>
              <a:t>with any prescribed connection </a:t>
            </a:r>
            <a:endParaRPr lang="en-US" altLang="zh-CN" dirty="0" smtClean="0"/>
          </a:p>
          <a:p>
            <a:pPr lvl="3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Finding Singularities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06C69-D977-49A5-B07F-2CB10A571A85}" type="slidenum">
              <a:rPr lang="zh-CN" altLang="en-US" smtClean="0"/>
              <a:pPr/>
              <a:t>13</a:t>
            </a:fld>
            <a:endParaRPr lang="en-US" altLang="zh-CN"/>
          </a:p>
        </p:txBody>
      </p:sp>
      <p:pic>
        <p:nvPicPr>
          <p:cNvPr id="2050" name="LaTeX: \int_M  |\nabla {\mathbf u}|^2 d.." descr="\int_M  |\nabla {\mathbf u}|^2 dA + w \int_c |\nabla_{\dot{c}}({\mathbf u} -  ({\mathbf u}\cdot \dot{c})\dot{c})|^2 ds"/>
          <p:cNvPicPr>
            <a:picLocks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843" y="2943136"/>
            <a:ext cx="4916001" cy="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LaTeX: \int_M  |{\mathbf u}|^2 dA + w \.." descr="\int_M  |{\mathbf u}|^2 dA + w \int_c |{\mathbf u}\cdot \dot{c}|^2 ds"/>
          <p:cNvPicPr>
            <a:picLocks noChangeArrowheads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843" y="3539412"/>
            <a:ext cx="3232409" cy="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37" y="1792977"/>
            <a:ext cx="2010339" cy="311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3054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865"/>
    </mc:Choice>
    <mc:Fallback xmlns="">
      <p:transition spd="slow" advTm="150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with and without stroke inputs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Eigen Design of Vector Fields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06C69-D977-49A5-B07F-2CB10A571A85}" type="slidenum">
              <a:rPr lang="zh-CN" altLang="en-US" smtClean="0"/>
              <a:pPr/>
              <a:t>14</a:t>
            </a:fld>
            <a:endParaRPr lang="en-US" altLang="zh-CN"/>
          </a:p>
        </p:txBody>
      </p:sp>
      <p:grpSp>
        <p:nvGrpSpPr>
          <p:cNvPr id="10" name="Group 9"/>
          <p:cNvGrpSpPr/>
          <p:nvPr/>
        </p:nvGrpSpPr>
        <p:grpSpPr>
          <a:xfrm>
            <a:off x="628650" y="1402980"/>
            <a:ext cx="4177754" cy="5315833"/>
            <a:chOff x="1394817" y="989410"/>
            <a:chExt cx="3177183" cy="404269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100" y="989410"/>
              <a:ext cx="2936467" cy="3385820"/>
            </a:xfrm>
            <a:prstGeom prst="rect">
              <a:avLst/>
            </a:prstGeom>
          </p:spPr>
        </p:pic>
        <p:sp>
          <p:nvSpPr>
            <p:cNvPr id="12" name="Text Box 7"/>
            <p:cNvSpPr txBox="1">
              <a:spLocks noChangeArrowheads="1"/>
            </p:cNvSpPr>
            <p:nvPr/>
          </p:nvSpPr>
          <p:spPr bwMode="auto">
            <a:xfrm>
              <a:off x="1394817" y="4270355"/>
              <a:ext cx="3177183" cy="7617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500" b="1" i="1" dirty="0"/>
                <a:t>Smoothest vector </a:t>
              </a:r>
              <a:r>
                <a:rPr lang="en-US" altLang="zh-CN" sz="1500" b="1" i="1" dirty="0" smtClean="0"/>
                <a:t>field</a:t>
              </a:r>
              <a:br>
                <a:rPr lang="en-US" altLang="zh-CN" sz="1500" b="1" i="1" dirty="0" smtClean="0"/>
              </a:br>
              <a:r>
                <a:rPr lang="en-US" altLang="zh-CN" sz="1500" b="1" i="1" dirty="0" smtClean="0"/>
                <a:t>with no constraints </a:t>
              </a:r>
              <a:endParaRPr lang="en-US" altLang="zh-CN" sz="1350" baseline="30000" dirty="0"/>
            </a:p>
            <a:p>
              <a:pPr eaLnBrk="1" hangingPunct="1"/>
              <a:endParaRPr lang="en-US" altLang="zh-CN" sz="135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19867" y="1402981"/>
            <a:ext cx="4279674" cy="5037112"/>
            <a:chOff x="4237394" y="989410"/>
            <a:chExt cx="3254693" cy="383072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5620" y="989410"/>
              <a:ext cx="2936467" cy="3385820"/>
            </a:xfrm>
            <a:prstGeom prst="rect">
              <a:avLst/>
            </a:prstGeom>
          </p:spPr>
        </p:pic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4237394" y="4266137"/>
              <a:ext cx="31771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500" b="1" i="1" dirty="0"/>
                <a:t>Smoothest vector field</a:t>
              </a:r>
            </a:p>
            <a:p>
              <a:pPr algn="ctr" eaLnBrk="1" hangingPunct="1"/>
              <a:r>
                <a:rPr lang="en-US" altLang="zh-CN" sz="1500" b="1" i="1" dirty="0"/>
                <a:t>aligned with </a:t>
              </a:r>
              <a:r>
                <a:rPr lang="en-US" altLang="zh-CN" sz="1500" b="1" i="1" dirty="0" smtClean="0"/>
                <a:t>strokes </a:t>
              </a:r>
              <a:endParaRPr lang="en-US" altLang="zh-CN" sz="1350" baseline="30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4359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588"/>
    </mc:Choice>
    <mc:Fallback xmlns="">
      <p:transition spd="slow" advTm="6858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407774" cy="4951412"/>
          </a:xfrm>
        </p:spPr>
        <p:txBody>
          <a:bodyPr/>
          <a:lstStyle/>
          <a:p>
            <a:r>
              <a:rPr lang="en-US" dirty="0" smtClean="0"/>
              <a:t>With continuous, explicit vector fields, one can: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get covariant derivative pointwise, smoothness energies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find smoothest vector field with eigenvalue problem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even smoothest vector field </a:t>
            </a:r>
            <a:r>
              <a:rPr lang="en-US" i="1" dirty="0" smtClean="0"/>
              <a:t>given</a:t>
            </a:r>
            <a:r>
              <a:rPr lang="en-US" dirty="0" smtClean="0"/>
              <a:t> user constraints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and even with non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-</a:t>
            </a:r>
            <a:r>
              <a:rPr lang="en-US" dirty="0" smtClean="0"/>
              <a:t>Euclidean-derived connections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Vertex-based Fields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463" y="3041414"/>
            <a:ext cx="3482957" cy="3430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363" y="3041415"/>
            <a:ext cx="3482957" cy="3430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61" y="3673429"/>
            <a:ext cx="2639323" cy="26976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060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82"/>
    </mc:Choice>
    <mc:Fallback xmlns="">
      <p:transition spd="slow" advTm="17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 continuous, explicit vector fields, one can: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get covariant derivative pointwise, smoothness energies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find smoothest vector field with eigenvalue problem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even smoothest vector field </a:t>
            </a:r>
            <a:r>
              <a:rPr lang="en-US" i="1" dirty="0"/>
              <a:t>given</a:t>
            </a:r>
            <a:r>
              <a:rPr lang="en-US" dirty="0"/>
              <a:t> user constraints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and even with non</a:t>
            </a:r>
            <a:r>
              <a:rPr lang="en-US" dirty="0">
                <a:solidFill>
                  <a:prstClr val="black"/>
                </a:solidFill>
                <a:latin typeface="Calibri"/>
              </a:rPr>
              <a:t>-</a:t>
            </a:r>
            <a:r>
              <a:rPr lang="en-US" dirty="0"/>
              <a:t>Euclidean-derived </a:t>
            </a:r>
            <a:r>
              <a:rPr lang="en-US" dirty="0" smtClean="0"/>
              <a:t>connections</a:t>
            </a:r>
          </a:p>
          <a:p>
            <a:pPr lvl="2"/>
            <a:r>
              <a:rPr lang="en-US" dirty="0" smtClean="0"/>
              <a:t>and even for n</a:t>
            </a:r>
            <a:r>
              <a:rPr lang="en-US" dirty="0" smtClean="0">
                <a:latin typeface="+mn-lt"/>
              </a:rPr>
              <a:t>-</a:t>
            </a:r>
            <a:r>
              <a:rPr lang="en-US" dirty="0" smtClean="0"/>
              <a:t>vector fields…</a:t>
            </a:r>
          </a:p>
          <a:p>
            <a:pPr lvl="1"/>
            <a:endParaRPr lang="en-US" dirty="0"/>
          </a:p>
          <a:p>
            <a:r>
              <a:rPr lang="en-US" dirty="0" smtClean="0"/>
              <a:t>One weakness: 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i="1" dirty="0" smtClean="0"/>
              <a:t>no exact Hodge decomposition….</a:t>
            </a:r>
            <a:endParaRPr lang="en-US" i="1" dirty="0"/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Vertex-based Fields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20000"/>
          </a:blip>
          <a:stretch>
            <a:fillRect/>
          </a:stretch>
        </p:blipFill>
        <p:spPr>
          <a:xfrm>
            <a:off x="5049891" y="4028404"/>
            <a:ext cx="2024272" cy="210345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lum contrast="20000"/>
          </a:blip>
          <a:stretch>
            <a:fillRect/>
          </a:stretch>
        </p:blipFill>
        <p:spPr>
          <a:xfrm>
            <a:off x="7204194" y="4028403"/>
            <a:ext cx="1868085" cy="210345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0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67"/>
    </mc:Choice>
    <mc:Fallback xmlns="">
      <p:transition spd="slow" advTm="698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http://cdn2.content.compendiumblog.com/uploads/user/20a59527-c8c5-492a-b888-7d8411053591/d5d22638-8e6e-44a5-851c-9b5a5e97c1ce/Image/32e1f05b8bfee3a26cbb23bb99830402/raised_hands_w6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08" y="2891790"/>
            <a:ext cx="60960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7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52"/>
    </mc:Choice>
    <mc:Fallback xmlns="">
      <p:transition spd="slow" advTm="1565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228479" cy="4951412"/>
          </a:xfrm>
        </p:spPr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en-US" dirty="0" smtClean="0"/>
              <a:t>revious discrete vector fields had flaws:</a:t>
            </a:r>
          </a:p>
          <a:p>
            <a:pPr lvl="1"/>
            <a:r>
              <a:rPr lang="en-US" dirty="0" smtClean="0"/>
              <a:t>not defined at vertices</a:t>
            </a:r>
          </a:p>
          <a:p>
            <a:pPr lvl="1"/>
            <a:r>
              <a:rPr lang="en-US" dirty="0" smtClean="0"/>
              <a:t>inaccurate covariant derivative approximation</a:t>
            </a:r>
          </a:p>
          <a:p>
            <a:pPr lvl="2"/>
            <a:r>
              <a:rPr lang="en-US" dirty="0" smtClean="0"/>
              <a:t>and associated energies</a:t>
            </a:r>
          </a:p>
          <a:p>
            <a:pPr lvl="1"/>
            <a:r>
              <a:rPr lang="en-US" dirty="0" smtClean="0"/>
              <a:t>finding smooth(</a:t>
            </a:r>
            <a:r>
              <a:rPr lang="en-US" dirty="0" err="1" smtClean="0"/>
              <a:t>est</a:t>
            </a:r>
            <a:r>
              <a:rPr lang="en-US" dirty="0" smtClean="0"/>
              <a:t>) fields is notoriously </a:t>
            </a:r>
            <a:r>
              <a:rPr lang="en-US" i="1" dirty="0" smtClean="0"/>
              <a:t>non-linear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Vertex-based vector fields seemingly not so easy either! </a:t>
            </a:r>
            <a:endParaRPr lang="en-US" i="1" dirty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Gaussian curvature concentrated at vertices</a:t>
            </a:r>
          </a:p>
          <a:p>
            <a:pPr lvl="2"/>
            <a:r>
              <a:rPr lang="en-US" dirty="0"/>
              <a:t>infinite (Dirac-like) </a:t>
            </a:r>
            <a:r>
              <a:rPr lang="en-US" dirty="0" smtClean="0"/>
              <a:t>curvature of Levi-</a:t>
            </a:r>
            <a:r>
              <a:rPr lang="en-US" dirty="0" err="1" smtClean="0"/>
              <a:t>Civita</a:t>
            </a:r>
            <a:r>
              <a:rPr lang="en-US" dirty="0" smtClean="0"/>
              <a:t> connection! </a:t>
            </a:r>
          </a:p>
          <a:p>
            <a:pPr lvl="2"/>
            <a:r>
              <a:rPr lang="en-US" dirty="0" smtClean="0"/>
              <a:t>hard to make a tangent vector field continuous there…</a:t>
            </a:r>
          </a:p>
          <a:p>
            <a:pPr lvl="1"/>
            <a:r>
              <a:rPr lang="en-US" dirty="0" smtClean="0"/>
              <a:t>we must have recourse to higher order basis functions…</a:t>
            </a:r>
          </a:p>
          <a:p>
            <a:pPr marL="373062" lvl="1" indent="0">
              <a:buNone/>
            </a:pPr>
            <a:r>
              <a:rPr lang="en-US" dirty="0" smtClean="0"/>
              <a:t>       … or </a:t>
            </a:r>
            <a:r>
              <a:rPr lang="en-US" b="1" dirty="0" smtClean="0"/>
              <a:t>modify the notion of connection on meshes!</a:t>
            </a:r>
          </a:p>
          <a:p>
            <a:pPr marL="1193800" lvl="2" indent="-342900"/>
            <a:r>
              <a:rPr lang="en-US" dirty="0" smtClean="0"/>
              <a:t>we will simply ”spread” the curvature around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So Far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56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73"/>
    </mc:Choice>
    <mc:Fallback xmlns="">
      <p:transition spd="slow" advTm="238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新月形 4"/>
          <p:cNvSpPr/>
          <p:nvPr/>
        </p:nvSpPr>
        <p:spPr bwMode="auto">
          <a:xfrm rot="3742161" flipH="1">
            <a:off x="6833557" y="3671053"/>
            <a:ext cx="2132068" cy="2104742"/>
          </a:xfrm>
          <a:custGeom>
            <a:avLst/>
            <a:gdLst>
              <a:gd name="connsiteX0" fmla="*/ 1034980 w 1034980"/>
              <a:gd name="connsiteY0" fmla="*/ 1346479 h 1346479"/>
              <a:gd name="connsiteX1" fmla="*/ 0 w 1034980"/>
              <a:gd name="connsiteY1" fmla="*/ 673239 h 1346479"/>
              <a:gd name="connsiteX2" fmla="*/ 1034980 w 1034980"/>
              <a:gd name="connsiteY2" fmla="*/ -1 h 1346479"/>
              <a:gd name="connsiteX3" fmla="*/ 1034980 w 1034980"/>
              <a:gd name="connsiteY3" fmla="*/ 1346478 h 1346479"/>
              <a:gd name="connsiteX4" fmla="*/ 1034980 w 1034980"/>
              <a:gd name="connsiteY4" fmla="*/ 1346479 h 1346479"/>
              <a:gd name="connsiteX0" fmla="*/ 244179 w 1500223"/>
              <a:gd name="connsiteY0" fmla="*/ 1657979 h 1657979"/>
              <a:gd name="connsiteX1" fmla="*/ 465243 w 1500223"/>
              <a:gd name="connsiteY1" fmla="*/ 673240 h 1657979"/>
              <a:gd name="connsiteX2" fmla="*/ 1500223 w 1500223"/>
              <a:gd name="connsiteY2" fmla="*/ 0 h 1657979"/>
              <a:gd name="connsiteX3" fmla="*/ 1500223 w 1500223"/>
              <a:gd name="connsiteY3" fmla="*/ 1346479 h 1657979"/>
              <a:gd name="connsiteX4" fmla="*/ 244179 w 1500223"/>
              <a:gd name="connsiteY4" fmla="*/ 1657979 h 1657979"/>
              <a:gd name="connsiteX0" fmla="*/ 310775 w 1566819"/>
              <a:gd name="connsiteY0" fmla="*/ 1725371 h 1725371"/>
              <a:gd name="connsiteX1" fmla="*/ 300727 w 1566819"/>
              <a:gd name="connsiteY1" fmla="*/ 147780 h 1725371"/>
              <a:gd name="connsiteX2" fmla="*/ 1566819 w 1566819"/>
              <a:gd name="connsiteY2" fmla="*/ 67392 h 1725371"/>
              <a:gd name="connsiteX3" fmla="*/ 1566819 w 1566819"/>
              <a:gd name="connsiteY3" fmla="*/ 1413871 h 1725371"/>
              <a:gd name="connsiteX4" fmla="*/ 310775 w 1566819"/>
              <a:gd name="connsiteY4" fmla="*/ 1725371 h 1725371"/>
              <a:gd name="connsiteX0" fmla="*/ 305466 w 1561510"/>
              <a:gd name="connsiteY0" fmla="*/ 2170445 h 2170445"/>
              <a:gd name="connsiteX1" fmla="*/ 295418 w 1561510"/>
              <a:gd name="connsiteY1" fmla="*/ 592854 h 2170445"/>
              <a:gd name="connsiteX2" fmla="*/ 1450978 w 1561510"/>
              <a:gd name="connsiteY2" fmla="*/ 0 h 2170445"/>
              <a:gd name="connsiteX3" fmla="*/ 1561510 w 1561510"/>
              <a:gd name="connsiteY3" fmla="*/ 1858945 h 2170445"/>
              <a:gd name="connsiteX4" fmla="*/ 305466 w 1561510"/>
              <a:gd name="connsiteY4" fmla="*/ 2170445 h 2170445"/>
              <a:gd name="connsiteX0" fmla="*/ 280367 w 1626847"/>
              <a:gd name="connsiteY0" fmla="*/ 1718270 h 1858945"/>
              <a:gd name="connsiteX1" fmla="*/ 360755 w 1626847"/>
              <a:gd name="connsiteY1" fmla="*/ 592854 h 1858945"/>
              <a:gd name="connsiteX2" fmla="*/ 1516315 w 1626847"/>
              <a:gd name="connsiteY2" fmla="*/ 0 h 1858945"/>
              <a:gd name="connsiteX3" fmla="*/ 1626847 w 1626847"/>
              <a:gd name="connsiteY3" fmla="*/ 1858945 h 1858945"/>
              <a:gd name="connsiteX4" fmla="*/ 280367 w 1626847"/>
              <a:gd name="connsiteY4" fmla="*/ 1718270 h 1858945"/>
              <a:gd name="connsiteX0" fmla="*/ 275926 w 1622406"/>
              <a:gd name="connsiteY0" fmla="*/ 1718270 h 1858945"/>
              <a:gd name="connsiteX1" fmla="*/ 356314 w 1622406"/>
              <a:gd name="connsiteY1" fmla="*/ 592854 h 1858945"/>
              <a:gd name="connsiteX2" fmla="*/ 1511874 w 1622406"/>
              <a:gd name="connsiteY2" fmla="*/ 0 h 1858945"/>
              <a:gd name="connsiteX3" fmla="*/ 1622406 w 1622406"/>
              <a:gd name="connsiteY3" fmla="*/ 1858945 h 1858945"/>
              <a:gd name="connsiteX4" fmla="*/ 275926 w 1622406"/>
              <a:gd name="connsiteY4" fmla="*/ 1718270 h 1858945"/>
              <a:gd name="connsiteX0" fmla="*/ 198632 w 1957095"/>
              <a:gd name="connsiteY0" fmla="*/ 1647932 h 1858945"/>
              <a:gd name="connsiteX1" fmla="*/ 691003 w 1957095"/>
              <a:gd name="connsiteY1" fmla="*/ 592854 h 1858945"/>
              <a:gd name="connsiteX2" fmla="*/ 1846563 w 1957095"/>
              <a:gd name="connsiteY2" fmla="*/ 0 h 1858945"/>
              <a:gd name="connsiteX3" fmla="*/ 1957095 w 1957095"/>
              <a:gd name="connsiteY3" fmla="*/ 1858945 h 1858945"/>
              <a:gd name="connsiteX4" fmla="*/ 198632 w 1957095"/>
              <a:gd name="connsiteY4" fmla="*/ 1647932 h 1858945"/>
              <a:gd name="connsiteX0" fmla="*/ 228020 w 1986483"/>
              <a:gd name="connsiteY0" fmla="*/ 1647932 h 1858945"/>
              <a:gd name="connsiteX1" fmla="*/ 559617 w 1986483"/>
              <a:gd name="connsiteY1" fmla="*/ 361742 h 1858945"/>
              <a:gd name="connsiteX2" fmla="*/ 1875951 w 1986483"/>
              <a:gd name="connsiteY2" fmla="*/ 0 h 1858945"/>
              <a:gd name="connsiteX3" fmla="*/ 1986483 w 1986483"/>
              <a:gd name="connsiteY3" fmla="*/ 1858945 h 1858945"/>
              <a:gd name="connsiteX4" fmla="*/ 228020 w 1986483"/>
              <a:gd name="connsiteY4" fmla="*/ 1647932 h 1858945"/>
              <a:gd name="connsiteX0" fmla="*/ 194375 w 2173901"/>
              <a:gd name="connsiteY0" fmla="*/ 1336433 h 1858945"/>
              <a:gd name="connsiteX1" fmla="*/ 747035 w 2173901"/>
              <a:gd name="connsiteY1" fmla="*/ 361742 h 1858945"/>
              <a:gd name="connsiteX2" fmla="*/ 2063369 w 2173901"/>
              <a:gd name="connsiteY2" fmla="*/ 0 h 1858945"/>
              <a:gd name="connsiteX3" fmla="*/ 2173901 w 2173901"/>
              <a:gd name="connsiteY3" fmla="*/ 1858945 h 1858945"/>
              <a:gd name="connsiteX4" fmla="*/ 194375 w 2173901"/>
              <a:gd name="connsiteY4" fmla="*/ 1336433 h 1858945"/>
              <a:gd name="connsiteX0" fmla="*/ 205761 w 2185287"/>
              <a:gd name="connsiteY0" fmla="*/ 1344351 h 1866863"/>
              <a:gd name="connsiteX1" fmla="*/ 688082 w 2185287"/>
              <a:gd name="connsiteY1" fmla="*/ 168693 h 1866863"/>
              <a:gd name="connsiteX2" fmla="*/ 2074755 w 2185287"/>
              <a:gd name="connsiteY2" fmla="*/ 7918 h 1866863"/>
              <a:gd name="connsiteX3" fmla="*/ 2185287 w 2185287"/>
              <a:gd name="connsiteY3" fmla="*/ 1866863 h 1866863"/>
              <a:gd name="connsiteX4" fmla="*/ 205761 w 2185287"/>
              <a:gd name="connsiteY4" fmla="*/ 1344351 h 1866863"/>
              <a:gd name="connsiteX0" fmla="*/ 196165 w 2175691"/>
              <a:gd name="connsiteY0" fmla="*/ 1688125 h 2210637"/>
              <a:gd name="connsiteX1" fmla="*/ 678486 w 2175691"/>
              <a:gd name="connsiteY1" fmla="*/ 512467 h 2210637"/>
              <a:gd name="connsiteX2" fmla="*/ 1673274 w 2175691"/>
              <a:gd name="connsiteY2" fmla="*/ 0 h 2210637"/>
              <a:gd name="connsiteX3" fmla="*/ 2175691 w 2175691"/>
              <a:gd name="connsiteY3" fmla="*/ 2210637 h 2210637"/>
              <a:gd name="connsiteX4" fmla="*/ 196165 w 2175691"/>
              <a:gd name="connsiteY4" fmla="*/ 1688125 h 2210637"/>
              <a:gd name="connsiteX0" fmla="*/ 174618 w 2335014"/>
              <a:gd name="connsiteY0" fmla="*/ 1848899 h 2210637"/>
              <a:gd name="connsiteX1" fmla="*/ 837809 w 2335014"/>
              <a:gd name="connsiteY1" fmla="*/ 512467 h 2210637"/>
              <a:gd name="connsiteX2" fmla="*/ 1832597 w 2335014"/>
              <a:gd name="connsiteY2" fmla="*/ 0 h 2210637"/>
              <a:gd name="connsiteX3" fmla="*/ 2335014 w 2335014"/>
              <a:gd name="connsiteY3" fmla="*/ 2210637 h 2210637"/>
              <a:gd name="connsiteX4" fmla="*/ 174618 w 2335014"/>
              <a:gd name="connsiteY4" fmla="*/ 1848899 h 2210637"/>
              <a:gd name="connsiteX0" fmla="*/ 0 w 2160396"/>
              <a:gd name="connsiteY0" fmla="*/ 1848899 h 2210637"/>
              <a:gd name="connsiteX1" fmla="*/ 663191 w 2160396"/>
              <a:gd name="connsiteY1" fmla="*/ 512467 h 2210637"/>
              <a:gd name="connsiteX2" fmla="*/ 1657979 w 2160396"/>
              <a:gd name="connsiteY2" fmla="*/ 0 h 2210637"/>
              <a:gd name="connsiteX3" fmla="*/ 2160396 w 2160396"/>
              <a:gd name="connsiteY3" fmla="*/ 2210637 h 2210637"/>
              <a:gd name="connsiteX4" fmla="*/ 0 w 2160396"/>
              <a:gd name="connsiteY4" fmla="*/ 1848899 h 2210637"/>
              <a:gd name="connsiteX0" fmla="*/ 0 w 2160396"/>
              <a:gd name="connsiteY0" fmla="*/ 1848899 h 2210637"/>
              <a:gd name="connsiteX1" fmla="*/ 602901 w 2160396"/>
              <a:gd name="connsiteY1" fmla="*/ 422032 h 2210637"/>
              <a:gd name="connsiteX2" fmla="*/ 1657979 w 2160396"/>
              <a:gd name="connsiteY2" fmla="*/ 0 h 2210637"/>
              <a:gd name="connsiteX3" fmla="*/ 2160396 w 2160396"/>
              <a:gd name="connsiteY3" fmla="*/ 2210637 h 2210637"/>
              <a:gd name="connsiteX4" fmla="*/ 0 w 2160396"/>
              <a:gd name="connsiteY4" fmla="*/ 1848899 h 2210637"/>
              <a:gd name="connsiteX0" fmla="*/ 0 w 2160396"/>
              <a:gd name="connsiteY0" fmla="*/ 2110156 h 2471894"/>
              <a:gd name="connsiteX1" fmla="*/ 602901 w 2160396"/>
              <a:gd name="connsiteY1" fmla="*/ 683289 h 2471894"/>
              <a:gd name="connsiteX2" fmla="*/ 1406770 w 2160396"/>
              <a:gd name="connsiteY2" fmla="*/ 0 h 2471894"/>
              <a:gd name="connsiteX3" fmla="*/ 2160396 w 2160396"/>
              <a:gd name="connsiteY3" fmla="*/ 2471894 h 2471894"/>
              <a:gd name="connsiteX4" fmla="*/ 0 w 2160396"/>
              <a:gd name="connsiteY4" fmla="*/ 2110156 h 2471894"/>
              <a:gd name="connsiteX0" fmla="*/ 0 w 2160396"/>
              <a:gd name="connsiteY0" fmla="*/ 2110156 h 2471894"/>
              <a:gd name="connsiteX1" fmla="*/ 602901 w 2160396"/>
              <a:gd name="connsiteY1" fmla="*/ 683289 h 2471894"/>
              <a:gd name="connsiteX2" fmla="*/ 1406770 w 2160396"/>
              <a:gd name="connsiteY2" fmla="*/ 0 h 2471894"/>
              <a:gd name="connsiteX3" fmla="*/ 2160396 w 2160396"/>
              <a:gd name="connsiteY3" fmla="*/ 2471894 h 2471894"/>
              <a:gd name="connsiteX4" fmla="*/ 0 w 2160396"/>
              <a:gd name="connsiteY4" fmla="*/ 2110156 h 2471894"/>
              <a:gd name="connsiteX0" fmla="*/ 0 w 2160396"/>
              <a:gd name="connsiteY0" fmla="*/ 2110156 h 2471894"/>
              <a:gd name="connsiteX1" fmla="*/ 602901 w 2160396"/>
              <a:gd name="connsiteY1" fmla="*/ 683289 h 2471894"/>
              <a:gd name="connsiteX2" fmla="*/ 1406770 w 2160396"/>
              <a:gd name="connsiteY2" fmla="*/ 0 h 2471894"/>
              <a:gd name="connsiteX3" fmla="*/ 2160396 w 2160396"/>
              <a:gd name="connsiteY3" fmla="*/ 2471894 h 2471894"/>
              <a:gd name="connsiteX4" fmla="*/ 0 w 2160396"/>
              <a:gd name="connsiteY4" fmla="*/ 2110156 h 2471894"/>
              <a:gd name="connsiteX0" fmla="*/ 0 w 2160396"/>
              <a:gd name="connsiteY0" fmla="*/ 2181910 h 2543648"/>
              <a:gd name="connsiteX1" fmla="*/ 602901 w 2160396"/>
              <a:gd name="connsiteY1" fmla="*/ 755043 h 2543648"/>
              <a:gd name="connsiteX2" fmla="*/ 1406770 w 2160396"/>
              <a:gd name="connsiteY2" fmla="*/ 71754 h 2543648"/>
              <a:gd name="connsiteX3" fmla="*/ 2160396 w 2160396"/>
              <a:gd name="connsiteY3" fmla="*/ 2543648 h 2543648"/>
              <a:gd name="connsiteX4" fmla="*/ 0 w 2160396"/>
              <a:gd name="connsiteY4" fmla="*/ 2181910 h 2543648"/>
              <a:gd name="connsiteX0" fmla="*/ 0 w 2160396"/>
              <a:gd name="connsiteY0" fmla="*/ 2279256 h 2640994"/>
              <a:gd name="connsiteX1" fmla="*/ 602901 w 2160396"/>
              <a:gd name="connsiteY1" fmla="*/ 852389 h 2640994"/>
              <a:gd name="connsiteX2" fmla="*/ 1406770 w 2160396"/>
              <a:gd name="connsiteY2" fmla="*/ 169100 h 2640994"/>
              <a:gd name="connsiteX3" fmla="*/ 2160396 w 2160396"/>
              <a:gd name="connsiteY3" fmla="*/ 2640994 h 2640994"/>
              <a:gd name="connsiteX4" fmla="*/ 0 w 2160396"/>
              <a:gd name="connsiteY4" fmla="*/ 2279256 h 2640994"/>
              <a:gd name="connsiteX0" fmla="*/ 0 w 2160396"/>
              <a:gd name="connsiteY0" fmla="*/ 2284616 h 2646354"/>
              <a:gd name="connsiteX1" fmla="*/ 502417 w 2160396"/>
              <a:gd name="connsiteY1" fmla="*/ 817556 h 2646354"/>
              <a:gd name="connsiteX2" fmla="*/ 1406770 w 2160396"/>
              <a:gd name="connsiteY2" fmla="*/ 174460 h 2646354"/>
              <a:gd name="connsiteX3" fmla="*/ 2160396 w 2160396"/>
              <a:gd name="connsiteY3" fmla="*/ 2646354 h 2646354"/>
              <a:gd name="connsiteX4" fmla="*/ 0 w 2160396"/>
              <a:gd name="connsiteY4" fmla="*/ 2284616 h 2646354"/>
              <a:gd name="connsiteX0" fmla="*/ 0 w 2195740"/>
              <a:gd name="connsiteY0" fmla="*/ 2133975 h 2495713"/>
              <a:gd name="connsiteX1" fmla="*/ 502417 w 2195740"/>
              <a:gd name="connsiteY1" fmla="*/ 666915 h 2495713"/>
              <a:gd name="connsiteX2" fmla="*/ 1406770 w 2195740"/>
              <a:gd name="connsiteY2" fmla="*/ 23819 h 2495713"/>
              <a:gd name="connsiteX3" fmla="*/ 1346481 w 2195740"/>
              <a:gd name="connsiteY3" fmla="*/ 1440637 h 2495713"/>
              <a:gd name="connsiteX4" fmla="*/ 2160396 w 2195740"/>
              <a:gd name="connsiteY4" fmla="*/ 2495713 h 2495713"/>
              <a:gd name="connsiteX5" fmla="*/ 0 w 2195740"/>
              <a:gd name="connsiteY5" fmla="*/ 2133975 h 2495713"/>
              <a:gd name="connsiteX0" fmla="*/ 0 w 2236680"/>
              <a:gd name="connsiteY0" fmla="*/ 2133975 h 2495713"/>
              <a:gd name="connsiteX1" fmla="*/ 502417 w 2236680"/>
              <a:gd name="connsiteY1" fmla="*/ 666915 h 2495713"/>
              <a:gd name="connsiteX2" fmla="*/ 1406770 w 2236680"/>
              <a:gd name="connsiteY2" fmla="*/ 23819 h 2495713"/>
              <a:gd name="connsiteX3" fmla="*/ 1929286 w 2236680"/>
              <a:gd name="connsiteY3" fmla="*/ 1390396 h 2495713"/>
              <a:gd name="connsiteX4" fmla="*/ 2160396 w 2236680"/>
              <a:gd name="connsiteY4" fmla="*/ 2495713 h 2495713"/>
              <a:gd name="connsiteX5" fmla="*/ 0 w 2236680"/>
              <a:gd name="connsiteY5" fmla="*/ 2133975 h 2495713"/>
              <a:gd name="connsiteX0" fmla="*/ 0 w 2246723"/>
              <a:gd name="connsiteY0" fmla="*/ 2133975 h 2495713"/>
              <a:gd name="connsiteX1" fmla="*/ 502417 w 2246723"/>
              <a:gd name="connsiteY1" fmla="*/ 666915 h 2495713"/>
              <a:gd name="connsiteX2" fmla="*/ 1406770 w 2246723"/>
              <a:gd name="connsiteY2" fmla="*/ 23819 h 2495713"/>
              <a:gd name="connsiteX3" fmla="*/ 1989577 w 2246723"/>
              <a:gd name="connsiteY3" fmla="*/ 1400445 h 2495713"/>
              <a:gd name="connsiteX4" fmla="*/ 2160396 w 2246723"/>
              <a:gd name="connsiteY4" fmla="*/ 2495713 h 2495713"/>
              <a:gd name="connsiteX5" fmla="*/ 0 w 2246723"/>
              <a:gd name="connsiteY5" fmla="*/ 2133975 h 2495713"/>
              <a:gd name="connsiteX0" fmla="*/ 0 w 2296970"/>
              <a:gd name="connsiteY0" fmla="*/ 2133975 h 2505761"/>
              <a:gd name="connsiteX1" fmla="*/ 502417 w 2296970"/>
              <a:gd name="connsiteY1" fmla="*/ 666915 h 2505761"/>
              <a:gd name="connsiteX2" fmla="*/ 1406770 w 2296970"/>
              <a:gd name="connsiteY2" fmla="*/ 23819 h 2505761"/>
              <a:gd name="connsiteX3" fmla="*/ 1989577 w 2296970"/>
              <a:gd name="connsiteY3" fmla="*/ 1400445 h 2505761"/>
              <a:gd name="connsiteX4" fmla="*/ 2220686 w 2296970"/>
              <a:gd name="connsiteY4" fmla="*/ 2505761 h 2505761"/>
              <a:gd name="connsiteX5" fmla="*/ 0 w 2296970"/>
              <a:gd name="connsiteY5" fmla="*/ 2133975 h 2505761"/>
              <a:gd name="connsiteX0" fmla="*/ 0 w 2220686"/>
              <a:gd name="connsiteY0" fmla="*/ 2133975 h 2505761"/>
              <a:gd name="connsiteX1" fmla="*/ 502417 w 2220686"/>
              <a:gd name="connsiteY1" fmla="*/ 666915 h 2505761"/>
              <a:gd name="connsiteX2" fmla="*/ 1406770 w 2220686"/>
              <a:gd name="connsiteY2" fmla="*/ 23819 h 2505761"/>
              <a:gd name="connsiteX3" fmla="*/ 1989577 w 2220686"/>
              <a:gd name="connsiteY3" fmla="*/ 1400445 h 2505761"/>
              <a:gd name="connsiteX4" fmla="*/ 2220686 w 2220686"/>
              <a:gd name="connsiteY4" fmla="*/ 2505761 h 2505761"/>
              <a:gd name="connsiteX5" fmla="*/ 0 w 2220686"/>
              <a:gd name="connsiteY5" fmla="*/ 2133975 h 2505761"/>
              <a:gd name="connsiteX0" fmla="*/ 0 w 2268819"/>
              <a:gd name="connsiteY0" fmla="*/ 2133975 h 2544095"/>
              <a:gd name="connsiteX1" fmla="*/ 502417 w 2268819"/>
              <a:gd name="connsiteY1" fmla="*/ 666915 h 2544095"/>
              <a:gd name="connsiteX2" fmla="*/ 1406770 w 2268819"/>
              <a:gd name="connsiteY2" fmla="*/ 23819 h 2544095"/>
              <a:gd name="connsiteX3" fmla="*/ 1989577 w 2268819"/>
              <a:gd name="connsiteY3" fmla="*/ 1400445 h 2544095"/>
              <a:gd name="connsiteX4" fmla="*/ 2220686 w 2268819"/>
              <a:gd name="connsiteY4" fmla="*/ 2505761 h 2544095"/>
              <a:gd name="connsiteX5" fmla="*/ 1024932 w 2268819"/>
              <a:gd name="connsiteY5" fmla="*/ 2525859 h 2544095"/>
              <a:gd name="connsiteX6" fmla="*/ 0 w 2268819"/>
              <a:gd name="connsiteY6" fmla="*/ 2133975 h 2544095"/>
              <a:gd name="connsiteX0" fmla="*/ 0 w 2268819"/>
              <a:gd name="connsiteY0" fmla="*/ 2133975 h 2533716"/>
              <a:gd name="connsiteX1" fmla="*/ 502417 w 2268819"/>
              <a:gd name="connsiteY1" fmla="*/ 666915 h 2533716"/>
              <a:gd name="connsiteX2" fmla="*/ 1406770 w 2268819"/>
              <a:gd name="connsiteY2" fmla="*/ 23819 h 2533716"/>
              <a:gd name="connsiteX3" fmla="*/ 1989577 w 2268819"/>
              <a:gd name="connsiteY3" fmla="*/ 1400445 h 2533716"/>
              <a:gd name="connsiteX4" fmla="*/ 2220686 w 2268819"/>
              <a:gd name="connsiteY4" fmla="*/ 2505761 h 2533716"/>
              <a:gd name="connsiteX5" fmla="*/ 1024932 w 2268819"/>
              <a:gd name="connsiteY5" fmla="*/ 2525859 h 2533716"/>
              <a:gd name="connsiteX6" fmla="*/ 0 w 2268819"/>
              <a:gd name="connsiteY6" fmla="*/ 2133975 h 2533716"/>
              <a:gd name="connsiteX0" fmla="*/ 0 w 2268819"/>
              <a:gd name="connsiteY0" fmla="*/ 2133975 h 2533716"/>
              <a:gd name="connsiteX1" fmla="*/ 502417 w 2268819"/>
              <a:gd name="connsiteY1" fmla="*/ 666915 h 2533716"/>
              <a:gd name="connsiteX2" fmla="*/ 1406770 w 2268819"/>
              <a:gd name="connsiteY2" fmla="*/ 23819 h 2533716"/>
              <a:gd name="connsiteX3" fmla="*/ 1989577 w 2268819"/>
              <a:gd name="connsiteY3" fmla="*/ 1400445 h 2533716"/>
              <a:gd name="connsiteX4" fmla="*/ 2220686 w 2268819"/>
              <a:gd name="connsiteY4" fmla="*/ 2505761 h 2533716"/>
              <a:gd name="connsiteX5" fmla="*/ 1024932 w 2268819"/>
              <a:gd name="connsiteY5" fmla="*/ 2525859 h 2533716"/>
              <a:gd name="connsiteX6" fmla="*/ 0 w 2268819"/>
              <a:gd name="connsiteY6" fmla="*/ 2133975 h 2533716"/>
              <a:gd name="connsiteX0" fmla="*/ 0 w 2268819"/>
              <a:gd name="connsiteY0" fmla="*/ 2133975 h 2533716"/>
              <a:gd name="connsiteX1" fmla="*/ 502417 w 2268819"/>
              <a:gd name="connsiteY1" fmla="*/ 666915 h 2533716"/>
              <a:gd name="connsiteX2" fmla="*/ 1406770 w 2268819"/>
              <a:gd name="connsiteY2" fmla="*/ 23819 h 2533716"/>
              <a:gd name="connsiteX3" fmla="*/ 1989577 w 2268819"/>
              <a:gd name="connsiteY3" fmla="*/ 1400445 h 2533716"/>
              <a:gd name="connsiteX4" fmla="*/ 2220686 w 2268819"/>
              <a:gd name="connsiteY4" fmla="*/ 2505761 h 2533716"/>
              <a:gd name="connsiteX5" fmla="*/ 1024932 w 2268819"/>
              <a:gd name="connsiteY5" fmla="*/ 2525859 h 2533716"/>
              <a:gd name="connsiteX6" fmla="*/ 0 w 2268819"/>
              <a:gd name="connsiteY6" fmla="*/ 2133975 h 2533716"/>
              <a:gd name="connsiteX0" fmla="*/ 0 w 2268819"/>
              <a:gd name="connsiteY0" fmla="*/ 2133975 h 2541218"/>
              <a:gd name="connsiteX1" fmla="*/ 502417 w 2268819"/>
              <a:gd name="connsiteY1" fmla="*/ 666915 h 2541218"/>
              <a:gd name="connsiteX2" fmla="*/ 1406770 w 2268819"/>
              <a:gd name="connsiteY2" fmla="*/ 23819 h 2541218"/>
              <a:gd name="connsiteX3" fmla="*/ 1989577 w 2268819"/>
              <a:gd name="connsiteY3" fmla="*/ 1400445 h 2541218"/>
              <a:gd name="connsiteX4" fmla="*/ 2220686 w 2268819"/>
              <a:gd name="connsiteY4" fmla="*/ 2505761 h 2541218"/>
              <a:gd name="connsiteX5" fmla="*/ 1024932 w 2268819"/>
              <a:gd name="connsiteY5" fmla="*/ 2525859 h 2541218"/>
              <a:gd name="connsiteX6" fmla="*/ 0 w 2268819"/>
              <a:gd name="connsiteY6" fmla="*/ 2133975 h 2541218"/>
              <a:gd name="connsiteX0" fmla="*/ 0 w 2220686"/>
              <a:gd name="connsiteY0" fmla="*/ 2133975 h 2541218"/>
              <a:gd name="connsiteX1" fmla="*/ 502417 w 2220686"/>
              <a:gd name="connsiteY1" fmla="*/ 666915 h 2541218"/>
              <a:gd name="connsiteX2" fmla="*/ 1406770 w 2220686"/>
              <a:gd name="connsiteY2" fmla="*/ 23819 h 2541218"/>
              <a:gd name="connsiteX3" fmla="*/ 1989577 w 2220686"/>
              <a:gd name="connsiteY3" fmla="*/ 1400445 h 2541218"/>
              <a:gd name="connsiteX4" fmla="*/ 2220686 w 2220686"/>
              <a:gd name="connsiteY4" fmla="*/ 2505761 h 2541218"/>
              <a:gd name="connsiteX5" fmla="*/ 1024932 w 2220686"/>
              <a:gd name="connsiteY5" fmla="*/ 2525859 h 2541218"/>
              <a:gd name="connsiteX6" fmla="*/ 0 w 2220686"/>
              <a:gd name="connsiteY6" fmla="*/ 2133975 h 2541218"/>
              <a:gd name="connsiteX0" fmla="*/ 0 w 2220686"/>
              <a:gd name="connsiteY0" fmla="*/ 2133975 h 2508321"/>
              <a:gd name="connsiteX1" fmla="*/ 502417 w 2220686"/>
              <a:gd name="connsiteY1" fmla="*/ 666915 h 2508321"/>
              <a:gd name="connsiteX2" fmla="*/ 1406770 w 2220686"/>
              <a:gd name="connsiteY2" fmla="*/ 23819 h 2508321"/>
              <a:gd name="connsiteX3" fmla="*/ 1989577 w 2220686"/>
              <a:gd name="connsiteY3" fmla="*/ 1400445 h 2508321"/>
              <a:gd name="connsiteX4" fmla="*/ 2220686 w 2220686"/>
              <a:gd name="connsiteY4" fmla="*/ 2505761 h 2508321"/>
              <a:gd name="connsiteX5" fmla="*/ 1034980 w 2220686"/>
              <a:gd name="connsiteY5" fmla="*/ 2455521 h 2508321"/>
              <a:gd name="connsiteX6" fmla="*/ 0 w 2220686"/>
              <a:gd name="connsiteY6" fmla="*/ 2133975 h 2508321"/>
              <a:gd name="connsiteX0" fmla="*/ 0 w 2220686"/>
              <a:gd name="connsiteY0" fmla="*/ 2133975 h 2507061"/>
              <a:gd name="connsiteX1" fmla="*/ 502417 w 2220686"/>
              <a:gd name="connsiteY1" fmla="*/ 666915 h 2507061"/>
              <a:gd name="connsiteX2" fmla="*/ 1406770 w 2220686"/>
              <a:gd name="connsiteY2" fmla="*/ 23819 h 2507061"/>
              <a:gd name="connsiteX3" fmla="*/ 1989577 w 2220686"/>
              <a:gd name="connsiteY3" fmla="*/ 1400445 h 2507061"/>
              <a:gd name="connsiteX4" fmla="*/ 2220686 w 2220686"/>
              <a:gd name="connsiteY4" fmla="*/ 2505761 h 2507061"/>
              <a:gd name="connsiteX5" fmla="*/ 1034980 w 2220686"/>
              <a:gd name="connsiteY5" fmla="*/ 2425376 h 2507061"/>
              <a:gd name="connsiteX6" fmla="*/ 0 w 2220686"/>
              <a:gd name="connsiteY6" fmla="*/ 2133975 h 2507061"/>
              <a:gd name="connsiteX0" fmla="*/ 0 w 2220686"/>
              <a:gd name="connsiteY0" fmla="*/ 2133975 h 2509385"/>
              <a:gd name="connsiteX1" fmla="*/ 502417 w 2220686"/>
              <a:gd name="connsiteY1" fmla="*/ 666915 h 2509385"/>
              <a:gd name="connsiteX2" fmla="*/ 1406770 w 2220686"/>
              <a:gd name="connsiteY2" fmla="*/ 23819 h 2509385"/>
              <a:gd name="connsiteX3" fmla="*/ 1989577 w 2220686"/>
              <a:gd name="connsiteY3" fmla="*/ 1400445 h 2509385"/>
              <a:gd name="connsiteX4" fmla="*/ 2220686 w 2220686"/>
              <a:gd name="connsiteY4" fmla="*/ 2505761 h 2509385"/>
              <a:gd name="connsiteX5" fmla="*/ 1095270 w 2220686"/>
              <a:gd name="connsiteY5" fmla="*/ 2465570 h 2509385"/>
              <a:gd name="connsiteX6" fmla="*/ 0 w 2220686"/>
              <a:gd name="connsiteY6" fmla="*/ 2133975 h 2509385"/>
              <a:gd name="connsiteX0" fmla="*/ 0 w 2220686"/>
              <a:gd name="connsiteY0" fmla="*/ 2133975 h 2509385"/>
              <a:gd name="connsiteX1" fmla="*/ 502417 w 2220686"/>
              <a:gd name="connsiteY1" fmla="*/ 666915 h 2509385"/>
              <a:gd name="connsiteX2" fmla="*/ 1406770 w 2220686"/>
              <a:gd name="connsiteY2" fmla="*/ 23819 h 2509385"/>
              <a:gd name="connsiteX3" fmla="*/ 1989577 w 2220686"/>
              <a:gd name="connsiteY3" fmla="*/ 1400445 h 2509385"/>
              <a:gd name="connsiteX4" fmla="*/ 2220686 w 2220686"/>
              <a:gd name="connsiteY4" fmla="*/ 2505761 h 2509385"/>
              <a:gd name="connsiteX5" fmla="*/ 1095270 w 2220686"/>
              <a:gd name="connsiteY5" fmla="*/ 2465570 h 2509385"/>
              <a:gd name="connsiteX6" fmla="*/ 0 w 2220686"/>
              <a:gd name="connsiteY6" fmla="*/ 2133975 h 2509385"/>
              <a:gd name="connsiteX0" fmla="*/ 0 w 2220686"/>
              <a:gd name="connsiteY0" fmla="*/ 2133975 h 2516309"/>
              <a:gd name="connsiteX1" fmla="*/ 502417 w 2220686"/>
              <a:gd name="connsiteY1" fmla="*/ 666915 h 2516309"/>
              <a:gd name="connsiteX2" fmla="*/ 1406770 w 2220686"/>
              <a:gd name="connsiteY2" fmla="*/ 23819 h 2516309"/>
              <a:gd name="connsiteX3" fmla="*/ 1989577 w 2220686"/>
              <a:gd name="connsiteY3" fmla="*/ 1400445 h 2516309"/>
              <a:gd name="connsiteX4" fmla="*/ 2220686 w 2220686"/>
              <a:gd name="connsiteY4" fmla="*/ 2505761 h 2516309"/>
              <a:gd name="connsiteX5" fmla="*/ 1095270 w 2220686"/>
              <a:gd name="connsiteY5" fmla="*/ 2465570 h 2516309"/>
              <a:gd name="connsiteX6" fmla="*/ 0 w 2220686"/>
              <a:gd name="connsiteY6" fmla="*/ 2133975 h 2516309"/>
              <a:gd name="connsiteX0" fmla="*/ 0 w 2220686"/>
              <a:gd name="connsiteY0" fmla="*/ 2231239 h 2613573"/>
              <a:gd name="connsiteX1" fmla="*/ 502417 w 2220686"/>
              <a:gd name="connsiteY1" fmla="*/ 764179 h 2613573"/>
              <a:gd name="connsiteX2" fmla="*/ 1356528 w 2220686"/>
              <a:gd name="connsiteY2" fmla="*/ 20599 h 2613573"/>
              <a:gd name="connsiteX3" fmla="*/ 1989577 w 2220686"/>
              <a:gd name="connsiteY3" fmla="*/ 1497709 h 2613573"/>
              <a:gd name="connsiteX4" fmla="*/ 2220686 w 2220686"/>
              <a:gd name="connsiteY4" fmla="*/ 2603025 h 2613573"/>
              <a:gd name="connsiteX5" fmla="*/ 1095270 w 2220686"/>
              <a:gd name="connsiteY5" fmla="*/ 2562834 h 2613573"/>
              <a:gd name="connsiteX6" fmla="*/ 0 w 2220686"/>
              <a:gd name="connsiteY6" fmla="*/ 2231239 h 2613573"/>
              <a:gd name="connsiteX0" fmla="*/ 0 w 2220686"/>
              <a:gd name="connsiteY0" fmla="*/ 2210640 h 2592974"/>
              <a:gd name="connsiteX1" fmla="*/ 502417 w 2220686"/>
              <a:gd name="connsiteY1" fmla="*/ 743580 h 2592974"/>
              <a:gd name="connsiteX2" fmla="*/ 1356528 w 2220686"/>
              <a:gd name="connsiteY2" fmla="*/ 0 h 2592974"/>
              <a:gd name="connsiteX3" fmla="*/ 1989577 w 2220686"/>
              <a:gd name="connsiteY3" fmla="*/ 1477110 h 2592974"/>
              <a:gd name="connsiteX4" fmla="*/ 2220686 w 2220686"/>
              <a:gd name="connsiteY4" fmla="*/ 2582426 h 2592974"/>
              <a:gd name="connsiteX5" fmla="*/ 1095270 w 2220686"/>
              <a:gd name="connsiteY5" fmla="*/ 2542235 h 2592974"/>
              <a:gd name="connsiteX6" fmla="*/ 0 w 2220686"/>
              <a:gd name="connsiteY6" fmla="*/ 2210640 h 2592974"/>
              <a:gd name="connsiteX0" fmla="*/ 0 w 2220686"/>
              <a:gd name="connsiteY0" fmla="*/ 2210640 h 2592974"/>
              <a:gd name="connsiteX1" fmla="*/ 502417 w 2220686"/>
              <a:gd name="connsiteY1" fmla="*/ 743580 h 2592974"/>
              <a:gd name="connsiteX2" fmla="*/ 1356528 w 2220686"/>
              <a:gd name="connsiteY2" fmla="*/ 0 h 2592974"/>
              <a:gd name="connsiteX3" fmla="*/ 1989577 w 2220686"/>
              <a:gd name="connsiteY3" fmla="*/ 1477110 h 2592974"/>
              <a:gd name="connsiteX4" fmla="*/ 2220686 w 2220686"/>
              <a:gd name="connsiteY4" fmla="*/ 2582426 h 2592974"/>
              <a:gd name="connsiteX5" fmla="*/ 1095270 w 2220686"/>
              <a:gd name="connsiteY5" fmla="*/ 2542235 h 2592974"/>
              <a:gd name="connsiteX6" fmla="*/ 0 w 2220686"/>
              <a:gd name="connsiteY6" fmla="*/ 2210640 h 2592974"/>
              <a:gd name="connsiteX0" fmla="*/ 0 w 2220686"/>
              <a:gd name="connsiteY0" fmla="*/ 2260881 h 2643215"/>
              <a:gd name="connsiteX1" fmla="*/ 502417 w 2220686"/>
              <a:gd name="connsiteY1" fmla="*/ 793821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502417 w 2220686"/>
              <a:gd name="connsiteY1" fmla="*/ 793821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502417 w 2220686"/>
              <a:gd name="connsiteY1" fmla="*/ 793821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2127 w 2220686"/>
              <a:gd name="connsiteY1" fmla="*/ 753628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2127 w 2220686"/>
              <a:gd name="connsiteY1" fmla="*/ 753628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60359 w 2220686"/>
              <a:gd name="connsiteY1" fmla="*/ 82669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60359 w 2220686"/>
              <a:gd name="connsiteY1" fmla="*/ 82669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35012 w 2220686"/>
              <a:gd name="connsiteY1" fmla="*/ 815662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35012 w 2220686"/>
              <a:gd name="connsiteY1" fmla="*/ 815662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75813 w 2220686"/>
              <a:gd name="connsiteY1" fmla="*/ 865983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39013 w 2220686"/>
              <a:gd name="connsiteY1" fmla="*/ 101279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547381 w 2220686"/>
              <a:gd name="connsiteY1" fmla="*/ 807575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8296 w 2220686"/>
              <a:gd name="connsiteY1" fmla="*/ 90285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8296 w 2220686"/>
              <a:gd name="connsiteY1" fmla="*/ 90285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8296 w 2220686"/>
              <a:gd name="connsiteY1" fmla="*/ 90285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8296 w 2220686"/>
              <a:gd name="connsiteY1" fmla="*/ 90285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  <a:gd name="connsiteX0" fmla="*/ 0 w 2220686"/>
              <a:gd name="connsiteY0" fmla="*/ 2260881 h 2643215"/>
              <a:gd name="connsiteX1" fmla="*/ 448296 w 2220686"/>
              <a:gd name="connsiteY1" fmla="*/ 902854 h 2643215"/>
              <a:gd name="connsiteX2" fmla="*/ 1336431 w 2220686"/>
              <a:gd name="connsiteY2" fmla="*/ 0 h 2643215"/>
              <a:gd name="connsiteX3" fmla="*/ 1989577 w 2220686"/>
              <a:gd name="connsiteY3" fmla="*/ 1527351 h 2643215"/>
              <a:gd name="connsiteX4" fmla="*/ 2220686 w 2220686"/>
              <a:gd name="connsiteY4" fmla="*/ 2632667 h 2643215"/>
              <a:gd name="connsiteX5" fmla="*/ 1095270 w 2220686"/>
              <a:gd name="connsiteY5" fmla="*/ 2592476 h 2643215"/>
              <a:gd name="connsiteX6" fmla="*/ 0 w 2220686"/>
              <a:gd name="connsiteY6" fmla="*/ 2260881 h 264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0686" h="2643215">
                <a:moveTo>
                  <a:pt x="0" y="2260881"/>
                </a:moveTo>
                <a:cubicBezTo>
                  <a:pt x="156955" y="1426799"/>
                  <a:pt x="314436" y="1144866"/>
                  <a:pt x="448296" y="902854"/>
                </a:cubicBezTo>
                <a:cubicBezTo>
                  <a:pt x="582156" y="660842"/>
                  <a:pt x="914400" y="283029"/>
                  <a:pt x="1336431" y="0"/>
                </a:cubicBezTo>
                <a:cubicBezTo>
                  <a:pt x="1577592" y="370114"/>
                  <a:pt x="1863973" y="1115369"/>
                  <a:pt x="1989577" y="1527351"/>
                </a:cubicBezTo>
                <a:cubicBezTo>
                  <a:pt x="2115181" y="1939333"/>
                  <a:pt x="2165421" y="2121876"/>
                  <a:pt x="2220686" y="2632667"/>
                </a:cubicBezTo>
                <a:cubicBezTo>
                  <a:pt x="1681425" y="2642716"/>
                  <a:pt x="1654627" y="2662814"/>
                  <a:pt x="1095270" y="2592476"/>
                </a:cubicBezTo>
                <a:cubicBezTo>
                  <a:pt x="562707" y="2512090"/>
                  <a:pt x="341644" y="2391509"/>
                  <a:pt x="0" y="22608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/>
              </a:gs>
              <a:gs pos="49000">
                <a:schemeClr val="accent1">
                  <a:lumMod val="45000"/>
                  <a:lumOff val="55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dist="88900" dir="24000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Linear interpolation in 2D is nice and simple…</a:t>
            </a:r>
          </a:p>
          <a:p>
            <a:pPr lvl="1"/>
            <a:r>
              <a:rPr lang="en-US" dirty="0"/>
              <a:t>o</a:t>
            </a:r>
            <a:r>
              <a:rPr lang="en-US" sz="2400" dirty="0" smtClean="0"/>
              <a:t>ne vector per vertex</a:t>
            </a:r>
          </a:p>
          <a:p>
            <a:pPr lvl="1"/>
            <a:r>
              <a:rPr lang="en-US" dirty="0" smtClean="0"/>
              <a:t>just l</a:t>
            </a:r>
            <a:r>
              <a:rPr lang="en-US" sz="2400" dirty="0" smtClean="0"/>
              <a:t>inear interpolate components in 1-ring</a:t>
            </a:r>
          </a:p>
          <a:p>
            <a:pPr lvl="2"/>
            <a:r>
              <a:rPr lang="en-US" sz="2000" dirty="0" smtClean="0"/>
              <a:t>easy when they have a common frame! </a:t>
            </a:r>
          </a:p>
          <a:p>
            <a:pPr lvl="1"/>
            <a:endParaRPr lang="en-US" dirty="0" smtClean="0"/>
          </a:p>
          <a:p>
            <a:r>
              <a:rPr lang="en-US" dirty="0"/>
              <a:t>H</a:t>
            </a:r>
            <a:r>
              <a:rPr lang="en-US" sz="2800" dirty="0" smtClean="0"/>
              <a:t>ow to deal with </a:t>
            </a:r>
            <a:r>
              <a:rPr lang="en-US" sz="2800" b="1" dirty="0" smtClean="0"/>
              <a:t>curved 2D</a:t>
            </a:r>
            <a:r>
              <a:rPr lang="en-US" sz="2800" dirty="0" smtClean="0"/>
              <a:t>?</a:t>
            </a:r>
          </a:p>
          <a:p>
            <a:pPr lvl="1"/>
            <a:r>
              <a:rPr lang="en-US" dirty="0" smtClean="0"/>
              <a:t>2 components in local frame at vertex</a:t>
            </a:r>
          </a:p>
          <a:p>
            <a:pPr lvl="1"/>
            <a:r>
              <a:rPr lang="en-US" dirty="0" smtClean="0"/>
              <a:t>p</a:t>
            </a:r>
            <a:r>
              <a:rPr lang="en-US" sz="2400" dirty="0" smtClean="0"/>
              <a:t>arallel</a:t>
            </a:r>
            <a:r>
              <a:rPr lang="en-US" sz="2400" dirty="0" smtClean="0">
                <a:latin typeface="+mn-lt"/>
              </a:rPr>
              <a:t>-</a:t>
            </a:r>
            <a:r>
              <a:rPr lang="en-US" sz="2400" dirty="0" smtClean="0"/>
              <a:t>transport radially from vertex</a:t>
            </a:r>
          </a:p>
          <a:p>
            <a:pPr lvl="1"/>
            <a:r>
              <a:rPr lang="en-US" sz="2400" dirty="0" smtClean="0"/>
              <a:t>rescaling by </a:t>
            </a:r>
            <a:r>
              <a:rPr lang="en-US" dirty="0" smtClean="0"/>
              <a:t>a basis </a:t>
            </a:r>
            <a:r>
              <a:rPr lang="en-US" sz="2400" dirty="0" smtClean="0"/>
              <a:t>function</a:t>
            </a:r>
          </a:p>
          <a:p>
            <a:pPr lvl="2"/>
            <a:r>
              <a:rPr lang="en-US" sz="2000" dirty="0" smtClean="0"/>
              <a:t>used by </a:t>
            </a:r>
            <a:r>
              <a:rPr lang="en-US" sz="2000" dirty="0" smtClean="0">
                <a:solidFill>
                  <a:schemeClr val="accent2"/>
                </a:solidFill>
              </a:rPr>
              <a:t>[Zhang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al.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‘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06,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 err="1" smtClean="0">
                <a:solidFill>
                  <a:schemeClr val="accent2"/>
                </a:solidFill>
              </a:rPr>
              <a:t>Knöppel</a:t>
            </a:r>
            <a:r>
              <a:rPr lang="en-US" dirty="0" smtClean="0">
                <a:solidFill>
                  <a:schemeClr val="accent2"/>
                </a:solidFill>
              </a:rPr>
              <a:t> </a:t>
            </a:r>
            <a:r>
              <a:rPr lang="en-US" i="1" dirty="0">
                <a:solidFill>
                  <a:schemeClr val="accent2"/>
                </a:solidFill>
              </a:rPr>
              <a:t>et al. </a:t>
            </a:r>
            <a:r>
              <a:rPr lang="en-US" dirty="0">
                <a:solidFill>
                  <a:schemeClr val="accent2"/>
                </a:solidFill>
              </a:rPr>
              <a:t>'</a:t>
            </a:r>
            <a:r>
              <a:rPr lang="en-US" dirty="0" smtClean="0">
                <a:solidFill>
                  <a:schemeClr val="accent2"/>
                </a:solidFill>
              </a:rPr>
              <a:t>13</a:t>
            </a:r>
            <a:r>
              <a:rPr lang="en-US" sz="2000" dirty="0" smtClean="0">
                <a:solidFill>
                  <a:schemeClr val="accent2"/>
                </a:solidFill>
              </a:rPr>
              <a:t>]</a:t>
            </a:r>
          </a:p>
          <a:p>
            <a:pPr lvl="3">
              <a:buSzPct val="90000"/>
              <a:buFont typeface="Wingdings" panose="05000000000000000000" pitchFamily="2" charset="2"/>
              <a:buChar char=""/>
            </a:pPr>
            <a:r>
              <a:rPr lang="en-US" sz="1600" dirty="0"/>
              <a:t>no notion of closeness to Levi-</a:t>
            </a:r>
            <a:r>
              <a:rPr lang="en-US" sz="1600" dirty="0" err="1"/>
              <a:t>Civita</a:t>
            </a:r>
            <a:r>
              <a:rPr lang="en-US" sz="1600" dirty="0"/>
              <a:t>…</a:t>
            </a:r>
          </a:p>
          <a:p>
            <a:pPr lvl="3">
              <a:buSzPct val="90000"/>
              <a:buFont typeface="Wingdings" panose="05000000000000000000" pitchFamily="2" charset="2"/>
              <a:buChar char=""/>
            </a:pPr>
            <a:r>
              <a:rPr lang="en-US" sz="1600" dirty="0" smtClean="0"/>
              <a:t>no local </a:t>
            </a:r>
            <a:r>
              <a:rPr lang="en-US" sz="1600" dirty="0"/>
              <a:t>expressions </a:t>
            </a:r>
            <a:r>
              <a:rPr lang="en-US" sz="1600" dirty="0" smtClean="0"/>
              <a:t>of derivatives</a:t>
            </a:r>
            <a:endParaRPr lang="en-US" sz="1600" dirty="0" smtClean="0">
              <a:solidFill>
                <a:schemeClr val="accent2"/>
              </a:solidFill>
            </a:endParaRPr>
          </a:p>
          <a:p>
            <a:pPr lvl="2"/>
            <a:r>
              <a:rPr lang="en-US" sz="2000" dirty="0" smtClean="0"/>
              <a:t>extended by </a:t>
            </a:r>
            <a:r>
              <a:rPr lang="en-US" sz="2000" dirty="0" smtClean="0">
                <a:solidFill>
                  <a:schemeClr val="accent2"/>
                </a:solidFill>
              </a:rPr>
              <a:t>[Liu et al. ‘16]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3887" y="-139700"/>
            <a:ext cx="8323467" cy="1325563"/>
          </a:xfrm>
        </p:spPr>
        <p:txBody>
          <a:bodyPr/>
          <a:lstStyle/>
          <a:p>
            <a:r>
              <a:rPr lang="en-US" dirty="0" smtClean="0"/>
              <a:t>Main Idea: Parallel Interpolation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 rot="2731293">
            <a:off x="6784039" y="3509778"/>
            <a:ext cx="1686833" cy="2404239"/>
            <a:chOff x="5419522" y="2727836"/>
            <a:chExt cx="1686833" cy="2404239"/>
          </a:xfrm>
          <a:effectLst>
            <a:outerShdw blurRad="38100" dist="50800" dir="8100000" algn="tr" rotWithShape="0">
              <a:schemeClr val="bg1">
                <a:alpha val="40000"/>
              </a:schemeClr>
            </a:outerShdw>
          </a:effectLst>
        </p:grpSpPr>
        <p:grpSp>
          <p:nvGrpSpPr>
            <p:cNvPr id="36" name="Group 35"/>
            <p:cNvGrpSpPr/>
            <p:nvPr/>
          </p:nvGrpSpPr>
          <p:grpSpPr>
            <a:xfrm>
              <a:off x="5419522" y="3186437"/>
              <a:ext cx="1686833" cy="1945638"/>
              <a:chOff x="3983745" y="4097566"/>
              <a:chExt cx="2249111" cy="2594184"/>
            </a:xfrm>
          </p:grpSpPr>
          <p:cxnSp>
            <p:nvCxnSpPr>
              <p:cNvPr id="40" name="直接箭头连接符 12"/>
              <p:cNvCxnSpPr/>
              <p:nvPr/>
            </p:nvCxnSpPr>
            <p:spPr bwMode="auto">
              <a:xfrm flipH="1">
                <a:off x="5523816" y="4097566"/>
                <a:ext cx="118333" cy="728624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0" name="直接箭头连接符 13"/>
              <p:cNvCxnSpPr/>
              <p:nvPr/>
            </p:nvCxnSpPr>
            <p:spPr bwMode="auto">
              <a:xfrm flipH="1">
                <a:off x="4037315" y="5635336"/>
                <a:ext cx="250785" cy="717257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1" name="直接箭头连接符 15"/>
              <p:cNvCxnSpPr/>
              <p:nvPr/>
            </p:nvCxnSpPr>
            <p:spPr bwMode="auto">
              <a:xfrm>
                <a:off x="6210741" y="5943755"/>
                <a:ext cx="22115" cy="747995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" name="直接箭头连接符 21"/>
              <p:cNvCxnSpPr/>
              <p:nvPr/>
            </p:nvCxnSpPr>
            <p:spPr bwMode="auto">
              <a:xfrm flipH="1">
                <a:off x="3983745" y="4883075"/>
                <a:ext cx="318069" cy="69666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3" name="直接箭头连接符 25"/>
              <p:cNvCxnSpPr/>
              <p:nvPr/>
            </p:nvCxnSpPr>
            <p:spPr bwMode="auto">
              <a:xfrm flipH="1">
                <a:off x="4792113" y="5049846"/>
                <a:ext cx="213947" cy="75362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4" name="直接箭头连接符 26"/>
              <p:cNvCxnSpPr/>
              <p:nvPr/>
            </p:nvCxnSpPr>
            <p:spPr bwMode="auto">
              <a:xfrm flipH="1">
                <a:off x="5023864" y="5889827"/>
                <a:ext cx="119999" cy="760261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5" name="直接箭头连接符 29"/>
              <p:cNvCxnSpPr/>
              <p:nvPr/>
            </p:nvCxnSpPr>
            <p:spPr bwMode="auto">
              <a:xfrm flipH="1">
                <a:off x="4652991" y="4542918"/>
                <a:ext cx="246096" cy="704793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6" name="直接箭头连接符 29"/>
              <p:cNvCxnSpPr/>
              <p:nvPr/>
            </p:nvCxnSpPr>
            <p:spPr bwMode="auto">
              <a:xfrm>
                <a:off x="5809039" y="4653836"/>
                <a:ext cx="37803" cy="780887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7" name="直接箭头连接符 25"/>
              <p:cNvCxnSpPr/>
              <p:nvPr/>
            </p:nvCxnSpPr>
            <p:spPr bwMode="auto">
              <a:xfrm flipH="1">
                <a:off x="5480904" y="5134294"/>
                <a:ext cx="38717" cy="790640"/>
              </a:xfrm>
              <a:prstGeom prst="straightConnector1">
                <a:avLst/>
              </a:prstGeom>
              <a:solidFill>
                <a:schemeClr val="accent1"/>
              </a:solidFill>
              <a:ln w="57150" cap="flat" cmpd="sng" algn="ctr">
                <a:solidFill>
                  <a:schemeClr val="bg1">
                    <a:lumMod val="65000"/>
                  </a:schemeClr>
                </a:solidFill>
                <a:prstDash val="solid"/>
                <a:round/>
                <a:headEnd type="none" w="med" len="med"/>
                <a:tailEnd type="triangle" w="med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39" name="直接箭头连接符 9"/>
            <p:cNvCxnSpPr/>
            <p:nvPr/>
          </p:nvCxnSpPr>
          <p:spPr bwMode="auto">
            <a:xfrm flipH="1">
              <a:off x="6366826" y="2727836"/>
              <a:ext cx="191547" cy="535502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8" name="Group 57"/>
          <p:cNvGrpSpPr/>
          <p:nvPr/>
        </p:nvGrpSpPr>
        <p:grpSpPr>
          <a:xfrm rot="2731293">
            <a:off x="6983427" y="3622326"/>
            <a:ext cx="1655699" cy="2040216"/>
            <a:chOff x="5516051" y="2727836"/>
            <a:chExt cx="1655699" cy="2040216"/>
          </a:xfrm>
          <a:effectLst>
            <a:outerShdw blurRad="38100" dist="50800" dir="2700000" algn="tl" rotWithShape="0">
              <a:schemeClr val="bg2">
                <a:alpha val="40000"/>
              </a:schemeClr>
            </a:outerShdw>
          </a:effectLst>
        </p:grpSpPr>
        <p:grpSp>
          <p:nvGrpSpPr>
            <p:cNvPr id="59" name="Group 58"/>
            <p:cNvGrpSpPr/>
            <p:nvPr/>
          </p:nvGrpSpPr>
          <p:grpSpPr>
            <a:xfrm>
              <a:off x="5516051" y="3182629"/>
              <a:ext cx="1655699" cy="1585423"/>
              <a:chOff x="4112444" y="4092486"/>
              <a:chExt cx="2207592" cy="2113897"/>
            </a:xfrm>
          </p:grpSpPr>
          <p:cxnSp>
            <p:nvCxnSpPr>
              <p:cNvPr id="61" name="直接箭头连接符 12"/>
              <p:cNvCxnSpPr/>
              <p:nvPr/>
            </p:nvCxnSpPr>
            <p:spPr bwMode="auto">
              <a:xfrm flipH="1">
                <a:off x="5539223" y="4092486"/>
                <a:ext cx="100387" cy="618121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" name="直接箭头连接符 13"/>
              <p:cNvCxnSpPr/>
              <p:nvPr/>
            </p:nvCxnSpPr>
            <p:spPr bwMode="auto">
              <a:xfrm rot="18868707" flipH="1">
                <a:off x="4109511" y="5710419"/>
                <a:ext cx="259745" cy="122262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直接箭头连接符 15"/>
              <p:cNvCxnSpPr/>
              <p:nvPr/>
            </p:nvCxnSpPr>
            <p:spPr bwMode="auto">
              <a:xfrm rot="18868707" flipH="1">
                <a:off x="6112637" y="5998985"/>
                <a:ext cx="209287" cy="205510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直接箭头连接符 21"/>
              <p:cNvCxnSpPr/>
              <p:nvPr/>
            </p:nvCxnSpPr>
            <p:spPr bwMode="auto">
              <a:xfrm flipH="1">
                <a:off x="4112444" y="4879770"/>
                <a:ext cx="188656" cy="428009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直接箭头连接符 25"/>
              <p:cNvCxnSpPr/>
              <p:nvPr/>
            </p:nvCxnSpPr>
            <p:spPr bwMode="auto">
              <a:xfrm flipH="1">
                <a:off x="4864778" y="5042226"/>
                <a:ext cx="136203" cy="479768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直接箭头连接符 26"/>
              <p:cNvCxnSpPr/>
              <p:nvPr/>
            </p:nvCxnSpPr>
            <p:spPr bwMode="auto">
              <a:xfrm rot="18868707" flipH="1">
                <a:off x="5004775" y="5928422"/>
                <a:ext cx="242416" cy="172966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直接箭头连接符 29"/>
              <p:cNvCxnSpPr/>
              <p:nvPr/>
            </p:nvCxnSpPr>
            <p:spPr bwMode="auto">
              <a:xfrm flipH="1">
                <a:off x="4690054" y="4532758"/>
                <a:ext cx="206493" cy="591376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" name="直接箭头连接符 29"/>
              <p:cNvCxnSpPr/>
              <p:nvPr/>
            </p:nvCxnSpPr>
            <p:spPr bwMode="auto">
              <a:xfrm>
                <a:off x="5809039" y="4648756"/>
                <a:ext cx="29751" cy="614555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3" name="直接箭头连接符 25"/>
              <p:cNvCxnSpPr/>
              <p:nvPr/>
            </p:nvCxnSpPr>
            <p:spPr bwMode="auto">
              <a:xfrm flipH="1">
                <a:off x="5493041" y="5126673"/>
                <a:ext cx="24043" cy="490923"/>
              </a:xfrm>
              <a:prstGeom prst="straightConnector1">
                <a:avLst/>
              </a:prstGeom>
              <a:solidFill>
                <a:schemeClr val="accent1"/>
              </a:solidFill>
              <a:ln w="60325" cap="flat" cmpd="sng" algn="ctr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0" name="直接箭头连接符 9"/>
            <p:cNvCxnSpPr/>
            <p:nvPr/>
          </p:nvCxnSpPr>
          <p:spPr bwMode="auto">
            <a:xfrm flipH="1">
              <a:off x="6366826" y="2727836"/>
              <a:ext cx="191547" cy="535502"/>
            </a:xfrm>
            <a:prstGeom prst="straightConnector1">
              <a:avLst/>
            </a:prstGeom>
            <a:solidFill>
              <a:schemeClr val="accent1"/>
            </a:solidFill>
            <a:ln w="603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triangl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84" name="直接箭头连接符 9"/>
          <p:cNvCxnSpPr/>
          <p:nvPr/>
        </p:nvCxnSpPr>
        <p:spPr bwMode="auto">
          <a:xfrm flipH="1">
            <a:off x="8175242" y="4075965"/>
            <a:ext cx="521824" cy="24060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流程图: 联系 38"/>
          <p:cNvSpPr>
            <a:spLocks noChangeAspect="1"/>
          </p:cNvSpPr>
          <p:nvPr/>
        </p:nvSpPr>
        <p:spPr bwMode="auto">
          <a:xfrm>
            <a:off x="8676421" y="3978984"/>
            <a:ext cx="126558" cy="140982"/>
          </a:xfrm>
          <a:prstGeom prst="flowChartConnector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58" b="2670"/>
          <a:stretch/>
        </p:blipFill>
        <p:spPr>
          <a:xfrm rot="1019367">
            <a:off x="6892857" y="1286189"/>
            <a:ext cx="2062417" cy="17981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685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995"/>
    </mc:Choice>
    <mc:Fallback xmlns="">
      <p:transition spd="slow" advTm="293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327091" cy="4951412"/>
          </a:xfrm>
        </p:spPr>
        <p:txBody>
          <a:bodyPr>
            <a:normAutofit/>
          </a:bodyPr>
          <a:lstStyle/>
          <a:p>
            <a:r>
              <a:rPr lang="en-US" dirty="0" smtClean="0"/>
              <a:t>Let’s construct </a:t>
            </a:r>
            <a:r>
              <a:rPr lang="en-US" i="1" dirty="0" smtClean="0"/>
              <a:t>continuous</a:t>
            </a:r>
            <a:r>
              <a:rPr lang="en-US" dirty="0" smtClean="0"/>
              <a:t> vector fields…</a:t>
            </a:r>
          </a:p>
          <a:p>
            <a:r>
              <a:rPr lang="en-US" dirty="0" smtClean="0"/>
              <a:t>Conceptually, we will follow this recipe:</a:t>
            </a:r>
          </a:p>
          <a:p>
            <a:pPr lvl="1"/>
            <a:r>
              <a:rPr lang="en-US" dirty="0" smtClean="0"/>
              <a:t>Step 0: pick a frame per simplex</a:t>
            </a:r>
          </a:p>
          <a:p>
            <a:pPr lvl="1"/>
            <a:r>
              <a:rPr lang="en-US" dirty="0" smtClean="0"/>
              <a:t>Step 1: provide two components per vertex</a:t>
            </a:r>
          </a:p>
          <a:p>
            <a:pPr lvl="1"/>
            <a:r>
              <a:rPr lang="en-US" dirty="0" smtClean="0"/>
              <a:t>Step 2: transport each vector to its 1-ring neighborhood</a:t>
            </a:r>
          </a:p>
          <a:p>
            <a:pPr lvl="1"/>
            <a:r>
              <a:rPr lang="en-US" dirty="0" smtClean="0"/>
              <a:t>Step 3: scale this local vector field by hat function</a:t>
            </a:r>
          </a:p>
          <a:p>
            <a:pPr lvl="1"/>
            <a:r>
              <a:rPr lang="en-US" dirty="0" smtClean="0"/>
              <a:t>Step 4: sum up all these fields</a:t>
            </a:r>
          </a:p>
          <a:p>
            <a:r>
              <a:rPr lang="en-US" dirty="0" smtClean="0"/>
              <a:t>In practice, vector field computed as:</a:t>
            </a:r>
          </a:p>
          <a:p>
            <a:endParaRPr lang="en-US" sz="4400" dirty="0"/>
          </a:p>
          <a:p>
            <a:pPr lvl="1"/>
            <a:r>
              <a:rPr lang="en-US" dirty="0" smtClean="0"/>
              <a:t> explicit, nonlinear basis functions</a:t>
            </a:r>
          </a:p>
          <a:p>
            <a:pPr lvl="2"/>
            <a:r>
              <a:rPr lang="en-US" dirty="0" smtClean="0"/>
              <a:t>linear if flat 1-ring &amp; Levi-</a:t>
            </a:r>
            <a:r>
              <a:rPr lang="en-US" dirty="0" err="1" smtClean="0"/>
              <a:t>Civita</a:t>
            </a:r>
            <a:r>
              <a:rPr lang="en-US" dirty="0" smtClean="0"/>
              <a:t> connection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Procedure </a:t>
            </a:r>
            <a:r>
              <a:rPr lang="en-US" sz="3200" dirty="0" smtClean="0">
                <a:solidFill>
                  <a:schemeClr val="accent2"/>
                </a:solidFill>
              </a:rPr>
              <a:t>[Liu </a:t>
            </a:r>
            <a:r>
              <a:rPr lang="en-US" sz="3200" i="1" dirty="0" smtClean="0">
                <a:solidFill>
                  <a:schemeClr val="accent2"/>
                </a:solidFill>
              </a:rPr>
              <a:t>et al</a:t>
            </a:r>
            <a:r>
              <a:rPr lang="en-US" sz="3200" dirty="0" smtClean="0">
                <a:solidFill>
                  <a:schemeClr val="accent2"/>
                </a:solidFill>
              </a:rPr>
              <a:t>. ‘16] </a:t>
            </a:r>
            <a:endParaRPr lang="en-US" sz="3200" dirty="0">
              <a:solidFill>
                <a:schemeClr val="accent2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6567" y="3472732"/>
            <a:ext cx="2021773" cy="201088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012303" y="3667845"/>
            <a:ext cx="1118266" cy="816991"/>
            <a:chOff x="2879899" y="4777713"/>
            <a:chExt cx="2248095" cy="1642430"/>
          </a:xfrm>
        </p:grpSpPr>
        <p:pic>
          <p:nvPicPr>
            <p:cNvPr id="19" name="图片 15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79899" y="4995080"/>
              <a:ext cx="2248095" cy="142506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文本框 152"/>
                <p:cNvSpPr txBox="1"/>
                <p:nvPr/>
              </p:nvSpPr>
              <p:spPr>
                <a:xfrm>
                  <a:off x="3011017" y="4777713"/>
                  <a:ext cx="2958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20" name="文本框 1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11017" y="4777713"/>
                  <a:ext cx="295850" cy="27699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l="-70833" r="-95833" b="-17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Group 9"/>
          <p:cNvGrpSpPr/>
          <p:nvPr/>
        </p:nvGrpSpPr>
        <p:grpSpPr>
          <a:xfrm>
            <a:off x="2245881" y="3307080"/>
            <a:ext cx="2105139" cy="2601444"/>
            <a:chOff x="2245881" y="3307080"/>
            <a:chExt cx="2105139" cy="260144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tretch>
              <a:fillRect/>
            </a:stretch>
          </p:blipFill>
          <p:spPr>
            <a:xfrm>
              <a:off x="2245881" y="5058700"/>
              <a:ext cx="2105139" cy="84982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 contrast="40000"/>
            </a:blip>
            <a:stretch>
              <a:fillRect/>
            </a:stretch>
          </p:blipFill>
          <p:spPr>
            <a:xfrm rot="10800000">
              <a:off x="2278380" y="3377037"/>
              <a:ext cx="580186" cy="1942715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>
              <a:off x="2415540" y="3307080"/>
              <a:ext cx="1097280" cy="0"/>
            </a:xfrm>
            <a:prstGeom prst="line">
              <a:avLst/>
            </a:prstGeom>
            <a:ln w="38100">
              <a:solidFill>
                <a:srgbClr val="D8403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98" y="4618667"/>
            <a:ext cx="2925761" cy="7012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621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489"/>
    </mc:Choice>
    <mc:Fallback xmlns="">
      <p:transition spd="slow" advTm="159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>
            <a:grpSpLocks noChangeAspect="1"/>
          </p:cNvGrpSpPr>
          <p:nvPr/>
        </p:nvGrpSpPr>
        <p:grpSpPr>
          <a:xfrm>
            <a:off x="3713465" y="3389555"/>
            <a:ext cx="1734223" cy="2293279"/>
            <a:chOff x="4379836" y="2543577"/>
            <a:chExt cx="1158240" cy="15316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0" name="直接连接符 35"/>
            <p:cNvCxnSpPr/>
            <p:nvPr/>
          </p:nvCxnSpPr>
          <p:spPr bwMode="auto">
            <a:xfrm flipV="1">
              <a:off x="4379836" y="2543577"/>
              <a:ext cx="541020" cy="8572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连接符 37"/>
            <p:cNvCxnSpPr/>
            <p:nvPr/>
          </p:nvCxnSpPr>
          <p:spPr bwMode="auto">
            <a:xfrm flipH="1" flipV="1">
              <a:off x="4920856" y="2548339"/>
              <a:ext cx="617220" cy="8524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直接连接符 43"/>
            <p:cNvCxnSpPr/>
            <p:nvPr/>
          </p:nvCxnSpPr>
          <p:spPr bwMode="auto">
            <a:xfrm>
              <a:off x="4379836" y="3408447"/>
              <a:ext cx="541020" cy="66675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" name="直接连接符 46"/>
            <p:cNvCxnSpPr/>
            <p:nvPr/>
          </p:nvCxnSpPr>
          <p:spPr bwMode="auto">
            <a:xfrm flipV="1">
              <a:off x="4920856" y="3397017"/>
              <a:ext cx="617220" cy="67818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Straight Connector 93"/>
            <p:cNvCxnSpPr/>
            <p:nvPr/>
          </p:nvCxnSpPr>
          <p:spPr>
            <a:xfrm flipV="1">
              <a:off x="4389047" y="3393207"/>
              <a:ext cx="1149029" cy="75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ontent Placeholder 2"/>
          <p:cNvSpPr>
            <a:spLocks noGrp="1"/>
          </p:cNvSpPr>
          <p:nvPr>
            <p:ph idx="1"/>
          </p:nvPr>
        </p:nvSpPr>
        <p:spPr>
          <a:xfrm>
            <a:off x="628650" y="1319213"/>
            <a:ext cx="8426860" cy="4951412"/>
          </a:xfrm>
        </p:spPr>
        <p:txBody>
          <a:bodyPr/>
          <a:lstStyle/>
          <a:p>
            <a:r>
              <a:rPr lang="en-US" dirty="0" smtClean="0"/>
              <a:t>Triangle mesh admits smooth structure </a:t>
            </a:r>
          </a:p>
          <a:p>
            <a:pPr lvl="1"/>
            <a:r>
              <a:rPr lang="en-US" dirty="0" smtClean="0"/>
              <a:t>charts (and metric) </a:t>
            </a:r>
            <a:r>
              <a:rPr lang="en-US" sz="1800" dirty="0" smtClean="0">
                <a:solidFill>
                  <a:schemeClr val="accent2"/>
                </a:solidFill>
              </a:rPr>
              <a:t>[</a:t>
            </a:r>
            <a:r>
              <a:rPr lang="en-US" sz="1800" dirty="0">
                <a:solidFill>
                  <a:schemeClr val="accent2"/>
                </a:solidFill>
              </a:rPr>
              <a:t>Grimm &amp; Hughes]</a:t>
            </a:r>
          </a:p>
          <a:p>
            <a:pPr lvl="1"/>
            <a:endParaRPr lang="en-US" sz="500" dirty="0" smtClean="0"/>
          </a:p>
          <a:p>
            <a:r>
              <a:rPr lang="en-US" dirty="0" smtClean="0"/>
              <a:t>Simplicial frames</a:t>
            </a:r>
          </a:p>
          <a:p>
            <a:pPr lvl="1"/>
            <a:r>
              <a:rPr lang="en-US" dirty="0" smtClean="0"/>
              <a:t>pick X-direction frame per simplex</a:t>
            </a:r>
          </a:p>
          <a:p>
            <a:pPr lvl="2"/>
            <a:r>
              <a:rPr lang="en-US" dirty="0" smtClean="0"/>
              <a:t>e.g., pick an edge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Smooth Simplicial Frames</a:t>
            </a:r>
            <a:endParaRPr lang="en-US" dirty="0"/>
          </a:p>
        </p:txBody>
      </p:sp>
      <p:grpSp>
        <p:nvGrpSpPr>
          <p:cNvPr id="49" name="Group 48"/>
          <p:cNvGrpSpPr/>
          <p:nvPr/>
        </p:nvGrpSpPr>
        <p:grpSpPr>
          <a:xfrm rot="16200000">
            <a:off x="925155" y="3758951"/>
            <a:ext cx="2016252" cy="1813893"/>
            <a:chOff x="2266558" y="2733839"/>
            <a:chExt cx="1440180" cy="12956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0" name="直接连接符 4"/>
            <p:cNvCxnSpPr/>
            <p:nvPr/>
          </p:nvCxnSpPr>
          <p:spPr bwMode="auto">
            <a:xfrm flipH="1">
              <a:off x="2266558" y="2993157"/>
              <a:ext cx="518160" cy="8001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直接连接符 5"/>
            <p:cNvCxnSpPr/>
            <p:nvPr/>
          </p:nvCxnSpPr>
          <p:spPr bwMode="auto">
            <a:xfrm flipH="1" flipV="1">
              <a:off x="2266558" y="3800877"/>
              <a:ext cx="701040" cy="228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直接连接符 10"/>
            <p:cNvCxnSpPr/>
            <p:nvPr/>
          </p:nvCxnSpPr>
          <p:spPr bwMode="auto">
            <a:xfrm>
              <a:off x="2784718" y="2993157"/>
              <a:ext cx="182880" cy="103632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直接连接符 13"/>
            <p:cNvCxnSpPr/>
            <p:nvPr/>
          </p:nvCxnSpPr>
          <p:spPr bwMode="auto">
            <a:xfrm>
              <a:off x="2784718" y="2993157"/>
              <a:ext cx="922020" cy="4038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直接连接符 15"/>
            <p:cNvCxnSpPr/>
            <p:nvPr/>
          </p:nvCxnSpPr>
          <p:spPr bwMode="auto">
            <a:xfrm flipH="1">
              <a:off x="2967598" y="3397017"/>
              <a:ext cx="739140" cy="6324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直接连接符 18"/>
            <p:cNvCxnSpPr/>
            <p:nvPr/>
          </p:nvCxnSpPr>
          <p:spPr bwMode="auto">
            <a:xfrm flipV="1">
              <a:off x="2777098" y="2774082"/>
              <a:ext cx="643890" cy="21907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直接连接符 21"/>
            <p:cNvCxnSpPr/>
            <p:nvPr/>
          </p:nvCxnSpPr>
          <p:spPr bwMode="auto">
            <a:xfrm flipH="1" flipV="1">
              <a:off x="2320850" y="2733839"/>
              <a:ext cx="469583" cy="25169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直接连接符 25"/>
            <p:cNvCxnSpPr/>
            <p:nvPr/>
          </p:nvCxnSpPr>
          <p:spPr bwMode="auto">
            <a:xfrm flipH="1" flipV="1">
              <a:off x="2320851" y="2733839"/>
              <a:ext cx="1100137" cy="4024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直接连接符 28"/>
            <p:cNvCxnSpPr/>
            <p:nvPr/>
          </p:nvCxnSpPr>
          <p:spPr bwMode="auto">
            <a:xfrm flipV="1">
              <a:off x="2276799" y="2733840"/>
              <a:ext cx="44051" cy="105941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直接连接符 32"/>
            <p:cNvCxnSpPr/>
            <p:nvPr/>
          </p:nvCxnSpPr>
          <p:spPr bwMode="auto">
            <a:xfrm flipH="1" flipV="1">
              <a:off x="3420988" y="2774082"/>
              <a:ext cx="285750" cy="61912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60" name="直接连接符 40"/>
          <p:cNvCxnSpPr>
            <a:cxnSpLocks noChangeAspect="1"/>
          </p:cNvCxnSpPr>
          <p:nvPr/>
        </p:nvCxnSpPr>
        <p:spPr bwMode="auto">
          <a:xfrm flipV="1">
            <a:off x="3707701" y="4694591"/>
            <a:ext cx="1734223" cy="7124"/>
          </a:xfrm>
          <a:prstGeom prst="line">
            <a:avLst/>
          </a:prstGeom>
          <a:solidFill>
            <a:schemeClr val="accent1"/>
          </a:solidFill>
          <a:ln w="127000" cap="rnd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2" name="等腰三角形 52"/>
          <p:cNvSpPr>
            <a:spLocks noChangeAspect="1"/>
          </p:cNvSpPr>
          <p:nvPr/>
        </p:nvSpPr>
        <p:spPr bwMode="auto">
          <a:xfrm rot="14163641">
            <a:off x="6180110" y="4088703"/>
            <a:ext cx="1806728" cy="1567722"/>
          </a:xfrm>
          <a:custGeom>
            <a:avLst/>
            <a:gdLst>
              <a:gd name="connsiteX0" fmla="*/ 0 w 1950720"/>
              <a:gd name="connsiteY0" fmla="*/ 1478280 h 1478280"/>
              <a:gd name="connsiteX1" fmla="*/ 975360 w 1950720"/>
              <a:gd name="connsiteY1" fmla="*/ 0 h 1478280"/>
              <a:gd name="connsiteX2" fmla="*/ 1950720 w 1950720"/>
              <a:gd name="connsiteY2" fmla="*/ 1478280 h 1478280"/>
              <a:gd name="connsiteX3" fmla="*/ 0 w 1950720"/>
              <a:gd name="connsiteY3" fmla="*/ 1478280 h 1478280"/>
              <a:gd name="connsiteX0" fmla="*/ 0 w 1872062"/>
              <a:gd name="connsiteY0" fmla="*/ 1478280 h 1586435"/>
              <a:gd name="connsiteX1" fmla="*/ 975360 w 1872062"/>
              <a:gd name="connsiteY1" fmla="*/ 0 h 1586435"/>
              <a:gd name="connsiteX2" fmla="*/ 1872062 w 1872062"/>
              <a:gd name="connsiteY2" fmla="*/ 1586435 h 1586435"/>
              <a:gd name="connsiteX3" fmla="*/ 0 w 1872062"/>
              <a:gd name="connsiteY3" fmla="*/ 1478280 h 1586435"/>
              <a:gd name="connsiteX0" fmla="*/ 0 w 1921223"/>
              <a:gd name="connsiteY0" fmla="*/ 1478280 h 1527442"/>
              <a:gd name="connsiteX1" fmla="*/ 975360 w 1921223"/>
              <a:gd name="connsiteY1" fmla="*/ 0 h 1527442"/>
              <a:gd name="connsiteX2" fmla="*/ 1921223 w 1921223"/>
              <a:gd name="connsiteY2" fmla="*/ 1527442 h 1527442"/>
              <a:gd name="connsiteX3" fmla="*/ 0 w 1921223"/>
              <a:gd name="connsiteY3" fmla="*/ 1478280 h 1527442"/>
              <a:gd name="connsiteX0" fmla="*/ 0 w 1911391"/>
              <a:gd name="connsiteY0" fmla="*/ 1478280 h 1556939"/>
              <a:gd name="connsiteX1" fmla="*/ 975360 w 1911391"/>
              <a:gd name="connsiteY1" fmla="*/ 0 h 1556939"/>
              <a:gd name="connsiteX2" fmla="*/ 1911391 w 1911391"/>
              <a:gd name="connsiteY2" fmla="*/ 1556939 h 1556939"/>
              <a:gd name="connsiteX3" fmla="*/ 0 w 1911391"/>
              <a:gd name="connsiteY3" fmla="*/ 1478280 h 1556939"/>
              <a:gd name="connsiteX0" fmla="*/ 0 w 1842566"/>
              <a:gd name="connsiteY0" fmla="*/ 1478280 h 1596268"/>
              <a:gd name="connsiteX1" fmla="*/ 975360 w 1842566"/>
              <a:gd name="connsiteY1" fmla="*/ 0 h 1596268"/>
              <a:gd name="connsiteX2" fmla="*/ 1842566 w 1842566"/>
              <a:gd name="connsiteY2" fmla="*/ 1596268 h 1596268"/>
              <a:gd name="connsiteX3" fmla="*/ 0 w 1842566"/>
              <a:gd name="connsiteY3" fmla="*/ 1478280 h 1596268"/>
              <a:gd name="connsiteX0" fmla="*/ 0 w 1862230"/>
              <a:gd name="connsiteY0" fmla="*/ 1478280 h 1566771"/>
              <a:gd name="connsiteX1" fmla="*/ 975360 w 1862230"/>
              <a:gd name="connsiteY1" fmla="*/ 0 h 1566771"/>
              <a:gd name="connsiteX2" fmla="*/ 1862230 w 1862230"/>
              <a:gd name="connsiteY2" fmla="*/ 1566771 h 1566771"/>
              <a:gd name="connsiteX3" fmla="*/ 0 w 1862230"/>
              <a:gd name="connsiteY3" fmla="*/ 1478280 h 1566771"/>
              <a:gd name="connsiteX0" fmla="*/ 0 w 1850800"/>
              <a:gd name="connsiteY0" fmla="*/ 1478280 h 1574391"/>
              <a:gd name="connsiteX1" fmla="*/ 975360 w 1850800"/>
              <a:gd name="connsiteY1" fmla="*/ 0 h 1574391"/>
              <a:gd name="connsiteX2" fmla="*/ 1850800 w 1850800"/>
              <a:gd name="connsiteY2" fmla="*/ 1574391 h 1574391"/>
              <a:gd name="connsiteX3" fmla="*/ 0 w 1850800"/>
              <a:gd name="connsiteY3" fmla="*/ 1478280 h 157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800" h="1574391">
                <a:moveTo>
                  <a:pt x="0" y="1478280"/>
                </a:moveTo>
                <a:lnTo>
                  <a:pt x="975360" y="0"/>
                </a:lnTo>
                <a:lnTo>
                  <a:pt x="1850800" y="1574391"/>
                </a:lnTo>
                <a:lnTo>
                  <a:pt x="0" y="147828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Text Box 7"/>
          <p:cNvSpPr txBox="1">
            <a:spLocks noChangeArrowheads="1"/>
          </p:cNvSpPr>
          <p:nvPr/>
        </p:nvSpPr>
        <p:spPr bwMode="auto">
          <a:xfrm>
            <a:off x="1057930" y="5637776"/>
            <a:ext cx="16086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Britannic Bold" panose="020B0903060703020204" pitchFamily="34" charset="0"/>
              </a:rPr>
              <a:t>vertex</a:t>
            </a:r>
            <a:endParaRPr lang="en-US" altLang="zh-CN" baseline="30000" dirty="0">
              <a:latin typeface="Britannic Bold" panose="020B0903060703020204" pitchFamily="34" charset="0"/>
            </a:endParaRPr>
          </a:p>
        </p:txBody>
      </p:sp>
      <p:sp>
        <p:nvSpPr>
          <p:cNvPr id="64" name="Text Box 7"/>
          <p:cNvSpPr txBox="1">
            <a:spLocks noChangeAspect="1" noChangeArrowheads="1"/>
          </p:cNvSpPr>
          <p:nvPr/>
        </p:nvSpPr>
        <p:spPr bwMode="auto">
          <a:xfrm>
            <a:off x="3783638" y="5637777"/>
            <a:ext cx="15552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Britannic Bold" panose="020B0903060703020204" pitchFamily="34" charset="0"/>
              </a:rPr>
              <a:t>edge</a:t>
            </a:r>
            <a:endParaRPr lang="en-US" altLang="zh-CN" baseline="30000" dirty="0">
              <a:latin typeface="Britannic Bold" panose="020B0903060703020204" pitchFamily="34" charset="0"/>
            </a:endParaRPr>
          </a:p>
        </p:txBody>
      </p:sp>
      <p:sp>
        <p:nvSpPr>
          <p:cNvPr id="66" name="Text Box 7"/>
          <p:cNvSpPr txBox="1">
            <a:spLocks noChangeAspect="1" noChangeArrowheads="1"/>
          </p:cNvSpPr>
          <p:nvPr/>
        </p:nvSpPr>
        <p:spPr bwMode="auto">
          <a:xfrm>
            <a:off x="6498520" y="5637773"/>
            <a:ext cx="15255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dirty="0">
                <a:latin typeface="Britannic Bold" panose="020B0903060703020204" pitchFamily="34" charset="0"/>
              </a:rPr>
              <a:t>face</a:t>
            </a:r>
            <a:endParaRPr lang="en-US" altLang="zh-CN" baseline="30000" dirty="0">
              <a:latin typeface="Britannic Bold" panose="020B0903060703020204" pitchFamily="34" charset="0"/>
            </a:endParaRPr>
          </a:p>
        </p:txBody>
      </p:sp>
      <p:cxnSp>
        <p:nvCxnSpPr>
          <p:cNvPr id="67" name="直接箭头连接符 58"/>
          <p:cNvCxnSpPr/>
          <p:nvPr/>
        </p:nvCxnSpPr>
        <p:spPr bwMode="auto">
          <a:xfrm rot="13592711" flipH="1">
            <a:off x="1662056" y="4432006"/>
            <a:ext cx="557530" cy="85655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直接箭头连接符 29"/>
          <p:cNvCxnSpPr/>
          <p:nvPr/>
        </p:nvCxnSpPr>
        <p:spPr bwMode="auto">
          <a:xfrm flipH="1" flipV="1">
            <a:off x="1152534" y="3752374"/>
            <a:ext cx="279018" cy="11803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文本框 2"/>
              <p:cNvSpPr txBox="1"/>
              <p:nvPr/>
            </p:nvSpPr>
            <p:spPr>
              <a:xfrm>
                <a:off x="1865167" y="4888460"/>
                <a:ext cx="33272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9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5167" y="4888460"/>
                <a:ext cx="332720" cy="307777"/>
              </a:xfrm>
              <a:prstGeom prst="rect">
                <a:avLst/>
              </a:prstGeom>
              <a:blipFill rotWithShape="0">
                <a:blip r:embed="rId7"/>
                <a:stretch>
                  <a:fillRect l="-18182" r="-1818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文本框 36"/>
              <p:cNvSpPr txBox="1"/>
              <p:nvPr/>
            </p:nvSpPr>
            <p:spPr>
              <a:xfrm>
                <a:off x="1307048" y="4111917"/>
                <a:ext cx="29072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0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7048" y="4111917"/>
                <a:ext cx="290721" cy="307777"/>
              </a:xfrm>
              <a:prstGeom prst="rect">
                <a:avLst/>
              </a:prstGeom>
              <a:blipFill rotWithShape="0">
                <a:blip r:embed="rId8"/>
                <a:stretch>
                  <a:fillRect l="-18750" r="-2083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文本框 41"/>
              <p:cNvSpPr txBox="1">
                <a:spLocks noChangeAspect="1"/>
              </p:cNvSpPr>
              <p:nvPr/>
            </p:nvSpPr>
            <p:spPr>
              <a:xfrm>
                <a:off x="4442685" y="4777550"/>
                <a:ext cx="32880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1" name="文本框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685" y="4777550"/>
                <a:ext cx="328808" cy="307777"/>
              </a:xfrm>
              <a:prstGeom prst="rect">
                <a:avLst/>
              </a:prstGeom>
              <a:blipFill rotWithShape="0">
                <a:blip r:embed="rId9"/>
                <a:stretch>
                  <a:fillRect l="-18519" r="-1852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文本框 42"/>
              <p:cNvSpPr txBox="1">
                <a:spLocks noChangeAspect="1"/>
              </p:cNvSpPr>
              <p:nvPr/>
            </p:nvSpPr>
            <p:spPr>
              <a:xfrm>
                <a:off x="4155876" y="4102263"/>
                <a:ext cx="28680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2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5876" y="4102263"/>
                <a:ext cx="286809" cy="307777"/>
              </a:xfrm>
              <a:prstGeom prst="rect">
                <a:avLst/>
              </a:prstGeom>
              <a:blipFill rotWithShape="0">
                <a:blip r:embed="rId10"/>
                <a:stretch>
                  <a:fillRect l="-21277" r="-2128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直接箭头连接符 34"/>
          <p:cNvCxnSpPr>
            <a:cxnSpLocks noChangeAspect="1"/>
          </p:cNvCxnSpPr>
          <p:nvPr/>
        </p:nvCxnSpPr>
        <p:spPr bwMode="auto">
          <a:xfrm flipV="1">
            <a:off x="6806133" y="4068555"/>
            <a:ext cx="0" cy="10895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直接箭头连接符 39"/>
          <p:cNvCxnSpPr>
            <a:cxnSpLocks noChangeAspect="1"/>
          </p:cNvCxnSpPr>
          <p:nvPr/>
        </p:nvCxnSpPr>
        <p:spPr bwMode="auto">
          <a:xfrm rot="14163641" flipH="1">
            <a:off x="7077508" y="4669668"/>
            <a:ext cx="604876" cy="93409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5" name="Group 74"/>
          <p:cNvGrpSpPr>
            <a:grpSpLocks noChangeAspect="1"/>
          </p:cNvGrpSpPr>
          <p:nvPr/>
        </p:nvGrpSpPr>
        <p:grpSpPr>
          <a:xfrm>
            <a:off x="6495723" y="3816849"/>
            <a:ext cx="1569895" cy="1378818"/>
            <a:chOff x="4203701" y="3184525"/>
            <a:chExt cx="1416050" cy="1225550"/>
          </a:xfrm>
        </p:grpSpPr>
        <p:sp>
          <p:nvSpPr>
            <p:cNvPr id="76" name="Line 377"/>
            <p:cNvSpPr>
              <a:spLocks noChangeShapeType="1"/>
            </p:cNvSpPr>
            <p:nvPr/>
          </p:nvSpPr>
          <p:spPr bwMode="auto">
            <a:xfrm flipH="1">
              <a:off x="4203701" y="4410075"/>
              <a:ext cx="1416050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378"/>
            <p:cNvSpPr>
              <a:spLocks noChangeShapeType="1"/>
            </p:cNvSpPr>
            <p:nvPr/>
          </p:nvSpPr>
          <p:spPr bwMode="auto">
            <a:xfrm flipH="1">
              <a:off x="4346576" y="4167188"/>
              <a:ext cx="1125538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379"/>
            <p:cNvSpPr>
              <a:spLocks noChangeShapeType="1"/>
            </p:cNvSpPr>
            <p:nvPr/>
          </p:nvSpPr>
          <p:spPr bwMode="auto">
            <a:xfrm flipH="1">
              <a:off x="4470401" y="3922713"/>
              <a:ext cx="854075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380"/>
            <p:cNvSpPr>
              <a:spLocks noChangeShapeType="1"/>
            </p:cNvSpPr>
            <p:nvPr/>
          </p:nvSpPr>
          <p:spPr bwMode="auto">
            <a:xfrm flipH="1">
              <a:off x="4600576" y="3678238"/>
              <a:ext cx="577850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381"/>
            <p:cNvSpPr>
              <a:spLocks noChangeShapeType="1"/>
            </p:cNvSpPr>
            <p:nvPr/>
          </p:nvSpPr>
          <p:spPr bwMode="auto">
            <a:xfrm flipH="1">
              <a:off x="4741863" y="3429000"/>
              <a:ext cx="288925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382"/>
            <p:cNvSpPr>
              <a:spLocks noChangeShapeType="1"/>
            </p:cNvSpPr>
            <p:nvPr/>
          </p:nvSpPr>
          <p:spPr bwMode="auto">
            <a:xfrm flipH="1">
              <a:off x="4867276" y="3184525"/>
              <a:ext cx="26988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383"/>
            <p:cNvSpPr>
              <a:spLocks noChangeShapeType="1"/>
            </p:cNvSpPr>
            <p:nvPr/>
          </p:nvSpPr>
          <p:spPr bwMode="auto">
            <a:xfrm flipH="1">
              <a:off x="4278313" y="4286250"/>
              <a:ext cx="1266825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384"/>
            <p:cNvSpPr>
              <a:spLocks noChangeShapeType="1"/>
            </p:cNvSpPr>
            <p:nvPr/>
          </p:nvSpPr>
          <p:spPr bwMode="auto">
            <a:xfrm flipH="1">
              <a:off x="4402138" y="4041775"/>
              <a:ext cx="996950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385"/>
            <p:cNvSpPr>
              <a:spLocks noChangeShapeType="1"/>
            </p:cNvSpPr>
            <p:nvPr/>
          </p:nvSpPr>
          <p:spPr bwMode="auto">
            <a:xfrm flipH="1">
              <a:off x="4538663" y="3797300"/>
              <a:ext cx="712788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386"/>
            <p:cNvSpPr>
              <a:spLocks noChangeShapeType="1"/>
            </p:cNvSpPr>
            <p:nvPr/>
          </p:nvSpPr>
          <p:spPr bwMode="auto">
            <a:xfrm flipH="1">
              <a:off x="4654551" y="3559811"/>
              <a:ext cx="434975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387"/>
            <p:cNvSpPr>
              <a:spLocks noChangeShapeType="1"/>
            </p:cNvSpPr>
            <p:nvPr/>
          </p:nvSpPr>
          <p:spPr bwMode="auto">
            <a:xfrm flipH="1">
              <a:off x="4810126" y="3309938"/>
              <a:ext cx="147638" cy="0"/>
            </a:xfrm>
            <a:prstGeom prst="line">
              <a:avLst/>
            </a:prstGeom>
            <a:noFill/>
            <a:ln w="44450" cap="rnd">
              <a:solidFill>
                <a:schemeClr val="accent6">
                  <a:lumMod val="40000"/>
                  <a:lumOff val="60000"/>
                  <a:alpha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文本框 44"/>
              <p:cNvSpPr txBox="1">
                <a:spLocks noChangeAspect="1"/>
              </p:cNvSpPr>
              <p:nvPr/>
            </p:nvSpPr>
            <p:spPr>
              <a:xfrm>
                <a:off x="7257893" y="5211236"/>
                <a:ext cx="323870" cy="332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87" name="文本框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7893" y="5211236"/>
                <a:ext cx="323870" cy="332399"/>
              </a:xfrm>
              <a:prstGeom prst="rect">
                <a:avLst/>
              </a:prstGeom>
              <a:blipFill rotWithShape="0">
                <a:blip r:embed="rId11"/>
                <a:stretch>
                  <a:fillRect l="-18868" r="-15094" b="-2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文本框 45"/>
              <p:cNvSpPr txBox="1">
                <a:spLocks noChangeAspect="1"/>
              </p:cNvSpPr>
              <p:nvPr/>
            </p:nvSpPr>
            <p:spPr>
              <a:xfrm>
                <a:off x="6849358" y="4479302"/>
                <a:ext cx="281872" cy="332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CN" altLang="en-US" sz="20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88" name="文本框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9358" y="4479302"/>
                <a:ext cx="281872" cy="332399"/>
              </a:xfrm>
              <a:prstGeom prst="rect">
                <a:avLst/>
              </a:prstGeom>
              <a:blipFill rotWithShape="0">
                <a:blip r:embed="rId12"/>
                <a:stretch>
                  <a:fillRect l="-21739" r="-17391" b="-2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5" name="直接箭头连接符 60"/>
          <p:cNvCxnSpPr>
            <a:cxnSpLocks noChangeAspect="1"/>
          </p:cNvCxnSpPr>
          <p:nvPr/>
        </p:nvCxnSpPr>
        <p:spPr bwMode="auto">
          <a:xfrm flipV="1">
            <a:off x="4124434" y="4684188"/>
            <a:ext cx="1022331" cy="42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6" name="直接箭头连接符 31"/>
          <p:cNvCxnSpPr>
            <a:cxnSpLocks noChangeAspect="1"/>
          </p:cNvCxnSpPr>
          <p:nvPr/>
        </p:nvCxnSpPr>
        <p:spPr bwMode="auto">
          <a:xfrm flipV="1">
            <a:off x="4118497" y="3685465"/>
            <a:ext cx="0" cy="9762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文本框 152"/>
              <p:cNvSpPr txBox="1">
                <a:spLocks noChangeAspect="1"/>
              </p:cNvSpPr>
              <p:nvPr/>
            </p:nvSpPr>
            <p:spPr>
              <a:xfrm>
                <a:off x="7549301" y="3875655"/>
                <a:ext cx="37792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4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𝜙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zh-CN" altLang="en-US" i="1" dirty="0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7" name="文本框 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301" y="3875655"/>
                <a:ext cx="377924" cy="369332"/>
              </a:xfrm>
              <a:prstGeom prst="rect">
                <a:avLst/>
              </a:prstGeom>
              <a:blipFill rotWithShape="0">
                <a:blip r:embed="rId13"/>
                <a:stretch>
                  <a:fillRect l="-27419" r="-6452" b="-3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流程图: 联系 51"/>
          <p:cNvSpPr>
            <a:spLocks noChangeAspect="1"/>
          </p:cNvSpPr>
          <p:nvPr/>
        </p:nvSpPr>
        <p:spPr bwMode="auto">
          <a:xfrm>
            <a:off x="1297377" y="4806846"/>
            <a:ext cx="268304" cy="268839"/>
          </a:xfrm>
          <a:prstGeom prst="flowChartConnector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文本框 152"/>
          <p:cNvSpPr txBox="1">
            <a:spLocks noChangeAspect="1"/>
          </p:cNvSpPr>
          <p:nvPr/>
        </p:nvSpPr>
        <p:spPr>
          <a:xfrm>
            <a:off x="7190779" y="3289837"/>
            <a:ext cx="705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i="1" dirty="0" err="1" smtClean="0">
                <a:solidFill>
                  <a:schemeClr val="accent6"/>
                </a:solidFill>
              </a:rPr>
              <a:t>i</a:t>
            </a:r>
            <a:endParaRPr lang="zh-CN" altLang="en-US" sz="2400" i="1" dirty="0">
              <a:solidFill>
                <a:schemeClr val="accent6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513260" y="1389498"/>
            <a:ext cx="2288090" cy="1312005"/>
            <a:chOff x="6513260" y="1389498"/>
            <a:chExt cx="2288090" cy="1312005"/>
          </a:xfrm>
        </p:grpSpPr>
        <p:grpSp>
          <p:nvGrpSpPr>
            <p:cNvPr id="161" name="Group 160"/>
            <p:cNvGrpSpPr/>
            <p:nvPr/>
          </p:nvGrpSpPr>
          <p:grpSpPr>
            <a:xfrm>
              <a:off x="6513260" y="1580093"/>
              <a:ext cx="2288090" cy="1121410"/>
              <a:chOff x="3567699" y="3721458"/>
              <a:chExt cx="3809566" cy="1867096"/>
            </a:xfrm>
          </p:grpSpPr>
          <p:grpSp>
            <p:nvGrpSpPr>
              <p:cNvPr id="162" name="Group 161"/>
              <p:cNvGrpSpPr/>
              <p:nvPr/>
            </p:nvGrpSpPr>
            <p:grpSpPr>
              <a:xfrm>
                <a:off x="5672121" y="3841835"/>
                <a:ext cx="1705144" cy="1723245"/>
                <a:chOff x="3302000" y="1627187"/>
                <a:chExt cx="1495426" cy="1511301"/>
              </a:xfrm>
            </p:grpSpPr>
            <p:sp>
              <p:nvSpPr>
                <p:cNvPr id="179" name="AutoShape 1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02000" y="1720850"/>
                  <a:ext cx="1473200" cy="14176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0" name="Freeform 16"/>
                <p:cNvSpPr>
                  <a:spLocks/>
                </p:cNvSpPr>
                <p:nvPr/>
              </p:nvSpPr>
              <p:spPr bwMode="auto">
                <a:xfrm>
                  <a:off x="3597275" y="2378075"/>
                  <a:ext cx="882650" cy="669925"/>
                </a:xfrm>
                <a:custGeom>
                  <a:avLst/>
                  <a:gdLst>
                    <a:gd name="T0" fmla="*/ 115 w 234"/>
                    <a:gd name="T1" fmla="*/ 0 h 177"/>
                    <a:gd name="T2" fmla="*/ 234 w 234"/>
                    <a:gd name="T3" fmla="*/ 142 h 177"/>
                    <a:gd name="T4" fmla="*/ 0 w 234"/>
                    <a:gd name="T5" fmla="*/ 15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4" h="177">
                      <a:moveTo>
                        <a:pt x="115" y="0"/>
                      </a:moveTo>
                      <a:cubicBezTo>
                        <a:pt x="210" y="47"/>
                        <a:pt x="139" y="81"/>
                        <a:pt x="234" y="142"/>
                      </a:cubicBezTo>
                      <a:cubicBezTo>
                        <a:pt x="178" y="173"/>
                        <a:pt x="48" y="177"/>
                        <a:pt x="0" y="150"/>
                      </a:cubicBezTo>
                    </a:path>
                  </a:pathLst>
                </a:custGeom>
                <a:noFill/>
                <a:ln w="38100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1" name="Freeform 17"/>
                <p:cNvSpPr>
                  <a:spLocks/>
                </p:cNvSpPr>
                <p:nvPr/>
              </p:nvSpPr>
              <p:spPr bwMode="auto">
                <a:xfrm>
                  <a:off x="3305175" y="2232025"/>
                  <a:ext cx="760413" cy="714375"/>
                </a:xfrm>
                <a:custGeom>
                  <a:avLst/>
                  <a:gdLst>
                    <a:gd name="T0" fmla="*/ 192 w 201"/>
                    <a:gd name="T1" fmla="*/ 39 h 189"/>
                    <a:gd name="T2" fmla="*/ 77 w 201"/>
                    <a:gd name="T3" fmla="*/ 189 h 189"/>
                    <a:gd name="T4" fmla="*/ 0 w 201"/>
                    <a:gd name="T5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1" h="189">
                      <a:moveTo>
                        <a:pt x="192" y="39"/>
                      </a:moveTo>
                      <a:cubicBezTo>
                        <a:pt x="201" y="124"/>
                        <a:pt x="92" y="105"/>
                        <a:pt x="77" y="189"/>
                      </a:cubicBezTo>
                      <a:cubicBezTo>
                        <a:pt x="86" y="139"/>
                        <a:pt x="58" y="54"/>
                        <a:pt x="0" y="0"/>
                      </a:cubicBezTo>
                    </a:path>
                  </a:pathLst>
                </a:custGeom>
                <a:noFill/>
                <a:ln w="38100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2" name="Freeform 18"/>
                <p:cNvSpPr>
                  <a:spLocks/>
                </p:cNvSpPr>
                <p:nvPr/>
              </p:nvSpPr>
              <p:spPr bwMode="auto">
                <a:xfrm>
                  <a:off x="4030663" y="2060575"/>
                  <a:ext cx="766763" cy="855663"/>
                </a:xfrm>
                <a:custGeom>
                  <a:avLst/>
                  <a:gdLst>
                    <a:gd name="T0" fmla="*/ 0 w 203"/>
                    <a:gd name="T1" fmla="*/ 84 h 226"/>
                    <a:gd name="T2" fmla="*/ 178 w 203"/>
                    <a:gd name="T3" fmla="*/ 22 h 226"/>
                    <a:gd name="T4" fmla="*/ 119 w 203"/>
                    <a:gd name="T5" fmla="*/ 226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3" h="226">
                      <a:moveTo>
                        <a:pt x="0" y="84"/>
                      </a:moveTo>
                      <a:cubicBezTo>
                        <a:pt x="13" y="48"/>
                        <a:pt x="97" y="0"/>
                        <a:pt x="178" y="22"/>
                      </a:cubicBezTo>
                      <a:cubicBezTo>
                        <a:pt x="203" y="73"/>
                        <a:pt x="149" y="208"/>
                        <a:pt x="119" y="226"/>
                      </a:cubicBezTo>
                    </a:path>
                  </a:pathLst>
                </a:custGeom>
                <a:noFill/>
                <a:ln w="38100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3" name="Freeform 19"/>
                <p:cNvSpPr>
                  <a:spLocks/>
                </p:cNvSpPr>
                <p:nvPr/>
              </p:nvSpPr>
              <p:spPr bwMode="auto">
                <a:xfrm>
                  <a:off x="3309938" y="1758950"/>
                  <a:ext cx="736600" cy="796925"/>
                </a:xfrm>
                <a:custGeom>
                  <a:avLst/>
                  <a:gdLst>
                    <a:gd name="T0" fmla="*/ 195 w 195"/>
                    <a:gd name="T1" fmla="*/ 0 h 211"/>
                    <a:gd name="T2" fmla="*/ 0 w 195"/>
                    <a:gd name="T3" fmla="*/ 125 h 211"/>
                    <a:gd name="T4" fmla="*/ 191 w 195"/>
                    <a:gd name="T5" fmla="*/ 164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5" h="211">
                      <a:moveTo>
                        <a:pt x="195" y="0"/>
                      </a:moveTo>
                      <a:cubicBezTo>
                        <a:pt x="100" y="2"/>
                        <a:pt x="86" y="96"/>
                        <a:pt x="0" y="125"/>
                      </a:cubicBezTo>
                      <a:cubicBezTo>
                        <a:pt x="75" y="100"/>
                        <a:pt x="81" y="211"/>
                        <a:pt x="191" y="164"/>
                      </a:cubicBezTo>
                    </a:path>
                  </a:pathLst>
                </a:custGeom>
                <a:noFill/>
                <a:ln w="38100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4" name="Freeform 20"/>
                <p:cNvSpPr>
                  <a:spLocks/>
                </p:cNvSpPr>
                <p:nvPr/>
              </p:nvSpPr>
              <p:spPr bwMode="auto">
                <a:xfrm>
                  <a:off x="3865563" y="1627187"/>
                  <a:ext cx="838200" cy="750888"/>
                </a:xfrm>
                <a:custGeom>
                  <a:avLst/>
                  <a:gdLst>
                    <a:gd name="T0" fmla="*/ 222 w 222"/>
                    <a:gd name="T1" fmla="*/ 137 h 199"/>
                    <a:gd name="T2" fmla="*/ 48 w 222"/>
                    <a:gd name="T3" fmla="*/ 35 h 199"/>
                    <a:gd name="T4" fmla="*/ 44 w 222"/>
                    <a:gd name="T5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199">
                      <a:moveTo>
                        <a:pt x="222" y="137"/>
                      </a:moveTo>
                      <a:cubicBezTo>
                        <a:pt x="147" y="105"/>
                        <a:pt x="113" y="0"/>
                        <a:pt x="48" y="35"/>
                      </a:cubicBezTo>
                      <a:cubicBezTo>
                        <a:pt x="48" y="35"/>
                        <a:pt x="0" y="164"/>
                        <a:pt x="44" y="199"/>
                      </a:cubicBezTo>
                    </a:path>
                  </a:pathLst>
                </a:custGeom>
                <a:noFill/>
                <a:ln w="38100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pic>
            <p:nvPicPr>
              <p:cNvPr id="177" name="Picture 176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 rot="10800000" flipH="1" flipV="1">
                <a:off x="4958702" y="3968472"/>
                <a:ext cx="1022222" cy="242063"/>
              </a:xfrm>
              <a:prstGeom prst="rect">
                <a:avLst/>
              </a:prstGeom>
            </p:spPr>
          </p:pic>
          <p:grpSp>
            <p:nvGrpSpPr>
              <p:cNvPr id="164" name="Group 163"/>
              <p:cNvGrpSpPr/>
              <p:nvPr/>
            </p:nvGrpSpPr>
            <p:grpSpPr>
              <a:xfrm>
                <a:off x="3567699" y="3812142"/>
                <a:ext cx="2038527" cy="1776412"/>
                <a:chOff x="3627438" y="2736850"/>
                <a:chExt cx="2835275" cy="2076450"/>
              </a:xfrm>
            </p:grpSpPr>
            <p:sp>
              <p:nvSpPr>
                <p:cNvPr id="167" name="Freeform 370"/>
                <p:cNvSpPr>
                  <a:spLocks/>
                </p:cNvSpPr>
                <p:nvPr/>
              </p:nvSpPr>
              <p:spPr bwMode="auto">
                <a:xfrm>
                  <a:off x="4079876" y="3036888"/>
                  <a:ext cx="1663700" cy="1452563"/>
                </a:xfrm>
                <a:custGeom>
                  <a:avLst/>
                  <a:gdLst>
                    <a:gd name="T0" fmla="*/ 0 w 1048"/>
                    <a:gd name="T1" fmla="*/ 915 h 915"/>
                    <a:gd name="T2" fmla="*/ 503 w 1048"/>
                    <a:gd name="T3" fmla="*/ 0 h 915"/>
                    <a:gd name="T4" fmla="*/ 1048 w 1048"/>
                    <a:gd name="T5" fmla="*/ 915 h 915"/>
                    <a:gd name="T6" fmla="*/ 0 w 1048"/>
                    <a:gd name="T7" fmla="*/ 91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48" h="915">
                      <a:moveTo>
                        <a:pt x="0" y="915"/>
                      </a:moveTo>
                      <a:lnTo>
                        <a:pt x="503" y="0"/>
                      </a:lnTo>
                      <a:lnTo>
                        <a:pt x="1048" y="915"/>
                      </a:lnTo>
                      <a:lnTo>
                        <a:pt x="0" y="915"/>
                      </a:lnTo>
                      <a:close/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AutoShape 36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27438" y="2736850"/>
                  <a:ext cx="2835275" cy="2076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372"/>
                <p:cNvSpPr>
                  <a:spLocks/>
                </p:cNvSpPr>
                <p:nvPr/>
              </p:nvSpPr>
              <p:spPr bwMode="auto">
                <a:xfrm>
                  <a:off x="3632201" y="3025775"/>
                  <a:ext cx="1239838" cy="1452563"/>
                </a:xfrm>
                <a:custGeom>
                  <a:avLst/>
                  <a:gdLst>
                    <a:gd name="T0" fmla="*/ 0 w 781"/>
                    <a:gd name="T1" fmla="*/ 265 h 915"/>
                    <a:gd name="T2" fmla="*/ 781 w 781"/>
                    <a:gd name="T3" fmla="*/ 0 h 915"/>
                    <a:gd name="T4" fmla="*/ 278 w 781"/>
                    <a:gd name="T5" fmla="*/ 915 h 915"/>
                    <a:gd name="T6" fmla="*/ 0 w 781"/>
                    <a:gd name="T7" fmla="*/ 26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1" h="915">
                      <a:moveTo>
                        <a:pt x="0" y="265"/>
                      </a:moveTo>
                      <a:lnTo>
                        <a:pt x="781" y="0"/>
                      </a:lnTo>
                      <a:lnTo>
                        <a:pt x="278" y="915"/>
                      </a:lnTo>
                      <a:lnTo>
                        <a:pt x="0" y="265"/>
                      </a:lnTo>
                      <a:close/>
                    </a:path>
                  </a:pathLst>
                </a:custGeom>
                <a:solidFill>
                  <a:srgbClr val="E3E3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373"/>
                <p:cNvSpPr>
                  <a:spLocks/>
                </p:cNvSpPr>
                <p:nvPr/>
              </p:nvSpPr>
              <p:spPr bwMode="auto">
                <a:xfrm>
                  <a:off x="3632201" y="3025775"/>
                  <a:ext cx="1239838" cy="1452563"/>
                </a:xfrm>
                <a:custGeom>
                  <a:avLst/>
                  <a:gdLst>
                    <a:gd name="T0" fmla="*/ 0 w 781"/>
                    <a:gd name="T1" fmla="*/ 265 h 915"/>
                    <a:gd name="T2" fmla="*/ 781 w 781"/>
                    <a:gd name="T3" fmla="*/ 0 h 915"/>
                    <a:gd name="T4" fmla="*/ 278 w 781"/>
                    <a:gd name="T5" fmla="*/ 915 h 915"/>
                    <a:gd name="T6" fmla="*/ 0 w 781"/>
                    <a:gd name="T7" fmla="*/ 26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1" h="915">
                      <a:moveTo>
                        <a:pt x="0" y="265"/>
                      </a:moveTo>
                      <a:lnTo>
                        <a:pt x="781" y="0"/>
                      </a:lnTo>
                      <a:lnTo>
                        <a:pt x="278" y="915"/>
                      </a:lnTo>
                      <a:lnTo>
                        <a:pt x="0" y="265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1" name="Freeform 374"/>
                <p:cNvSpPr>
                  <a:spLocks/>
                </p:cNvSpPr>
                <p:nvPr/>
              </p:nvSpPr>
              <p:spPr bwMode="auto">
                <a:xfrm>
                  <a:off x="4883151" y="3025775"/>
                  <a:ext cx="1314450" cy="1452563"/>
                </a:xfrm>
                <a:custGeom>
                  <a:avLst/>
                  <a:gdLst>
                    <a:gd name="T0" fmla="*/ 546 w 828"/>
                    <a:gd name="T1" fmla="*/ 915 h 915"/>
                    <a:gd name="T2" fmla="*/ 0 w 828"/>
                    <a:gd name="T3" fmla="*/ 0 h 915"/>
                    <a:gd name="T4" fmla="*/ 828 w 828"/>
                    <a:gd name="T5" fmla="*/ 304 h 915"/>
                    <a:gd name="T6" fmla="*/ 546 w 828"/>
                    <a:gd name="T7" fmla="*/ 91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8" h="915">
                      <a:moveTo>
                        <a:pt x="546" y="915"/>
                      </a:moveTo>
                      <a:lnTo>
                        <a:pt x="0" y="0"/>
                      </a:lnTo>
                      <a:lnTo>
                        <a:pt x="828" y="304"/>
                      </a:lnTo>
                      <a:lnTo>
                        <a:pt x="546" y="91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2" name="Freeform 375"/>
                <p:cNvSpPr>
                  <a:spLocks/>
                </p:cNvSpPr>
                <p:nvPr/>
              </p:nvSpPr>
              <p:spPr bwMode="auto">
                <a:xfrm>
                  <a:off x="4883151" y="3025775"/>
                  <a:ext cx="1314450" cy="1452563"/>
                </a:xfrm>
                <a:custGeom>
                  <a:avLst/>
                  <a:gdLst>
                    <a:gd name="T0" fmla="*/ 546 w 828"/>
                    <a:gd name="T1" fmla="*/ 915 h 915"/>
                    <a:gd name="T2" fmla="*/ 0 w 828"/>
                    <a:gd name="T3" fmla="*/ 0 h 915"/>
                    <a:gd name="T4" fmla="*/ 828 w 828"/>
                    <a:gd name="T5" fmla="*/ 304 h 915"/>
                    <a:gd name="T6" fmla="*/ 546 w 828"/>
                    <a:gd name="T7" fmla="*/ 91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28" h="915">
                      <a:moveTo>
                        <a:pt x="546" y="915"/>
                      </a:moveTo>
                      <a:lnTo>
                        <a:pt x="0" y="0"/>
                      </a:lnTo>
                      <a:lnTo>
                        <a:pt x="828" y="304"/>
                      </a:lnTo>
                      <a:lnTo>
                        <a:pt x="546" y="915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cxnSp>
              <p:nvCxnSpPr>
                <p:cNvPr id="173" name="Straight Connector 172"/>
                <p:cNvCxnSpPr>
                  <a:stCxn id="170" idx="0"/>
                </p:cNvCxnSpPr>
                <p:nvPr/>
              </p:nvCxnSpPr>
              <p:spPr>
                <a:xfrm>
                  <a:off x="3632201" y="3446463"/>
                  <a:ext cx="1250950" cy="346075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>
                  <a:stCxn id="172" idx="2"/>
                </p:cNvCxnSpPr>
                <p:nvPr/>
              </p:nvCxnSpPr>
              <p:spPr>
                <a:xfrm flipH="1">
                  <a:off x="4883151" y="3508375"/>
                  <a:ext cx="1314450" cy="284163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5" name="Freeform 371"/>
                <p:cNvSpPr>
                  <a:spLocks/>
                </p:cNvSpPr>
                <p:nvPr/>
              </p:nvSpPr>
              <p:spPr bwMode="auto">
                <a:xfrm>
                  <a:off x="4079876" y="3036888"/>
                  <a:ext cx="1663700" cy="1452563"/>
                </a:xfrm>
                <a:custGeom>
                  <a:avLst/>
                  <a:gdLst>
                    <a:gd name="T0" fmla="*/ 0 w 1048"/>
                    <a:gd name="T1" fmla="*/ 915 h 915"/>
                    <a:gd name="T2" fmla="*/ 503 w 1048"/>
                    <a:gd name="T3" fmla="*/ 0 h 915"/>
                    <a:gd name="T4" fmla="*/ 1048 w 1048"/>
                    <a:gd name="T5" fmla="*/ 915 h 915"/>
                    <a:gd name="T6" fmla="*/ 0 w 1048"/>
                    <a:gd name="T7" fmla="*/ 915 h 9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48" h="915">
                      <a:moveTo>
                        <a:pt x="0" y="915"/>
                      </a:moveTo>
                      <a:lnTo>
                        <a:pt x="503" y="0"/>
                      </a:lnTo>
                      <a:lnTo>
                        <a:pt x="1048" y="915"/>
                      </a:lnTo>
                      <a:lnTo>
                        <a:pt x="0" y="915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rgbClr val="231F2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cxnSp>
              <p:nvCxnSpPr>
                <p:cNvPr id="176" name="Straight Connector 175"/>
                <p:cNvCxnSpPr/>
                <p:nvPr/>
              </p:nvCxnSpPr>
              <p:spPr>
                <a:xfrm>
                  <a:off x="4878389" y="3036888"/>
                  <a:ext cx="3012" cy="748732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65" name="Picture 164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1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03400" y="3722456"/>
                <a:ext cx="337143" cy="262857"/>
              </a:xfrm>
              <a:prstGeom prst="rect">
                <a:avLst/>
              </a:prstGeom>
            </p:spPr>
          </p:pic>
          <p:pic>
            <p:nvPicPr>
              <p:cNvPr id="166" name="Picture 165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16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1307" y="3721458"/>
                <a:ext cx="339048" cy="262857"/>
              </a:xfrm>
              <a:prstGeom prst="rect">
                <a:avLst/>
              </a:prstGeom>
            </p:spPr>
          </p:pic>
        </p:grpSp>
        <p:sp>
          <p:nvSpPr>
            <p:cNvPr id="98" name="TextBox 97"/>
            <p:cNvSpPr txBox="1"/>
            <p:nvPr/>
          </p:nvSpPr>
          <p:spPr>
            <a:xfrm>
              <a:off x="7499056" y="1389498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Symbol" panose="05050102010706020507" pitchFamily="18" charset="2"/>
                  <a:sym typeface="Symbol" panose="05050102010706020507" pitchFamily="18" charset="2"/>
                </a:rPr>
                <a:t></a:t>
              </a:r>
              <a:endParaRPr lang="en-US" b="1" dirty="0">
                <a:latin typeface="Symbol" panose="05050102010706020507" pitchFamily="18" charset="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934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145"/>
    </mc:Choice>
    <mc:Fallback xmlns="">
      <p:transition spd="slow" advTm="264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/>
      <p:bldP spid="64" grpId="0"/>
      <p:bldP spid="66" grpId="0"/>
      <p:bldP spid="69" grpId="0"/>
      <p:bldP spid="70" grpId="0"/>
      <p:bldP spid="71" grpId="0"/>
      <p:bldP spid="72" grpId="0"/>
      <p:bldP spid="87" grpId="0"/>
      <p:bldP spid="88" grpId="0"/>
      <p:bldP spid="97" grpId="0"/>
      <p:bldP spid="61" grpId="0" animBg="1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Content Placeholder 2"/>
          <p:cNvSpPr>
            <a:spLocks noGrp="1"/>
          </p:cNvSpPr>
          <p:nvPr>
            <p:ph idx="1"/>
          </p:nvPr>
        </p:nvSpPr>
        <p:spPr>
          <a:xfrm>
            <a:off x="628650" y="1319213"/>
            <a:ext cx="8426860" cy="4951412"/>
          </a:xfrm>
        </p:spPr>
        <p:txBody>
          <a:bodyPr/>
          <a:lstStyle/>
          <a:p>
            <a:r>
              <a:rPr lang="en-US" dirty="0" smtClean="0"/>
              <a:t>Triangulation admits smooth structure </a:t>
            </a:r>
          </a:p>
          <a:p>
            <a:pPr lvl="1"/>
            <a:r>
              <a:rPr lang="en-US" dirty="0" smtClean="0"/>
              <a:t>charts (and metric) </a:t>
            </a:r>
            <a:r>
              <a:rPr lang="en-US" sz="1800" dirty="0" smtClean="0">
                <a:solidFill>
                  <a:schemeClr val="accent2"/>
                </a:solidFill>
              </a:rPr>
              <a:t>[</a:t>
            </a:r>
            <a:r>
              <a:rPr lang="en-US" sz="1800" dirty="0">
                <a:solidFill>
                  <a:schemeClr val="accent2"/>
                </a:solidFill>
              </a:rPr>
              <a:t>Grimm &amp; Hughes]</a:t>
            </a:r>
          </a:p>
          <a:p>
            <a:pPr lvl="1"/>
            <a:endParaRPr lang="en-US" sz="500" dirty="0" smtClean="0"/>
          </a:p>
          <a:p>
            <a:r>
              <a:rPr lang="en-US" dirty="0" smtClean="0"/>
              <a:t>Simplicial frames</a:t>
            </a:r>
          </a:p>
          <a:p>
            <a:pPr lvl="1"/>
            <a:r>
              <a:rPr lang="en-US" dirty="0" smtClean="0"/>
              <a:t>pick X-direction frame per simplex</a:t>
            </a:r>
          </a:p>
          <a:p>
            <a:pPr lvl="1"/>
            <a:r>
              <a:rPr lang="en-US" dirty="0" smtClean="0"/>
              <a:t>induce (non-constant) frame field</a:t>
            </a:r>
          </a:p>
          <a:p>
            <a:pPr lvl="2"/>
            <a:r>
              <a:rPr lang="en-US" dirty="0" smtClean="0"/>
              <a:t>in charts</a:t>
            </a:r>
            <a:endParaRPr lang="en-US" sz="1400" dirty="0" smtClean="0"/>
          </a:p>
          <a:p>
            <a:r>
              <a:rPr lang="en-US" dirty="0" smtClean="0"/>
              <a:t>Now that we have frame fields…</a:t>
            </a:r>
          </a:p>
          <a:p>
            <a:pPr lvl="1"/>
            <a:r>
              <a:rPr lang="en-US" dirty="0" smtClean="0"/>
              <a:t>can use </a:t>
            </a:r>
            <a:r>
              <a:rPr lang="en-US" b="1" dirty="0" smtClean="0"/>
              <a:t>connection</a:t>
            </a:r>
            <a:r>
              <a:rPr lang="en-US" dirty="0" smtClean="0"/>
              <a:t> </a:t>
            </a:r>
            <a:r>
              <a:rPr lang="en-US" dirty="0" smtClean="0">
                <a:sym typeface="Symbol" panose="05050102010706020507" pitchFamily="18" charset="2"/>
              </a:rPr>
              <a:t></a:t>
            </a:r>
            <a:r>
              <a:rPr lang="en-US" baseline="-25000" dirty="0">
                <a:sym typeface="Symbol" panose="05050102010706020507" pitchFamily="18" charset="2"/>
              </a:rPr>
              <a:t></a:t>
            </a:r>
            <a:r>
              <a:rPr lang="en-US" dirty="0" smtClean="0">
                <a:sym typeface="Symbol" panose="05050102010706020507" pitchFamily="18" charset="2"/>
              </a:rPr>
              <a:t> </a:t>
            </a:r>
            <a:r>
              <a:rPr lang="en-US" dirty="0" smtClean="0"/>
              <a:t>in each </a:t>
            </a:r>
            <a:r>
              <a:rPr lang="en-US" dirty="0" smtClean="0">
                <a:sym typeface="Symbol" panose="05050102010706020507" pitchFamily="18" charset="2"/>
              </a:rPr>
              <a:t></a:t>
            </a:r>
            <a:r>
              <a:rPr lang="en-US" dirty="0" smtClean="0"/>
              <a:t>!</a:t>
            </a:r>
          </a:p>
          <a:p>
            <a:pPr lvl="1"/>
            <a:r>
              <a:rPr lang="en-US" b="1" dirty="0" smtClean="0"/>
              <a:t>transition angles </a:t>
            </a:r>
            <a:r>
              <a:rPr lang="en-US" dirty="0" smtClean="0">
                <a:sym typeface="Symbol" panose="05050102010706020507" pitchFamily="18" charset="2"/>
              </a:rPr>
              <a:t></a:t>
            </a:r>
            <a:r>
              <a:rPr lang="en-US" baseline="-12000" dirty="0" smtClean="0">
                <a:sym typeface="Symbol" panose="05050102010706020507" pitchFamily="18" charset="2"/>
              </a:rPr>
              <a:t></a:t>
            </a:r>
            <a:r>
              <a:rPr lang="en-US" baseline="-24000" dirty="0" smtClean="0">
                <a:sym typeface="Symbol" panose="05050102010706020507" pitchFamily="18" charset="2"/>
              </a:rPr>
              <a:t>i</a:t>
            </a:r>
            <a:r>
              <a:rPr lang="en-US" baseline="-12000" dirty="0" smtClean="0">
                <a:sym typeface="Symbol" panose="05050102010706020507" pitchFamily="18" charset="2"/>
              </a:rPr>
              <a:t></a:t>
            </a:r>
            <a:r>
              <a:rPr lang="en-US" baseline="-24000" dirty="0" smtClean="0">
                <a:latin typeface="+mn-lt"/>
                <a:sym typeface="Symbol" panose="05050102010706020507" pitchFamily="18" charset="2"/>
              </a:rPr>
              <a:t>j</a:t>
            </a:r>
            <a:r>
              <a:rPr lang="en-US" baseline="-12000" dirty="0" smtClean="0">
                <a:sym typeface="Symbol" panose="05050102010706020507" pitchFamily="18" charset="2"/>
              </a:rPr>
              <a:t> </a:t>
            </a:r>
            <a:r>
              <a:rPr lang="en-US" dirty="0" smtClean="0"/>
              <a:t>needed too</a:t>
            </a:r>
          </a:p>
          <a:p>
            <a:pPr lvl="2"/>
            <a:r>
              <a:rPr lang="en-US" dirty="0" smtClean="0"/>
              <a:t>change of frame at “same” location</a:t>
            </a:r>
          </a:p>
          <a:p>
            <a:pPr lvl="3"/>
            <a:r>
              <a:rPr lang="en-US" dirty="0" smtClean="0"/>
              <a:t>different chart, different frame field</a:t>
            </a:r>
          </a:p>
          <a:p>
            <a:pPr lvl="2"/>
            <a:r>
              <a:rPr lang="en-US" i="1" dirty="0" smtClean="0"/>
              <a:t>think of them as “impulse” angles</a:t>
            </a:r>
          </a:p>
          <a:p>
            <a:pPr lvl="3"/>
            <a:r>
              <a:rPr lang="en-US" dirty="0" smtClean="0"/>
              <a:t>and careful about edge-face: not constant!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Smooth Simplicial Frames</a:t>
            </a:r>
            <a:endParaRPr lang="en-US" dirty="0"/>
          </a:p>
        </p:txBody>
      </p:sp>
      <p:grpSp>
        <p:nvGrpSpPr>
          <p:cNvPr id="62" name="Group 61"/>
          <p:cNvGrpSpPr/>
          <p:nvPr/>
        </p:nvGrpSpPr>
        <p:grpSpPr>
          <a:xfrm>
            <a:off x="5941712" y="3283292"/>
            <a:ext cx="2827144" cy="2857156"/>
            <a:chOff x="3302000" y="1627187"/>
            <a:chExt cx="1495426" cy="1511301"/>
          </a:xfrm>
        </p:grpSpPr>
        <p:sp>
          <p:nvSpPr>
            <p:cNvPr id="20" name="AutoShape 14"/>
            <p:cNvSpPr>
              <a:spLocks noChangeAspect="1" noChangeArrowheads="1" noTextEdit="1"/>
            </p:cNvSpPr>
            <p:nvPr/>
          </p:nvSpPr>
          <p:spPr bwMode="auto">
            <a:xfrm>
              <a:off x="3302000" y="1720850"/>
              <a:ext cx="1473200" cy="1417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597275" y="2378075"/>
              <a:ext cx="882650" cy="669925"/>
            </a:xfrm>
            <a:custGeom>
              <a:avLst/>
              <a:gdLst>
                <a:gd name="T0" fmla="*/ 115 w 234"/>
                <a:gd name="T1" fmla="*/ 0 h 177"/>
                <a:gd name="T2" fmla="*/ 234 w 234"/>
                <a:gd name="T3" fmla="*/ 142 h 177"/>
                <a:gd name="T4" fmla="*/ 0 w 234"/>
                <a:gd name="T5" fmla="*/ 1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4" h="177">
                  <a:moveTo>
                    <a:pt x="115" y="0"/>
                  </a:moveTo>
                  <a:cubicBezTo>
                    <a:pt x="210" y="47"/>
                    <a:pt x="139" y="81"/>
                    <a:pt x="234" y="142"/>
                  </a:cubicBezTo>
                  <a:cubicBezTo>
                    <a:pt x="178" y="173"/>
                    <a:pt x="48" y="177"/>
                    <a:pt x="0" y="150"/>
                  </a:cubicBezTo>
                </a:path>
              </a:pathLst>
            </a:custGeom>
            <a:noFill/>
            <a:ln w="19050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305175" y="2232025"/>
              <a:ext cx="760413" cy="714375"/>
            </a:xfrm>
            <a:custGeom>
              <a:avLst/>
              <a:gdLst>
                <a:gd name="T0" fmla="*/ 192 w 201"/>
                <a:gd name="T1" fmla="*/ 39 h 189"/>
                <a:gd name="T2" fmla="*/ 77 w 201"/>
                <a:gd name="T3" fmla="*/ 189 h 189"/>
                <a:gd name="T4" fmla="*/ 0 w 201"/>
                <a:gd name="T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" h="189">
                  <a:moveTo>
                    <a:pt x="192" y="39"/>
                  </a:moveTo>
                  <a:cubicBezTo>
                    <a:pt x="201" y="124"/>
                    <a:pt x="92" y="105"/>
                    <a:pt x="77" y="189"/>
                  </a:cubicBezTo>
                  <a:cubicBezTo>
                    <a:pt x="86" y="139"/>
                    <a:pt x="58" y="54"/>
                    <a:pt x="0" y="0"/>
                  </a:cubicBezTo>
                </a:path>
              </a:pathLst>
            </a:custGeom>
            <a:noFill/>
            <a:ln w="19050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4030663" y="2060575"/>
              <a:ext cx="766763" cy="855663"/>
            </a:xfrm>
            <a:custGeom>
              <a:avLst/>
              <a:gdLst>
                <a:gd name="T0" fmla="*/ 0 w 203"/>
                <a:gd name="T1" fmla="*/ 84 h 226"/>
                <a:gd name="T2" fmla="*/ 178 w 203"/>
                <a:gd name="T3" fmla="*/ 22 h 226"/>
                <a:gd name="T4" fmla="*/ 119 w 203"/>
                <a:gd name="T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226">
                  <a:moveTo>
                    <a:pt x="0" y="84"/>
                  </a:moveTo>
                  <a:cubicBezTo>
                    <a:pt x="13" y="48"/>
                    <a:pt x="97" y="0"/>
                    <a:pt x="178" y="22"/>
                  </a:cubicBezTo>
                  <a:cubicBezTo>
                    <a:pt x="203" y="73"/>
                    <a:pt x="149" y="208"/>
                    <a:pt x="119" y="226"/>
                  </a:cubicBezTo>
                </a:path>
              </a:pathLst>
            </a:custGeom>
            <a:noFill/>
            <a:ln w="19050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3309938" y="1758950"/>
              <a:ext cx="736600" cy="796925"/>
            </a:xfrm>
            <a:custGeom>
              <a:avLst/>
              <a:gdLst>
                <a:gd name="T0" fmla="*/ 195 w 195"/>
                <a:gd name="T1" fmla="*/ 0 h 211"/>
                <a:gd name="T2" fmla="*/ 0 w 195"/>
                <a:gd name="T3" fmla="*/ 125 h 211"/>
                <a:gd name="T4" fmla="*/ 191 w 195"/>
                <a:gd name="T5" fmla="*/ 1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1">
                  <a:moveTo>
                    <a:pt x="195" y="0"/>
                  </a:moveTo>
                  <a:cubicBezTo>
                    <a:pt x="100" y="2"/>
                    <a:pt x="86" y="96"/>
                    <a:pt x="0" y="125"/>
                  </a:cubicBezTo>
                  <a:cubicBezTo>
                    <a:pt x="75" y="100"/>
                    <a:pt x="81" y="211"/>
                    <a:pt x="191" y="164"/>
                  </a:cubicBezTo>
                </a:path>
              </a:pathLst>
            </a:custGeom>
            <a:noFill/>
            <a:ln w="19050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3833813" y="2447450"/>
              <a:ext cx="84138" cy="87313"/>
            </a:xfrm>
            <a:custGeom>
              <a:avLst/>
              <a:gdLst>
                <a:gd name="T0" fmla="*/ 0 w 22"/>
                <a:gd name="T1" fmla="*/ 6 h 23"/>
                <a:gd name="T2" fmla="*/ 2 w 22"/>
                <a:gd name="T3" fmla="*/ 0 h 23"/>
                <a:gd name="T4" fmla="*/ 4 w 22"/>
                <a:gd name="T5" fmla="*/ 0 h 23"/>
                <a:gd name="T6" fmla="*/ 7 w 22"/>
                <a:gd name="T7" fmla="*/ 0 h 23"/>
                <a:gd name="T8" fmla="*/ 10 w 22"/>
                <a:gd name="T9" fmla="*/ 0 h 23"/>
                <a:gd name="T10" fmla="*/ 13 w 22"/>
                <a:gd name="T11" fmla="*/ 0 h 23"/>
                <a:gd name="T12" fmla="*/ 13 w 22"/>
                <a:gd name="T13" fmla="*/ 1 h 23"/>
                <a:gd name="T14" fmla="*/ 7 w 22"/>
                <a:gd name="T15" fmla="*/ 16 h 23"/>
                <a:gd name="T16" fmla="*/ 7 w 22"/>
                <a:gd name="T17" fmla="*/ 19 h 23"/>
                <a:gd name="T18" fmla="*/ 10 w 22"/>
                <a:gd name="T19" fmla="*/ 21 h 23"/>
                <a:gd name="T20" fmla="*/ 15 w 22"/>
                <a:gd name="T21" fmla="*/ 18 h 23"/>
                <a:gd name="T22" fmla="*/ 18 w 22"/>
                <a:gd name="T23" fmla="*/ 12 h 23"/>
                <a:gd name="T24" fmla="*/ 19 w 22"/>
                <a:gd name="T25" fmla="*/ 6 h 23"/>
                <a:gd name="T26" fmla="*/ 17 w 22"/>
                <a:gd name="T27" fmla="*/ 3 h 23"/>
                <a:gd name="T28" fmla="*/ 16 w 22"/>
                <a:gd name="T29" fmla="*/ 3 h 23"/>
                <a:gd name="T30" fmla="*/ 16 w 22"/>
                <a:gd name="T31" fmla="*/ 3 h 23"/>
                <a:gd name="T32" fmla="*/ 15 w 22"/>
                <a:gd name="T33" fmla="*/ 3 h 23"/>
                <a:gd name="T34" fmla="*/ 15 w 22"/>
                <a:gd name="T35" fmla="*/ 3 h 23"/>
                <a:gd name="T36" fmla="*/ 17 w 22"/>
                <a:gd name="T37" fmla="*/ 1 h 23"/>
                <a:gd name="T38" fmla="*/ 18 w 22"/>
                <a:gd name="T39" fmla="*/ 0 h 23"/>
                <a:gd name="T40" fmla="*/ 19 w 22"/>
                <a:gd name="T41" fmla="*/ 0 h 23"/>
                <a:gd name="T42" fmla="*/ 21 w 22"/>
                <a:gd name="T43" fmla="*/ 1 h 23"/>
                <a:gd name="T44" fmla="*/ 22 w 22"/>
                <a:gd name="T45" fmla="*/ 4 h 23"/>
                <a:gd name="T46" fmla="*/ 20 w 22"/>
                <a:gd name="T47" fmla="*/ 13 h 23"/>
                <a:gd name="T48" fmla="*/ 14 w 22"/>
                <a:gd name="T49" fmla="*/ 20 h 23"/>
                <a:gd name="T50" fmla="*/ 8 w 22"/>
                <a:gd name="T51" fmla="*/ 23 h 23"/>
                <a:gd name="T52" fmla="*/ 5 w 22"/>
                <a:gd name="T53" fmla="*/ 22 h 23"/>
                <a:gd name="T54" fmla="*/ 3 w 22"/>
                <a:gd name="T55" fmla="*/ 17 h 23"/>
                <a:gd name="T56" fmla="*/ 5 w 22"/>
                <a:gd name="T57" fmla="*/ 10 h 23"/>
                <a:gd name="T58" fmla="*/ 10 w 22"/>
                <a:gd name="T59" fmla="*/ 3 h 23"/>
                <a:gd name="T60" fmla="*/ 7 w 22"/>
                <a:gd name="T61" fmla="*/ 3 h 23"/>
                <a:gd name="T62" fmla="*/ 6 w 22"/>
                <a:gd name="T63" fmla="*/ 3 h 23"/>
                <a:gd name="T64" fmla="*/ 3 w 22"/>
                <a:gd name="T65" fmla="*/ 3 h 23"/>
                <a:gd name="T66" fmla="*/ 1 w 22"/>
                <a:gd name="T67" fmla="*/ 6 h 23"/>
                <a:gd name="T68" fmla="*/ 1 w 22"/>
                <a:gd name="T69" fmla="*/ 6 h 23"/>
                <a:gd name="T70" fmla="*/ 0 w 22"/>
                <a:gd name="T7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3">
                  <a:moveTo>
                    <a:pt x="0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6"/>
                    <a:pt x="7" y="11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2" y="21"/>
                    <a:pt x="13" y="20"/>
                    <a:pt x="15" y="18"/>
                  </a:cubicBezTo>
                  <a:cubicBezTo>
                    <a:pt x="16" y="17"/>
                    <a:pt x="17" y="15"/>
                    <a:pt x="18" y="12"/>
                  </a:cubicBezTo>
                  <a:cubicBezTo>
                    <a:pt x="19" y="10"/>
                    <a:pt x="19" y="8"/>
                    <a:pt x="19" y="6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7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7"/>
                    <a:pt x="21" y="10"/>
                    <a:pt x="20" y="13"/>
                  </a:cubicBezTo>
                  <a:cubicBezTo>
                    <a:pt x="18" y="16"/>
                    <a:pt x="16" y="19"/>
                    <a:pt x="14" y="20"/>
                  </a:cubicBezTo>
                  <a:cubicBezTo>
                    <a:pt x="12" y="22"/>
                    <a:pt x="10" y="23"/>
                    <a:pt x="8" y="23"/>
                  </a:cubicBezTo>
                  <a:cubicBezTo>
                    <a:pt x="7" y="23"/>
                    <a:pt x="6" y="23"/>
                    <a:pt x="5" y="22"/>
                  </a:cubicBezTo>
                  <a:cubicBezTo>
                    <a:pt x="4" y="20"/>
                    <a:pt x="3" y="19"/>
                    <a:pt x="3" y="17"/>
                  </a:cubicBezTo>
                  <a:cubicBezTo>
                    <a:pt x="3" y="15"/>
                    <a:pt x="4" y="13"/>
                    <a:pt x="5" y="10"/>
                  </a:cubicBezTo>
                  <a:cubicBezTo>
                    <a:pt x="6" y="8"/>
                    <a:pt x="7" y="6"/>
                    <a:pt x="10" y="3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3917951" y="2496662"/>
              <a:ext cx="30163" cy="87313"/>
            </a:xfrm>
            <a:custGeom>
              <a:avLst/>
              <a:gdLst>
                <a:gd name="T0" fmla="*/ 7 w 8"/>
                <a:gd name="T1" fmla="*/ 7 h 23"/>
                <a:gd name="T2" fmla="*/ 4 w 8"/>
                <a:gd name="T3" fmla="*/ 19 h 23"/>
                <a:gd name="T4" fmla="*/ 3 w 8"/>
                <a:gd name="T5" fmla="*/ 21 h 23"/>
                <a:gd name="T6" fmla="*/ 3 w 8"/>
                <a:gd name="T7" fmla="*/ 21 h 23"/>
                <a:gd name="T8" fmla="*/ 4 w 8"/>
                <a:gd name="T9" fmla="*/ 21 h 23"/>
                <a:gd name="T10" fmla="*/ 4 w 8"/>
                <a:gd name="T11" fmla="*/ 21 h 23"/>
                <a:gd name="T12" fmla="*/ 6 w 8"/>
                <a:gd name="T13" fmla="*/ 19 h 23"/>
                <a:gd name="T14" fmla="*/ 7 w 8"/>
                <a:gd name="T15" fmla="*/ 19 h 23"/>
                <a:gd name="T16" fmla="*/ 4 w 8"/>
                <a:gd name="T17" fmla="*/ 22 h 23"/>
                <a:gd name="T18" fmla="*/ 2 w 8"/>
                <a:gd name="T19" fmla="*/ 23 h 23"/>
                <a:gd name="T20" fmla="*/ 1 w 8"/>
                <a:gd name="T21" fmla="*/ 23 h 23"/>
                <a:gd name="T22" fmla="*/ 0 w 8"/>
                <a:gd name="T23" fmla="*/ 22 h 23"/>
                <a:gd name="T24" fmla="*/ 1 w 8"/>
                <a:gd name="T25" fmla="*/ 19 h 23"/>
                <a:gd name="T26" fmla="*/ 3 w 8"/>
                <a:gd name="T27" fmla="*/ 12 h 23"/>
                <a:gd name="T28" fmla="*/ 4 w 8"/>
                <a:gd name="T29" fmla="*/ 9 h 23"/>
                <a:gd name="T30" fmla="*/ 4 w 8"/>
                <a:gd name="T31" fmla="*/ 8 h 23"/>
                <a:gd name="T32" fmla="*/ 3 w 8"/>
                <a:gd name="T33" fmla="*/ 8 h 23"/>
                <a:gd name="T34" fmla="*/ 1 w 8"/>
                <a:gd name="T35" fmla="*/ 8 h 23"/>
                <a:gd name="T36" fmla="*/ 1 w 8"/>
                <a:gd name="T37" fmla="*/ 8 h 23"/>
                <a:gd name="T38" fmla="*/ 7 w 8"/>
                <a:gd name="T39" fmla="*/ 7 h 23"/>
                <a:gd name="T40" fmla="*/ 7 w 8"/>
                <a:gd name="T41" fmla="*/ 0 h 23"/>
                <a:gd name="T42" fmla="*/ 8 w 8"/>
                <a:gd name="T43" fmla="*/ 0 h 23"/>
                <a:gd name="T44" fmla="*/ 8 w 8"/>
                <a:gd name="T45" fmla="*/ 2 h 23"/>
                <a:gd name="T46" fmla="*/ 8 w 8"/>
                <a:gd name="T47" fmla="*/ 3 h 23"/>
                <a:gd name="T48" fmla="*/ 7 w 8"/>
                <a:gd name="T49" fmla="*/ 3 h 23"/>
                <a:gd name="T50" fmla="*/ 5 w 8"/>
                <a:gd name="T51" fmla="*/ 3 h 23"/>
                <a:gd name="T52" fmla="*/ 5 w 8"/>
                <a:gd name="T53" fmla="*/ 2 h 23"/>
                <a:gd name="T54" fmla="*/ 5 w 8"/>
                <a:gd name="T55" fmla="*/ 0 h 23"/>
                <a:gd name="T56" fmla="*/ 7 w 8"/>
                <a:gd name="T5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23">
                  <a:moveTo>
                    <a:pt x="7" y="7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3" y="23"/>
                    <a:pt x="3" y="23"/>
                    <a:pt x="2" y="23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2"/>
                    <a:pt x="0" y="22"/>
                    <a:pt x="0" y="22"/>
                  </a:cubicBezTo>
                  <a:cubicBezTo>
                    <a:pt x="0" y="21"/>
                    <a:pt x="1" y="20"/>
                    <a:pt x="1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7" y="7"/>
                  </a:lnTo>
                  <a:close/>
                  <a:moveTo>
                    <a:pt x="7" y="0"/>
                  </a:moveTo>
                  <a:cubicBezTo>
                    <a:pt x="7" y="0"/>
                    <a:pt x="8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3529013" y="2987675"/>
              <a:ext cx="82550" cy="87313"/>
            </a:xfrm>
            <a:custGeom>
              <a:avLst/>
              <a:gdLst>
                <a:gd name="T0" fmla="*/ 0 w 22"/>
                <a:gd name="T1" fmla="*/ 6 h 23"/>
                <a:gd name="T2" fmla="*/ 2 w 22"/>
                <a:gd name="T3" fmla="*/ 0 h 23"/>
                <a:gd name="T4" fmla="*/ 4 w 22"/>
                <a:gd name="T5" fmla="*/ 0 h 23"/>
                <a:gd name="T6" fmla="*/ 7 w 22"/>
                <a:gd name="T7" fmla="*/ 0 h 23"/>
                <a:gd name="T8" fmla="*/ 10 w 22"/>
                <a:gd name="T9" fmla="*/ 0 h 23"/>
                <a:gd name="T10" fmla="*/ 12 w 22"/>
                <a:gd name="T11" fmla="*/ 0 h 23"/>
                <a:gd name="T12" fmla="*/ 13 w 22"/>
                <a:gd name="T13" fmla="*/ 1 h 23"/>
                <a:gd name="T14" fmla="*/ 6 w 22"/>
                <a:gd name="T15" fmla="*/ 16 h 23"/>
                <a:gd name="T16" fmla="*/ 7 w 22"/>
                <a:gd name="T17" fmla="*/ 19 h 23"/>
                <a:gd name="T18" fmla="*/ 10 w 22"/>
                <a:gd name="T19" fmla="*/ 21 h 23"/>
                <a:gd name="T20" fmla="*/ 14 w 22"/>
                <a:gd name="T21" fmla="*/ 18 h 23"/>
                <a:gd name="T22" fmla="*/ 18 w 22"/>
                <a:gd name="T23" fmla="*/ 12 h 23"/>
                <a:gd name="T24" fmla="*/ 19 w 22"/>
                <a:gd name="T25" fmla="*/ 6 h 23"/>
                <a:gd name="T26" fmla="*/ 17 w 22"/>
                <a:gd name="T27" fmla="*/ 3 h 23"/>
                <a:gd name="T28" fmla="*/ 16 w 22"/>
                <a:gd name="T29" fmla="*/ 3 h 23"/>
                <a:gd name="T30" fmla="*/ 15 w 22"/>
                <a:gd name="T31" fmla="*/ 3 h 23"/>
                <a:gd name="T32" fmla="*/ 15 w 22"/>
                <a:gd name="T33" fmla="*/ 3 h 23"/>
                <a:gd name="T34" fmla="*/ 15 w 22"/>
                <a:gd name="T35" fmla="*/ 3 h 23"/>
                <a:gd name="T36" fmla="*/ 17 w 22"/>
                <a:gd name="T37" fmla="*/ 1 h 23"/>
                <a:gd name="T38" fmla="*/ 18 w 22"/>
                <a:gd name="T39" fmla="*/ 0 h 23"/>
                <a:gd name="T40" fmla="*/ 18 w 22"/>
                <a:gd name="T41" fmla="*/ 0 h 23"/>
                <a:gd name="T42" fmla="*/ 21 w 22"/>
                <a:gd name="T43" fmla="*/ 1 h 23"/>
                <a:gd name="T44" fmla="*/ 22 w 22"/>
                <a:gd name="T45" fmla="*/ 4 h 23"/>
                <a:gd name="T46" fmla="*/ 19 w 22"/>
                <a:gd name="T47" fmla="*/ 13 h 23"/>
                <a:gd name="T48" fmla="*/ 14 w 22"/>
                <a:gd name="T49" fmla="*/ 20 h 23"/>
                <a:gd name="T50" fmla="*/ 8 w 22"/>
                <a:gd name="T51" fmla="*/ 23 h 23"/>
                <a:gd name="T52" fmla="*/ 4 w 22"/>
                <a:gd name="T53" fmla="*/ 22 h 23"/>
                <a:gd name="T54" fmla="*/ 3 w 22"/>
                <a:gd name="T55" fmla="*/ 17 h 23"/>
                <a:gd name="T56" fmla="*/ 4 w 22"/>
                <a:gd name="T57" fmla="*/ 10 h 23"/>
                <a:gd name="T58" fmla="*/ 10 w 22"/>
                <a:gd name="T59" fmla="*/ 3 h 23"/>
                <a:gd name="T60" fmla="*/ 6 w 22"/>
                <a:gd name="T61" fmla="*/ 3 h 23"/>
                <a:gd name="T62" fmla="*/ 5 w 22"/>
                <a:gd name="T63" fmla="*/ 3 h 23"/>
                <a:gd name="T64" fmla="*/ 3 w 22"/>
                <a:gd name="T65" fmla="*/ 3 h 23"/>
                <a:gd name="T66" fmla="*/ 1 w 22"/>
                <a:gd name="T67" fmla="*/ 6 h 23"/>
                <a:gd name="T68" fmla="*/ 1 w 22"/>
                <a:gd name="T69" fmla="*/ 6 h 23"/>
                <a:gd name="T70" fmla="*/ 0 w 22"/>
                <a:gd name="T7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3">
                  <a:moveTo>
                    <a:pt x="0" y="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6"/>
                    <a:pt x="6" y="11"/>
                    <a:pt x="6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8" y="20"/>
                    <a:pt x="9" y="21"/>
                    <a:pt x="10" y="21"/>
                  </a:cubicBezTo>
                  <a:cubicBezTo>
                    <a:pt x="11" y="21"/>
                    <a:pt x="13" y="20"/>
                    <a:pt x="14" y="18"/>
                  </a:cubicBezTo>
                  <a:cubicBezTo>
                    <a:pt x="16" y="17"/>
                    <a:pt x="17" y="15"/>
                    <a:pt x="18" y="12"/>
                  </a:cubicBezTo>
                  <a:cubicBezTo>
                    <a:pt x="18" y="10"/>
                    <a:pt x="19" y="8"/>
                    <a:pt x="19" y="6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7"/>
                    <a:pt x="21" y="10"/>
                    <a:pt x="19" y="13"/>
                  </a:cubicBezTo>
                  <a:cubicBezTo>
                    <a:pt x="18" y="16"/>
                    <a:pt x="16" y="19"/>
                    <a:pt x="14" y="20"/>
                  </a:cubicBezTo>
                  <a:cubicBezTo>
                    <a:pt x="12" y="22"/>
                    <a:pt x="10" y="23"/>
                    <a:pt x="8" y="23"/>
                  </a:cubicBezTo>
                  <a:cubicBezTo>
                    <a:pt x="7" y="23"/>
                    <a:pt x="5" y="23"/>
                    <a:pt x="4" y="22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15"/>
                    <a:pt x="3" y="13"/>
                    <a:pt x="4" y="10"/>
                  </a:cubicBezTo>
                  <a:cubicBezTo>
                    <a:pt x="5" y="8"/>
                    <a:pt x="7" y="6"/>
                    <a:pt x="10" y="3"/>
                  </a:cubicBezTo>
                  <a:cubicBezTo>
                    <a:pt x="10" y="3"/>
                    <a:pt x="8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3611563" y="3036888"/>
              <a:ext cx="33338" cy="98425"/>
            </a:xfrm>
            <a:custGeom>
              <a:avLst/>
              <a:gdLst>
                <a:gd name="T0" fmla="*/ 9 w 9"/>
                <a:gd name="T1" fmla="*/ 0 h 26"/>
                <a:gd name="T2" fmla="*/ 3 w 9"/>
                <a:gd name="T3" fmla="*/ 21 h 26"/>
                <a:gd name="T4" fmla="*/ 3 w 9"/>
                <a:gd name="T5" fmla="*/ 23 h 26"/>
                <a:gd name="T6" fmla="*/ 3 w 9"/>
                <a:gd name="T7" fmla="*/ 24 h 26"/>
                <a:gd name="T8" fmla="*/ 3 w 9"/>
                <a:gd name="T9" fmla="*/ 24 h 26"/>
                <a:gd name="T10" fmla="*/ 4 w 9"/>
                <a:gd name="T11" fmla="*/ 24 h 26"/>
                <a:gd name="T12" fmla="*/ 5 w 9"/>
                <a:gd name="T13" fmla="*/ 21 h 26"/>
                <a:gd name="T14" fmla="*/ 6 w 9"/>
                <a:gd name="T15" fmla="*/ 22 h 26"/>
                <a:gd name="T16" fmla="*/ 3 w 9"/>
                <a:gd name="T17" fmla="*/ 25 h 26"/>
                <a:gd name="T18" fmla="*/ 1 w 9"/>
                <a:gd name="T19" fmla="*/ 26 h 26"/>
                <a:gd name="T20" fmla="*/ 0 w 9"/>
                <a:gd name="T21" fmla="*/ 25 h 26"/>
                <a:gd name="T22" fmla="*/ 0 w 9"/>
                <a:gd name="T23" fmla="*/ 24 h 26"/>
                <a:gd name="T24" fmla="*/ 0 w 9"/>
                <a:gd name="T25" fmla="*/ 22 h 26"/>
                <a:gd name="T26" fmla="*/ 5 w 9"/>
                <a:gd name="T27" fmla="*/ 5 h 26"/>
                <a:gd name="T28" fmla="*/ 6 w 9"/>
                <a:gd name="T29" fmla="*/ 3 h 26"/>
                <a:gd name="T30" fmla="*/ 6 w 9"/>
                <a:gd name="T31" fmla="*/ 2 h 26"/>
                <a:gd name="T32" fmla="*/ 4 w 9"/>
                <a:gd name="T33" fmla="*/ 2 h 26"/>
                <a:gd name="T34" fmla="*/ 3 w 9"/>
                <a:gd name="T35" fmla="*/ 2 h 26"/>
                <a:gd name="T36" fmla="*/ 3 w 9"/>
                <a:gd name="T37" fmla="*/ 1 h 26"/>
                <a:gd name="T38" fmla="*/ 9 w 9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4" y="24"/>
                    <a:pt x="3" y="25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1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4479925" y="2946400"/>
              <a:ext cx="84138" cy="90488"/>
            </a:xfrm>
            <a:custGeom>
              <a:avLst/>
              <a:gdLst>
                <a:gd name="T0" fmla="*/ 0 w 22"/>
                <a:gd name="T1" fmla="*/ 6 h 24"/>
                <a:gd name="T2" fmla="*/ 2 w 22"/>
                <a:gd name="T3" fmla="*/ 1 h 24"/>
                <a:gd name="T4" fmla="*/ 4 w 22"/>
                <a:gd name="T5" fmla="*/ 0 h 24"/>
                <a:gd name="T6" fmla="*/ 7 w 22"/>
                <a:gd name="T7" fmla="*/ 1 h 24"/>
                <a:gd name="T8" fmla="*/ 10 w 22"/>
                <a:gd name="T9" fmla="*/ 1 h 24"/>
                <a:gd name="T10" fmla="*/ 12 w 22"/>
                <a:gd name="T11" fmla="*/ 0 h 24"/>
                <a:gd name="T12" fmla="*/ 13 w 22"/>
                <a:gd name="T13" fmla="*/ 1 h 24"/>
                <a:gd name="T14" fmla="*/ 6 w 22"/>
                <a:gd name="T15" fmla="*/ 16 h 24"/>
                <a:gd name="T16" fmla="*/ 7 w 22"/>
                <a:gd name="T17" fmla="*/ 20 h 24"/>
                <a:gd name="T18" fmla="*/ 10 w 22"/>
                <a:gd name="T19" fmla="*/ 21 h 24"/>
                <a:gd name="T20" fmla="*/ 14 w 22"/>
                <a:gd name="T21" fmla="*/ 19 h 24"/>
                <a:gd name="T22" fmla="*/ 18 w 22"/>
                <a:gd name="T23" fmla="*/ 13 h 24"/>
                <a:gd name="T24" fmla="*/ 19 w 22"/>
                <a:gd name="T25" fmla="*/ 7 h 24"/>
                <a:gd name="T26" fmla="*/ 17 w 22"/>
                <a:gd name="T27" fmla="*/ 3 h 24"/>
                <a:gd name="T28" fmla="*/ 16 w 22"/>
                <a:gd name="T29" fmla="*/ 4 h 24"/>
                <a:gd name="T30" fmla="*/ 15 w 22"/>
                <a:gd name="T31" fmla="*/ 4 h 24"/>
                <a:gd name="T32" fmla="*/ 15 w 22"/>
                <a:gd name="T33" fmla="*/ 3 h 24"/>
                <a:gd name="T34" fmla="*/ 15 w 22"/>
                <a:gd name="T35" fmla="*/ 3 h 24"/>
                <a:gd name="T36" fmla="*/ 17 w 22"/>
                <a:gd name="T37" fmla="*/ 1 h 24"/>
                <a:gd name="T38" fmla="*/ 18 w 22"/>
                <a:gd name="T39" fmla="*/ 0 h 24"/>
                <a:gd name="T40" fmla="*/ 18 w 22"/>
                <a:gd name="T41" fmla="*/ 0 h 24"/>
                <a:gd name="T42" fmla="*/ 21 w 22"/>
                <a:gd name="T43" fmla="*/ 1 h 24"/>
                <a:gd name="T44" fmla="*/ 22 w 22"/>
                <a:gd name="T45" fmla="*/ 5 h 24"/>
                <a:gd name="T46" fmla="*/ 19 w 22"/>
                <a:gd name="T47" fmla="*/ 13 h 24"/>
                <a:gd name="T48" fmla="*/ 14 w 22"/>
                <a:gd name="T49" fmla="*/ 21 h 24"/>
                <a:gd name="T50" fmla="*/ 8 w 22"/>
                <a:gd name="T51" fmla="*/ 24 h 24"/>
                <a:gd name="T52" fmla="*/ 4 w 22"/>
                <a:gd name="T53" fmla="*/ 22 h 24"/>
                <a:gd name="T54" fmla="*/ 3 w 22"/>
                <a:gd name="T55" fmla="*/ 17 h 24"/>
                <a:gd name="T56" fmla="*/ 4 w 22"/>
                <a:gd name="T57" fmla="*/ 11 h 24"/>
                <a:gd name="T58" fmla="*/ 10 w 22"/>
                <a:gd name="T59" fmla="*/ 3 h 24"/>
                <a:gd name="T60" fmla="*/ 6 w 22"/>
                <a:gd name="T61" fmla="*/ 3 h 24"/>
                <a:gd name="T62" fmla="*/ 5 w 22"/>
                <a:gd name="T63" fmla="*/ 3 h 24"/>
                <a:gd name="T64" fmla="*/ 3 w 22"/>
                <a:gd name="T65" fmla="*/ 3 h 24"/>
                <a:gd name="T66" fmla="*/ 1 w 22"/>
                <a:gd name="T67" fmla="*/ 6 h 24"/>
                <a:gd name="T68" fmla="*/ 1 w 22"/>
                <a:gd name="T69" fmla="*/ 6 h 24"/>
                <a:gd name="T70" fmla="*/ 0 w 22"/>
                <a:gd name="T7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4">
                  <a:moveTo>
                    <a:pt x="0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1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6"/>
                    <a:pt x="6" y="11"/>
                    <a:pt x="6" y="16"/>
                  </a:cubicBezTo>
                  <a:cubicBezTo>
                    <a:pt x="6" y="17"/>
                    <a:pt x="6" y="19"/>
                    <a:pt x="7" y="20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1" y="21"/>
                    <a:pt x="13" y="20"/>
                    <a:pt x="14" y="19"/>
                  </a:cubicBezTo>
                  <a:cubicBezTo>
                    <a:pt x="16" y="17"/>
                    <a:pt x="17" y="15"/>
                    <a:pt x="18" y="13"/>
                  </a:cubicBezTo>
                  <a:cubicBezTo>
                    <a:pt x="18" y="10"/>
                    <a:pt x="19" y="8"/>
                    <a:pt x="19" y="7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1" y="1"/>
                  </a:cubicBezTo>
                  <a:cubicBezTo>
                    <a:pt x="21" y="2"/>
                    <a:pt x="22" y="3"/>
                    <a:pt x="22" y="5"/>
                  </a:cubicBezTo>
                  <a:cubicBezTo>
                    <a:pt x="22" y="7"/>
                    <a:pt x="21" y="10"/>
                    <a:pt x="19" y="13"/>
                  </a:cubicBezTo>
                  <a:cubicBezTo>
                    <a:pt x="18" y="16"/>
                    <a:pt x="16" y="19"/>
                    <a:pt x="14" y="21"/>
                  </a:cubicBezTo>
                  <a:cubicBezTo>
                    <a:pt x="12" y="23"/>
                    <a:pt x="10" y="24"/>
                    <a:pt x="8" y="24"/>
                  </a:cubicBezTo>
                  <a:cubicBezTo>
                    <a:pt x="7" y="24"/>
                    <a:pt x="5" y="23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5" y="9"/>
                    <a:pt x="7" y="6"/>
                    <a:pt x="10" y="3"/>
                  </a:cubicBezTo>
                  <a:cubicBezTo>
                    <a:pt x="10" y="3"/>
                    <a:pt x="8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 noEditPoints="1"/>
            </p:cNvSpPr>
            <p:nvPr/>
          </p:nvSpPr>
          <p:spPr bwMode="auto">
            <a:xfrm>
              <a:off x="4529138" y="2990850"/>
              <a:ext cx="60325" cy="114300"/>
            </a:xfrm>
            <a:custGeom>
              <a:avLst/>
              <a:gdLst>
                <a:gd name="T0" fmla="*/ 14 w 16"/>
                <a:gd name="T1" fmla="*/ 7 h 30"/>
                <a:gd name="T2" fmla="*/ 10 w 16"/>
                <a:gd name="T3" fmla="*/ 22 h 30"/>
                <a:gd name="T4" fmla="*/ 7 w 16"/>
                <a:gd name="T5" fmla="*/ 29 h 30"/>
                <a:gd name="T6" fmla="*/ 2 w 16"/>
                <a:gd name="T7" fmla="*/ 30 h 30"/>
                <a:gd name="T8" fmla="*/ 0 w 16"/>
                <a:gd name="T9" fmla="*/ 30 h 30"/>
                <a:gd name="T10" fmla="*/ 0 w 16"/>
                <a:gd name="T11" fmla="*/ 29 h 30"/>
                <a:gd name="T12" fmla="*/ 0 w 16"/>
                <a:gd name="T13" fmla="*/ 28 h 30"/>
                <a:gd name="T14" fmla="*/ 1 w 16"/>
                <a:gd name="T15" fmla="*/ 27 h 30"/>
                <a:gd name="T16" fmla="*/ 2 w 16"/>
                <a:gd name="T17" fmla="*/ 28 h 30"/>
                <a:gd name="T18" fmla="*/ 2 w 16"/>
                <a:gd name="T19" fmla="*/ 28 h 30"/>
                <a:gd name="T20" fmla="*/ 2 w 16"/>
                <a:gd name="T21" fmla="*/ 29 h 30"/>
                <a:gd name="T22" fmla="*/ 2 w 16"/>
                <a:gd name="T23" fmla="*/ 29 h 30"/>
                <a:gd name="T24" fmla="*/ 2 w 16"/>
                <a:gd name="T25" fmla="*/ 29 h 30"/>
                <a:gd name="T26" fmla="*/ 2 w 16"/>
                <a:gd name="T27" fmla="*/ 30 h 30"/>
                <a:gd name="T28" fmla="*/ 2 w 16"/>
                <a:gd name="T29" fmla="*/ 30 h 30"/>
                <a:gd name="T30" fmla="*/ 5 w 16"/>
                <a:gd name="T31" fmla="*/ 29 h 30"/>
                <a:gd name="T32" fmla="*/ 6 w 16"/>
                <a:gd name="T33" fmla="*/ 25 h 30"/>
                <a:gd name="T34" fmla="*/ 10 w 16"/>
                <a:gd name="T35" fmla="*/ 12 h 30"/>
                <a:gd name="T36" fmla="*/ 11 w 16"/>
                <a:gd name="T37" fmla="*/ 9 h 30"/>
                <a:gd name="T38" fmla="*/ 11 w 16"/>
                <a:gd name="T39" fmla="*/ 9 h 30"/>
                <a:gd name="T40" fmla="*/ 10 w 16"/>
                <a:gd name="T41" fmla="*/ 8 h 30"/>
                <a:gd name="T42" fmla="*/ 9 w 16"/>
                <a:gd name="T43" fmla="*/ 8 h 30"/>
                <a:gd name="T44" fmla="*/ 8 w 16"/>
                <a:gd name="T45" fmla="*/ 8 h 30"/>
                <a:gd name="T46" fmla="*/ 8 w 16"/>
                <a:gd name="T47" fmla="*/ 8 h 30"/>
                <a:gd name="T48" fmla="*/ 14 w 16"/>
                <a:gd name="T49" fmla="*/ 7 h 30"/>
                <a:gd name="T50" fmla="*/ 14 w 16"/>
                <a:gd name="T51" fmla="*/ 0 h 30"/>
                <a:gd name="T52" fmla="*/ 15 w 16"/>
                <a:gd name="T53" fmla="*/ 0 h 30"/>
                <a:gd name="T54" fmla="*/ 16 w 16"/>
                <a:gd name="T55" fmla="*/ 2 h 30"/>
                <a:gd name="T56" fmla="*/ 15 w 16"/>
                <a:gd name="T57" fmla="*/ 3 h 30"/>
                <a:gd name="T58" fmla="*/ 14 w 16"/>
                <a:gd name="T59" fmla="*/ 3 h 30"/>
                <a:gd name="T60" fmla="*/ 13 w 16"/>
                <a:gd name="T61" fmla="*/ 3 h 30"/>
                <a:gd name="T62" fmla="*/ 12 w 16"/>
                <a:gd name="T63" fmla="*/ 2 h 30"/>
                <a:gd name="T64" fmla="*/ 13 w 16"/>
                <a:gd name="T65" fmla="*/ 0 h 30"/>
                <a:gd name="T66" fmla="*/ 14 w 16"/>
                <a:gd name="T6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30">
                  <a:moveTo>
                    <a:pt x="14" y="7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5"/>
                    <a:pt x="8" y="27"/>
                    <a:pt x="7" y="29"/>
                  </a:cubicBezTo>
                  <a:cubicBezTo>
                    <a:pt x="5" y="30"/>
                    <a:pt x="4" y="30"/>
                    <a:pt x="2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7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4" y="29"/>
                    <a:pt x="5" y="29"/>
                  </a:cubicBezTo>
                  <a:cubicBezTo>
                    <a:pt x="5" y="28"/>
                    <a:pt x="6" y="27"/>
                    <a:pt x="6" y="2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4" y="7"/>
                  </a:ln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2"/>
                    <a:pt x="16" y="2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2" y="1"/>
                    <a:pt x="13" y="1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4638675" y="1966913"/>
              <a:ext cx="84138" cy="87313"/>
            </a:xfrm>
            <a:custGeom>
              <a:avLst/>
              <a:gdLst>
                <a:gd name="T0" fmla="*/ 0 w 22"/>
                <a:gd name="T1" fmla="*/ 5 h 23"/>
                <a:gd name="T2" fmla="*/ 2 w 22"/>
                <a:gd name="T3" fmla="*/ 0 h 23"/>
                <a:gd name="T4" fmla="*/ 4 w 22"/>
                <a:gd name="T5" fmla="*/ 0 h 23"/>
                <a:gd name="T6" fmla="*/ 7 w 22"/>
                <a:gd name="T7" fmla="*/ 0 h 23"/>
                <a:gd name="T8" fmla="*/ 10 w 22"/>
                <a:gd name="T9" fmla="*/ 0 h 23"/>
                <a:gd name="T10" fmla="*/ 12 w 22"/>
                <a:gd name="T11" fmla="*/ 0 h 23"/>
                <a:gd name="T12" fmla="*/ 12 w 22"/>
                <a:gd name="T13" fmla="*/ 0 h 23"/>
                <a:gd name="T14" fmla="*/ 6 w 22"/>
                <a:gd name="T15" fmla="*/ 15 h 23"/>
                <a:gd name="T16" fmla="*/ 7 w 22"/>
                <a:gd name="T17" fmla="*/ 19 h 23"/>
                <a:gd name="T18" fmla="*/ 10 w 22"/>
                <a:gd name="T19" fmla="*/ 20 h 23"/>
                <a:gd name="T20" fmla="*/ 14 w 22"/>
                <a:gd name="T21" fmla="*/ 18 h 23"/>
                <a:gd name="T22" fmla="*/ 17 w 22"/>
                <a:gd name="T23" fmla="*/ 12 h 23"/>
                <a:gd name="T24" fmla="*/ 19 w 22"/>
                <a:gd name="T25" fmla="*/ 6 h 23"/>
                <a:gd name="T26" fmla="*/ 17 w 22"/>
                <a:gd name="T27" fmla="*/ 3 h 23"/>
                <a:gd name="T28" fmla="*/ 15 w 22"/>
                <a:gd name="T29" fmla="*/ 3 h 23"/>
                <a:gd name="T30" fmla="*/ 15 w 22"/>
                <a:gd name="T31" fmla="*/ 3 h 23"/>
                <a:gd name="T32" fmla="*/ 15 w 22"/>
                <a:gd name="T33" fmla="*/ 3 h 23"/>
                <a:gd name="T34" fmla="*/ 15 w 22"/>
                <a:gd name="T35" fmla="*/ 2 h 23"/>
                <a:gd name="T36" fmla="*/ 17 w 22"/>
                <a:gd name="T37" fmla="*/ 1 h 23"/>
                <a:gd name="T38" fmla="*/ 17 w 22"/>
                <a:gd name="T39" fmla="*/ 0 h 23"/>
                <a:gd name="T40" fmla="*/ 18 w 22"/>
                <a:gd name="T41" fmla="*/ 0 h 23"/>
                <a:gd name="T42" fmla="*/ 21 w 22"/>
                <a:gd name="T43" fmla="*/ 1 h 23"/>
                <a:gd name="T44" fmla="*/ 22 w 22"/>
                <a:gd name="T45" fmla="*/ 4 h 23"/>
                <a:gd name="T46" fmla="*/ 19 w 22"/>
                <a:gd name="T47" fmla="*/ 13 h 23"/>
                <a:gd name="T48" fmla="*/ 14 w 22"/>
                <a:gd name="T49" fmla="*/ 20 h 23"/>
                <a:gd name="T50" fmla="*/ 8 w 22"/>
                <a:gd name="T51" fmla="*/ 23 h 23"/>
                <a:gd name="T52" fmla="*/ 4 w 22"/>
                <a:gd name="T53" fmla="*/ 21 h 23"/>
                <a:gd name="T54" fmla="*/ 3 w 22"/>
                <a:gd name="T55" fmla="*/ 17 h 23"/>
                <a:gd name="T56" fmla="*/ 4 w 22"/>
                <a:gd name="T57" fmla="*/ 10 h 23"/>
                <a:gd name="T58" fmla="*/ 10 w 22"/>
                <a:gd name="T59" fmla="*/ 2 h 23"/>
                <a:gd name="T60" fmla="*/ 6 w 22"/>
                <a:gd name="T61" fmla="*/ 3 h 23"/>
                <a:gd name="T62" fmla="*/ 5 w 22"/>
                <a:gd name="T63" fmla="*/ 2 h 23"/>
                <a:gd name="T64" fmla="*/ 2 w 22"/>
                <a:gd name="T65" fmla="*/ 3 h 23"/>
                <a:gd name="T66" fmla="*/ 1 w 22"/>
                <a:gd name="T67" fmla="*/ 6 h 23"/>
                <a:gd name="T68" fmla="*/ 1 w 22"/>
                <a:gd name="T69" fmla="*/ 6 h 23"/>
                <a:gd name="T70" fmla="*/ 0 w 22"/>
                <a:gd name="T71" fmla="*/ 6 h 23"/>
                <a:gd name="T72" fmla="*/ 0 w 22"/>
                <a:gd name="T7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" h="23">
                  <a:moveTo>
                    <a:pt x="0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6"/>
                    <a:pt x="6" y="11"/>
                    <a:pt x="6" y="15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8" y="20"/>
                    <a:pt x="9" y="20"/>
                    <a:pt x="10" y="20"/>
                  </a:cubicBezTo>
                  <a:cubicBezTo>
                    <a:pt x="11" y="20"/>
                    <a:pt x="13" y="20"/>
                    <a:pt x="14" y="18"/>
                  </a:cubicBezTo>
                  <a:cubicBezTo>
                    <a:pt x="15" y="17"/>
                    <a:pt x="17" y="15"/>
                    <a:pt x="17" y="12"/>
                  </a:cubicBezTo>
                  <a:cubicBezTo>
                    <a:pt x="18" y="10"/>
                    <a:pt x="19" y="8"/>
                    <a:pt x="19" y="6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6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7"/>
                    <a:pt x="21" y="9"/>
                    <a:pt x="19" y="13"/>
                  </a:cubicBezTo>
                  <a:cubicBezTo>
                    <a:pt x="18" y="16"/>
                    <a:pt x="16" y="18"/>
                    <a:pt x="14" y="20"/>
                  </a:cubicBezTo>
                  <a:cubicBezTo>
                    <a:pt x="11" y="22"/>
                    <a:pt x="10" y="23"/>
                    <a:pt x="8" y="23"/>
                  </a:cubicBezTo>
                  <a:cubicBezTo>
                    <a:pt x="7" y="23"/>
                    <a:pt x="5" y="22"/>
                    <a:pt x="4" y="21"/>
                  </a:cubicBezTo>
                  <a:cubicBezTo>
                    <a:pt x="3" y="20"/>
                    <a:pt x="3" y="19"/>
                    <a:pt x="3" y="17"/>
                  </a:cubicBezTo>
                  <a:cubicBezTo>
                    <a:pt x="3" y="15"/>
                    <a:pt x="3" y="12"/>
                    <a:pt x="4" y="10"/>
                  </a:cubicBezTo>
                  <a:cubicBezTo>
                    <a:pt x="5" y="8"/>
                    <a:pt x="7" y="5"/>
                    <a:pt x="10" y="2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4711700" y="2000250"/>
              <a:ext cx="63500" cy="95250"/>
            </a:xfrm>
            <a:custGeom>
              <a:avLst/>
              <a:gdLst>
                <a:gd name="T0" fmla="*/ 10 w 17"/>
                <a:gd name="T1" fmla="*/ 0 h 25"/>
                <a:gd name="T2" fmla="*/ 5 w 17"/>
                <a:gd name="T3" fmla="*/ 17 h 25"/>
                <a:gd name="T4" fmla="*/ 7 w 17"/>
                <a:gd name="T5" fmla="*/ 16 h 25"/>
                <a:gd name="T6" fmla="*/ 11 w 17"/>
                <a:gd name="T7" fmla="*/ 12 h 25"/>
                <a:gd name="T8" fmla="*/ 12 w 17"/>
                <a:gd name="T9" fmla="*/ 11 h 25"/>
                <a:gd name="T10" fmla="*/ 12 w 17"/>
                <a:gd name="T11" fmla="*/ 10 h 25"/>
                <a:gd name="T12" fmla="*/ 11 w 17"/>
                <a:gd name="T13" fmla="*/ 10 h 25"/>
                <a:gd name="T14" fmla="*/ 10 w 17"/>
                <a:gd name="T15" fmla="*/ 10 h 25"/>
                <a:gd name="T16" fmla="*/ 10 w 17"/>
                <a:gd name="T17" fmla="*/ 10 h 25"/>
                <a:gd name="T18" fmla="*/ 10 w 17"/>
                <a:gd name="T19" fmla="*/ 10 h 25"/>
                <a:gd name="T20" fmla="*/ 17 w 17"/>
                <a:gd name="T21" fmla="*/ 10 h 25"/>
                <a:gd name="T22" fmla="*/ 17 w 17"/>
                <a:gd name="T23" fmla="*/ 10 h 25"/>
                <a:gd name="T24" fmla="*/ 15 w 17"/>
                <a:gd name="T25" fmla="*/ 11 h 25"/>
                <a:gd name="T26" fmla="*/ 13 w 17"/>
                <a:gd name="T27" fmla="*/ 12 h 25"/>
                <a:gd name="T28" fmla="*/ 11 w 17"/>
                <a:gd name="T29" fmla="*/ 14 h 25"/>
                <a:gd name="T30" fmla="*/ 9 w 17"/>
                <a:gd name="T31" fmla="*/ 15 h 25"/>
                <a:gd name="T32" fmla="*/ 10 w 17"/>
                <a:gd name="T33" fmla="*/ 18 h 25"/>
                <a:gd name="T34" fmla="*/ 12 w 17"/>
                <a:gd name="T35" fmla="*/ 23 h 25"/>
                <a:gd name="T36" fmla="*/ 12 w 17"/>
                <a:gd name="T37" fmla="*/ 24 h 25"/>
                <a:gd name="T38" fmla="*/ 13 w 17"/>
                <a:gd name="T39" fmla="*/ 23 h 25"/>
                <a:gd name="T40" fmla="*/ 15 w 17"/>
                <a:gd name="T41" fmla="*/ 21 h 25"/>
                <a:gd name="T42" fmla="*/ 16 w 17"/>
                <a:gd name="T43" fmla="*/ 22 h 25"/>
                <a:gd name="T44" fmla="*/ 13 w 17"/>
                <a:gd name="T45" fmla="*/ 25 h 25"/>
                <a:gd name="T46" fmla="*/ 11 w 17"/>
                <a:gd name="T47" fmla="*/ 25 h 25"/>
                <a:gd name="T48" fmla="*/ 10 w 17"/>
                <a:gd name="T49" fmla="*/ 25 h 25"/>
                <a:gd name="T50" fmla="*/ 7 w 17"/>
                <a:gd name="T51" fmla="*/ 17 h 25"/>
                <a:gd name="T52" fmla="*/ 5 w 17"/>
                <a:gd name="T53" fmla="*/ 19 h 25"/>
                <a:gd name="T54" fmla="*/ 3 w 17"/>
                <a:gd name="T55" fmla="*/ 25 h 25"/>
                <a:gd name="T56" fmla="*/ 0 w 17"/>
                <a:gd name="T57" fmla="*/ 25 h 25"/>
                <a:gd name="T58" fmla="*/ 6 w 17"/>
                <a:gd name="T59" fmla="*/ 5 h 25"/>
                <a:gd name="T60" fmla="*/ 7 w 17"/>
                <a:gd name="T61" fmla="*/ 3 h 25"/>
                <a:gd name="T62" fmla="*/ 7 w 17"/>
                <a:gd name="T63" fmla="*/ 2 h 25"/>
                <a:gd name="T64" fmla="*/ 6 w 17"/>
                <a:gd name="T65" fmla="*/ 2 h 25"/>
                <a:gd name="T66" fmla="*/ 5 w 17"/>
                <a:gd name="T67" fmla="*/ 1 h 25"/>
                <a:gd name="T68" fmla="*/ 4 w 17"/>
                <a:gd name="T69" fmla="*/ 2 h 25"/>
                <a:gd name="T70" fmla="*/ 4 w 17"/>
                <a:gd name="T71" fmla="*/ 1 h 25"/>
                <a:gd name="T72" fmla="*/ 10 w 17"/>
                <a:gd name="T7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25">
                  <a:moveTo>
                    <a:pt x="10" y="0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9" y="14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11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12" y="13"/>
                    <a:pt x="11" y="13"/>
                    <a:pt x="11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6"/>
                    <a:pt x="10" y="17"/>
                    <a:pt x="10" y="18"/>
                  </a:cubicBezTo>
                  <a:cubicBezTo>
                    <a:pt x="11" y="21"/>
                    <a:pt x="11" y="22"/>
                    <a:pt x="12" y="23"/>
                  </a:cubicBezTo>
                  <a:cubicBezTo>
                    <a:pt x="12" y="23"/>
                    <a:pt x="12" y="24"/>
                    <a:pt x="12" y="24"/>
                  </a:cubicBezTo>
                  <a:cubicBezTo>
                    <a:pt x="12" y="24"/>
                    <a:pt x="13" y="24"/>
                    <a:pt x="13" y="23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3"/>
                    <a:pt x="13" y="24"/>
                    <a:pt x="13" y="25"/>
                  </a:cubicBezTo>
                  <a:cubicBezTo>
                    <a:pt x="12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4"/>
                    <a:pt x="8" y="21"/>
                    <a:pt x="7" y="1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3865563" y="1627187"/>
              <a:ext cx="838200" cy="750888"/>
            </a:xfrm>
            <a:custGeom>
              <a:avLst/>
              <a:gdLst>
                <a:gd name="T0" fmla="*/ 222 w 222"/>
                <a:gd name="T1" fmla="*/ 137 h 199"/>
                <a:gd name="T2" fmla="*/ 48 w 222"/>
                <a:gd name="T3" fmla="*/ 35 h 199"/>
                <a:gd name="T4" fmla="*/ 44 w 222"/>
                <a:gd name="T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" h="199">
                  <a:moveTo>
                    <a:pt x="222" y="137"/>
                  </a:moveTo>
                  <a:cubicBezTo>
                    <a:pt x="147" y="105"/>
                    <a:pt x="113" y="0"/>
                    <a:pt x="48" y="35"/>
                  </a:cubicBezTo>
                  <a:cubicBezTo>
                    <a:pt x="48" y="35"/>
                    <a:pt x="0" y="164"/>
                    <a:pt x="44" y="199"/>
                  </a:cubicBezTo>
                </a:path>
              </a:pathLst>
            </a:custGeom>
            <a:noFill/>
            <a:ln w="19050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608428" y="4827123"/>
            <a:ext cx="1404568" cy="1056427"/>
            <a:chOff x="3657600" y="2451100"/>
            <a:chExt cx="742950" cy="558800"/>
          </a:xfrm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3657600" y="2908300"/>
              <a:ext cx="742950" cy="101600"/>
            </a:xfrm>
            <a:custGeom>
              <a:avLst/>
              <a:gdLst>
                <a:gd name="T0" fmla="*/ 197 w 197"/>
                <a:gd name="T1" fmla="*/ 0 h 27"/>
                <a:gd name="T2" fmla="*/ 0 w 197"/>
                <a:gd name="T3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7" h="27">
                  <a:moveTo>
                    <a:pt x="197" y="0"/>
                  </a:moveTo>
                  <a:cubicBezTo>
                    <a:pt x="151" y="13"/>
                    <a:pt x="90" y="27"/>
                    <a:pt x="0" y="3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3724275" y="2820988"/>
              <a:ext cx="555625" cy="34925"/>
            </a:xfrm>
            <a:custGeom>
              <a:avLst/>
              <a:gdLst>
                <a:gd name="T0" fmla="*/ 147 w 147"/>
                <a:gd name="T1" fmla="*/ 0 h 9"/>
                <a:gd name="T2" fmla="*/ 0 w 147"/>
                <a:gd name="T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7" h="9">
                  <a:moveTo>
                    <a:pt x="147" y="0"/>
                  </a:moveTo>
                  <a:cubicBezTo>
                    <a:pt x="122" y="6"/>
                    <a:pt x="66" y="9"/>
                    <a:pt x="0" y="3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3819525" y="2727325"/>
              <a:ext cx="415925" cy="11113"/>
            </a:xfrm>
            <a:custGeom>
              <a:avLst/>
              <a:gdLst>
                <a:gd name="T0" fmla="*/ 110 w 110"/>
                <a:gd name="T1" fmla="*/ 0 h 3"/>
                <a:gd name="T2" fmla="*/ 0 w 110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0" h="3">
                  <a:moveTo>
                    <a:pt x="110" y="0"/>
                  </a:moveTo>
                  <a:cubicBezTo>
                    <a:pt x="77" y="3"/>
                    <a:pt x="36" y="2"/>
                    <a:pt x="0" y="3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3948113" y="2632075"/>
              <a:ext cx="271463" cy="7938"/>
            </a:xfrm>
            <a:custGeom>
              <a:avLst/>
              <a:gdLst>
                <a:gd name="T0" fmla="*/ 72 w 72"/>
                <a:gd name="T1" fmla="*/ 0 h 2"/>
                <a:gd name="T2" fmla="*/ 0 w 72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" h="2">
                  <a:moveTo>
                    <a:pt x="72" y="0"/>
                  </a:moveTo>
                  <a:cubicBezTo>
                    <a:pt x="47" y="1"/>
                    <a:pt x="23" y="1"/>
                    <a:pt x="0" y="2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4046538" y="2541588"/>
              <a:ext cx="128588" cy="3175"/>
            </a:xfrm>
            <a:custGeom>
              <a:avLst/>
              <a:gdLst>
                <a:gd name="T0" fmla="*/ 34 w 34"/>
                <a:gd name="T1" fmla="*/ 0 h 1"/>
                <a:gd name="T2" fmla="*/ 0 w 34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1">
                  <a:moveTo>
                    <a:pt x="34" y="0"/>
                  </a:moveTo>
                  <a:cubicBezTo>
                    <a:pt x="23" y="0"/>
                    <a:pt x="12" y="0"/>
                    <a:pt x="0" y="1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4060825" y="2451100"/>
              <a:ext cx="11113" cy="0"/>
            </a:xfrm>
            <a:custGeom>
              <a:avLst/>
              <a:gdLst>
                <a:gd name="T0" fmla="*/ 3 w 3"/>
                <a:gd name="T1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3687763" y="2867025"/>
              <a:ext cx="641350" cy="49213"/>
            </a:xfrm>
            <a:custGeom>
              <a:avLst/>
              <a:gdLst>
                <a:gd name="T0" fmla="*/ 170 w 170"/>
                <a:gd name="T1" fmla="*/ 0 h 13"/>
                <a:gd name="T2" fmla="*/ 0 w 170"/>
                <a:gd name="T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0" h="13">
                  <a:moveTo>
                    <a:pt x="170" y="0"/>
                  </a:moveTo>
                  <a:cubicBezTo>
                    <a:pt x="117" y="9"/>
                    <a:pt x="81" y="13"/>
                    <a:pt x="0" y="1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3759200" y="2771775"/>
              <a:ext cx="490538" cy="22225"/>
            </a:xfrm>
            <a:custGeom>
              <a:avLst/>
              <a:gdLst>
                <a:gd name="T0" fmla="*/ 130 w 130"/>
                <a:gd name="T1" fmla="*/ 0 h 6"/>
                <a:gd name="T2" fmla="*/ 0 w 130"/>
                <a:gd name="T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0" h="6">
                  <a:moveTo>
                    <a:pt x="130" y="0"/>
                  </a:moveTo>
                  <a:cubicBezTo>
                    <a:pt x="89" y="6"/>
                    <a:pt x="45" y="2"/>
                    <a:pt x="0" y="3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3887788" y="2678113"/>
              <a:ext cx="339725" cy="11113"/>
            </a:xfrm>
            <a:custGeom>
              <a:avLst/>
              <a:gdLst>
                <a:gd name="T0" fmla="*/ 90 w 90"/>
                <a:gd name="T1" fmla="*/ 0 h 3"/>
                <a:gd name="T2" fmla="*/ 0 w 90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0" h="3">
                  <a:moveTo>
                    <a:pt x="90" y="0"/>
                  </a:moveTo>
                  <a:cubicBezTo>
                    <a:pt x="61" y="1"/>
                    <a:pt x="29" y="2"/>
                    <a:pt x="0" y="3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005263" y="2586038"/>
              <a:ext cx="200025" cy="7938"/>
            </a:xfrm>
            <a:custGeom>
              <a:avLst/>
              <a:gdLst>
                <a:gd name="T0" fmla="*/ 53 w 53"/>
                <a:gd name="T1" fmla="*/ 0 h 2"/>
                <a:gd name="T2" fmla="*/ 0 w 53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2">
                  <a:moveTo>
                    <a:pt x="53" y="0"/>
                  </a:moveTo>
                  <a:cubicBezTo>
                    <a:pt x="35" y="0"/>
                    <a:pt x="19" y="1"/>
                    <a:pt x="0" y="2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4060825" y="2495550"/>
              <a:ext cx="68263" cy="0"/>
            </a:xfrm>
            <a:custGeom>
              <a:avLst/>
              <a:gdLst>
                <a:gd name="T0" fmla="*/ 18 w 18"/>
                <a:gd name="T1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cubicBezTo>
                    <a:pt x="12" y="0"/>
                    <a:pt x="6" y="0"/>
                    <a:pt x="0" y="0"/>
                  </a:cubicBezTo>
                </a:path>
              </a:pathLst>
            </a:custGeom>
            <a:noFill/>
            <a:ln w="26988" cap="rnd">
              <a:solidFill>
                <a:srgbClr val="D6302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414180" y="4278079"/>
            <a:ext cx="1173473" cy="1320535"/>
            <a:chOff x="4071938" y="2152650"/>
            <a:chExt cx="620712" cy="698501"/>
          </a:xfrm>
        </p:grpSpPr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4627563" y="2152650"/>
              <a:ext cx="60325" cy="33338"/>
            </a:xfrm>
            <a:custGeom>
              <a:avLst/>
              <a:gdLst>
                <a:gd name="T0" fmla="*/ 16 w 16"/>
                <a:gd name="T1" fmla="*/ 9 h 9"/>
                <a:gd name="T2" fmla="*/ 0 w 16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cubicBezTo>
                    <a:pt x="8" y="4"/>
                    <a:pt x="3" y="2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4367213" y="2185988"/>
              <a:ext cx="276225" cy="249238"/>
            </a:xfrm>
            <a:custGeom>
              <a:avLst/>
              <a:gdLst>
                <a:gd name="T0" fmla="*/ 73 w 73"/>
                <a:gd name="T1" fmla="*/ 66 h 66"/>
                <a:gd name="T2" fmla="*/ 0 w 73"/>
                <a:gd name="T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66">
                  <a:moveTo>
                    <a:pt x="73" y="66"/>
                  </a:moveTo>
                  <a:cubicBezTo>
                    <a:pt x="55" y="42"/>
                    <a:pt x="18" y="16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071938" y="2363788"/>
              <a:ext cx="407988" cy="487363"/>
            </a:xfrm>
            <a:custGeom>
              <a:avLst/>
              <a:gdLst>
                <a:gd name="T0" fmla="*/ 108 w 108"/>
                <a:gd name="T1" fmla="*/ 129 h 129"/>
                <a:gd name="T2" fmla="*/ 0 w 108"/>
                <a:gd name="T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8" h="129">
                  <a:moveTo>
                    <a:pt x="108" y="129"/>
                  </a:moveTo>
                  <a:cubicBezTo>
                    <a:pt x="43" y="94"/>
                    <a:pt x="89" y="32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156075" y="2287588"/>
              <a:ext cx="373063" cy="454025"/>
            </a:xfrm>
            <a:custGeom>
              <a:avLst/>
              <a:gdLst>
                <a:gd name="T0" fmla="*/ 99 w 99"/>
                <a:gd name="T1" fmla="*/ 120 h 120"/>
                <a:gd name="T2" fmla="*/ 0 w 99"/>
                <a:gd name="T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9" h="120">
                  <a:moveTo>
                    <a:pt x="99" y="120"/>
                  </a:moveTo>
                  <a:cubicBezTo>
                    <a:pt x="69" y="90"/>
                    <a:pt x="65" y="31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49738" y="2227263"/>
              <a:ext cx="336550" cy="358775"/>
            </a:xfrm>
            <a:custGeom>
              <a:avLst/>
              <a:gdLst>
                <a:gd name="T0" fmla="*/ 89 w 89"/>
                <a:gd name="T1" fmla="*/ 95 h 95"/>
                <a:gd name="T2" fmla="*/ 0 w 89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9" h="95">
                  <a:moveTo>
                    <a:pt x="89" y="95"/>
                  </a:moveTo>
                  <a:cubicBezTo>
                    <a:pt x="60" y="68"/>
                    <a:pt x="43" y="25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492625" y="2159000"/>
              <a:ext cx="200025" cy="136525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cubicBezTo>
                    <a:pt x="52" y="34"/>
                    <a:pt x="2" y="2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4110038" y="2325688"/>
              <a:ext cx="396875" cy="473075"/>
            </a:xfrm>
            <a:custGeom>
              <a:avLst/>
              <a:gdLst>
                <a:gd name="T0" fmla="*/ 105 w 105"/>
                <a:gd name="T1" fmla="*/ 125 h 125"/>
                <a:gd name="T2" fmla="*/ 0 w 105"/>
                <a:gd name="T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5" h="125">
                  <a:moveTo>
                    <a:pt x="105" y="125"/>
                  </a:moveTo>
                  <a:cubicBezTo>
                    <a:pt x="54" y="94"/>
                    <a:pt x="88" y="41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4205288" y="2254250"/>
              <a:ext cx="361950" cy="411163"/>
            </a:xfrm>
            <a:custGeom>
              <a:avLst/>
              <a:gdLst>
                <a:gd name="T0" fmla="*/ 96 w 96"/>
                <a:gd name="T1" fmla="*/ 109 h 109"/>
                <a:gd name="T2" fmla="*/ 0 w 96"/>
                <a:gd name="T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109">
                  <a:moveTo>
                    <a:pt x="96" y="109"/>
                  </a:moveTo>
                  <a:cubicBezTo>
                    <a:pt x="67" y="86"/>
                    <a:pt x="64" y="38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4314825" y="2205038"/>
              <a:ext cx="309563" cy="309563"/>
            </a:xfrm>
            <a:custGeom>
              <a:avLst/>
              <a:gdLst>
                <a:gd name="T0" fmla="*/ 82 w 82"/>
                <a:gd name="T1" fmla="*/ 82 h 82"/>
                <a:gd name="T2" fmla="*/ 0 w 82"/>
                <a:gd name="T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82">
                  <a:moveTo>
                    <a:pt x="82" y="82"/>
                  </a:moveTo>
                  <a:cubicBezTo>
                    <a:pt x="58" y="54"/>
                    <a:pt x="36" y="28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4427538" y="2170113"/>
              <a:ext cx="246063" cy="193675"/>
            </a:xfrm>
            <a:custGeom>
              <a:avLst/>
              <a:gdLst>
                <a:gd name="T0" fmla="*/ 65 w 65"/>
                <a:gd name="T1" fmla="*/ 51 h 51"/>
                <a:gd name="T2" fmla="*/ 0 w 65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5" h="51">
                  <a:moveTo>
                    <a:pt x="65" y="51"/>
                  </a:moveTo>
                  <a:cubicBezTo>
                    <a:pt x="47" y="30"/>
                    <a:pt x="16" y="12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4559300" y="2152650"/>
              <a:ext cx="128588" cy="74613"/>
            </a:xfrm>
            <a:custGeom>
              <a:avLst/>
              <a:gdLst>
                <a:gd name="T0" fmla="*/ 34 w 34"/>
                <a:gd name="T1" fmla="*/ 20 h 20"/>
                <a:gd name="T2" fmla="*/ 0 w 3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20">
                  <a:moveTo>
                    <a:pt x="34" y="20"/>
                  </a:moveTo>
                  <a:cubicBezTo>
                    <a:pt x="29" y="17"/>
                    <a:pt x="6" y="4"/>
                    <a:pt x="0" y="0"/>
                  </a:cubicBezTo>
                </a:path>
              </a:pathLst>
            </a:custGeom>
            <a:noFill/>
            <a:ln w="22225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947749" y="3283291"/>
            <a:ext cx="2821142" cy="2686086"/>
            <a:chOff x="3305175" y="1627187"/>
            <a:chExt cx="1492251" cy="1420813"/>
          </a:xfrm>
        </p:grpSpPr>
        <p:sp>
          <p:nvSpPr>
            <p:cNvPr id="98" name="Freeform 16"/>
            <p:cNvSpPr>
              <a:spLocks/>
            </p:cNvSpPr>
            <p:nvPr/>
          </p:nvSpPr>
          <p:spPr bwMode="auto">
            <a:xfrm>
              <a:off x="3597275" y="2378075"/>
              <a:ext cx="882650" cy="669925"/>
            </a:xfrm>
            <a:custGeom>
              <a:avLst/>
              <a:gdLst>
                <a:gd name="T0" fmla="*/ 115 w 234"/>
                <a:gd name="T1" fmla="*/ 0 h 177"/>
                <a:gd name="T2" fmla="*/ 234 w 234"/>
                <a:gd name="T3" fmla="*/ 142 h 177"/>
                <a:gd name="T4" fmla="*/ 0 w 234"/>
                <a:gd name="T5" fmla="*/ 15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4" h="177">
                  <a:moveTo>
                    <a:pt x="115" y="0"/>
                  </a:moveTo>
                  <a:cubicBezTo>
                    <a:pt x="210" y="47"/>
                    <a:pt x="139" y="81"/>
                    <a:pt x="234" y="142"/>
                  </a:cubicBezTo>
                  <a:cubicBezTo>
                    <a:pt x="178" y="173"/>
                    <a:pt x="48" y="177"/>
                    <a:pt x="0" y="150"/>
                  </a:cubicBezTo>
                </a:path>
              </a:pathLst>
            </a:custGeom>
            <a:noFill/>
            <a:ln w="34925" cap="rnd">
              <a:solidFill>
                <a:schemeClr val="bg2">
                  <a:lumMod val="9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7"/>
            <p:cNvSpPr>
              <a:spLocks/>
            </p:cNvSpPr>
            <p:nvPr/>
          </p:nvSpPr>
          <p:spPr bwMode="auto">
            <a:xfrm>
              <a:off x="3305175" y="2232025"/>
              <a:ext cx="760413" cy="714375"/>
            </a:xfrm>
            <a:custGeom>
              <a:avLst/>
              <a:gdLst>
                <a:gd name="T0" fmla="*/ 192 w 201"/>
                <a:gd name="T1" fmla="*/ 39 h 189"/>
                <a:gd name="T2" fmla="*/ 77 w 201"/>
                <a:gd name="T3" fmla="*/ 189 h 189"/>
                <a:gd name="T4" fmla="*/ 0 w 201"/>
                <a:gd name="T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" h="189">
                  <a:moveTo>
                    <a:pt x="192" y="39"/>
                  </a:moveTo>
                  <a:cubicBezTo>
                    <a:pt x="201" y="124"/>
                    <a:pt x="92" y="105"/>
                    <a:pt x="77" y="189"/>
                  </a:cubicBezTo>
                  <a:cubicBezTo>
                    <a:pt x="86" y="139"/>
                    <a:pt x="58" y="54"/>
                    <a:pt x="0" y="0"/>
                  </a:cubicBezTo>
                </a:path>
              </a:pathLst>
            </a:custGeom>
            <a:noFill/>
            <a:ln w="34925" cap="rnd">
              <a:solidFill>
                <a:schemeClr val="bg2">
                  <a:lumMod val="9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8"/>
            <p:cNvSpPr>
              <a:spLocks/>
            </p:cNvSpPr>
            <p:nvPr/>
          </p:nvSpPr>
          <p:spPr bwMode="auto">
            <a:xfrm>
              <a:off x="4030663" y="2060575"/>
              <a:ext cx="766763" cy="855663"/>
            </a:xfrm>
            <a:custGeom>
              <a:avLst/>
              <a:gdLst>
                <a:gd name="T0" fmla="*/ 0 w 203"/>
                <a:gd name="T1" fmla="*/ 84 h 226"/>
                <a:gd name="T2" fmla="*/ 178 w 203"/>
                <a:gd name="T3" fmla="*/ 22 h 226"/>
                <a:gd name="T4" fmla="*/ 119 w 203"/>
                <a:gd name="T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226">
                  <a:moveTo>
                    <a:pt x="0" y="84"/>
                  </a:moveTo>
                  <a:cubicBezTo>
                    <a:pt x="13" y="48"/>
                    <a:pt x="97" y="0"/>
                    <a:pt x="178" y="22"/>
                  </a:cubicBezTo>
                  <a:cubicBezTo>
                    <a:pt x="203" y="73"/>
                    <a:pt x="149" y="208"/>
                    <a:pt x="119" y="226"/>
                  </a:cubicBezTo>
                </a:path>
              </a:pathLst>
            </a:custGeom>
            <a:noFill/>
            <a:ln w="34925" cap="rnd">
              <a:solidFill>
                <a:schemeClr val="bg2">
                  <a:lumMod val="9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3309938" y="1758950"/>
              <a:ext cx="736600" cy="796925"/>
            </a:xfrm>
            <a:custGeom>
              <a:avLst/>
              <a:gdLst>
                <a:gd name="T0" fmla="*/ 195 w 195"/>
                <a:gd name="T1" fmla="*/ 0 h 211"/>
                <a:gd name="T2" fmla="*/ 0 w 195"/>
                <a:gd name="T3" fmla="*/ 125 h 211"/>
                <a:gd name="T4" fmla="*/ 191 w 195"/>
                <a:gd name="T5" fmla="*/ 1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11">
                  <a:moveTo>
                    <a:pt x="195" y="0"/>
                  </a:moveTo>
                  <a:cubicBezTo>
                    <a:pt x="100" y="2"/>
                    <a:pt x="86" y="96"/>
                    <a:pt x="0" y="125"/>
                  </a:cubicBezTo>
                  <a:cubicBezTo>
                    <a:pt x="75" y="100"/>
                    <a:pt x="81" y="211"/>
                    <a:pt x="191" y="164"/>
                  </a:cubicBezTo>
                </a:path>
              </a:pathLst>
            </a:custGeom>
            <a:noFill/>
            <a:ln w="34925" cap="rnd">
              <a:solidFill>
                <a:schemeClr val="bg2">
                  <a:lumMod val="9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3865563" y="1627187"/>
              <a:ext cx="838200" cy="750888"/>
            </a:xfrm>
            <a:custGeom>
              <a:avLst/>
              <a:gdLst>
                <a:gd name="T0" fmla="*/ 222 w 222"/>
                <a:gd name="T1" fmla="*/ 137 h 199"/>
                <a:gd name="T2" fmla="*/ 48 w 222"/>
                <a:gd name="T3" fmla="*/ 35 h 199"/>
                <a:gd name="T4" fmla="*/ 44 w 222"/>
                <a:gd name="T5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" h="199">
                  <a:moveTo>
                    <a:pt x="222" y="137"/>
                  </a:moveTo>
                  <a:cubicBezTo>
                    <a:pt x="147" y="105"/>
                    <a:pt x="113" y="0"/>
                    <a:pt x="48" y="35"/>
                  </a:cubicBezTo>
                  <a:cubicBezTo>
                    <a:pt x="48" y="35"/>
                    <a:pt x="0" y="164"/>
                    <a:pt x="44" y="199"/>
                  </a:cubicBezTo>
                </a:path>
              </a:pathLst>
            </a:custGeom>
            <a:noFill/>
            <a:ln w="34925" cap="rnd">
              <a:solidFill>
                <a:schemeClr val="bg2">
                  <a:lumMod val="9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5" name="AutoShape 52"/>
          <p:cNvSpPr>
            <a:spLocks noChangeAspect="1" noChangeArrowheads="1" noTextEdit="1"/>
          </p:cNvSpPr>
          <p:nvPr/>
        </p:nvSpPr>
        <p:spPr bwMode="auto">
          <a:xfrm>
            <a:off x="7736695" y="5686028"/>
            <a:ext cx="1020412" cy="6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7286257" y="4677054"/>
            <a:ext cx="1020412" cy="603846"/>
            <a:chOff x="4011615" y="2368867"/>
            <a:chExt cx="539750" cy="319406"/>
          </a:xfrm>
          <a:effectLst>
            <a:glow rad="38100">
              <a:schemeClr val="bg1"/>
            </a:glow>
          </a:effectLst>
        </p:grpSpPr>
        <p:grpSp>
          <p:nvGrpSpPr>
            <p:cNvPr id="132" name="Group 131"/>
            <p:cNvGrpSpPr/>
            <p:nvPr/>
          </p:nvGrpSpPr>
          <p:grpSpPr>
            <a:xfrm>
              <a:off x="4039254" y="2510473"/>
              <a:ext cx="247650" cy="177800"/>
              <a:chOff x="4264028" y="3119755"/>
              <a:chExt cx="247650" cy="177800"/>
            </a:xfrm>
          </p:grpSpPr>
          <p:sp>
            <p:nvSpPr>
              <p:cNvPr id="117" name="Freeform 55"/>
              <p:cNvSpPr>
                <a:spLocks/>
              </p:cNvSpPr>
              <p:nvPr/>
            </p:nvSpPr>
            <p:spPr bwMode="auto">
              <a:xfrm>
                <a:off x="4378328" y="3157855"/>
                <a:ext cx="34925" cy="85725"/>
              </a:xfrm>
              <a:custGeom>
                <a:avLst/>
                <a:gdLst>
                  <a:gd name="T0" fmla="*/ 7 w 9"/>
                  <a:gd name="T1" fmla="*/ 17 h 22"/>
                  <a:gd name="T2" fmla="*/ 7 w 9"/>
                  <a:gd name="T3" fmla="*/ 18 h 22"/>
                  <a:gd name="T4" fmla="*/ 7 w 9"/>
                  <a:gd name="T5" fmla="*/ 18 h 22"/>
                  <a:gd name="T6" fmla="*/ 5 w 9"/>
                  <a:gd name="T7" fmla="*/ 20 h 22"/>
                  <a:gd name="T8" fmla="*/ 2 w 9"/>
                  <a:gd name="T9" fmla="*/ 21 h 22"/>
                  <a:gd name="T10" fmla="*/ 1 w 9"/>
                  <a:gd name="T11" fmla="*/ 22 h 22"/>
                  <a:gd name="T12" fmla="*/ 0 w 9"/>
                  <a:gd name="T13" fmla="*/ 21 h 22"/>
                  <a:gd name="T14" fmla="*/ 0 w 9"/>
                  <a:gd name="T15" fmla="*/ 20 h 22"/>
                  <a:gd name="T16" fmla="*/ 1 w 9"/>
                  <a:gd name="T17" fmla="*/ 17 h 22"/>
                  <a:gd name="T18" fmla="*/ 2 w 9"/>
                  <a:gd name="T19" fmla="*/ 8 h 22"/>
                  <a:gd name="T20" fmla="*/ 0 w 9"/>
                  <a:gd name="T21" fmla="*/ 8 h 22"/>
                  <a:gd name="T22" fmla="*/ 0 w 9"/>
                  <a:gd name="T23" fmla="*/ 8 h 22"/>
                  <a:gd name="T24" fmla="*/ 0 w 9"/>
                  <a:gd name="T25" fmla="*/ 8 h 22"/>
                  <a:gd name="T26" fmla="*/ 0 w 9"/>
                  <a:gd name="T27" fmla="*/ 8 h 22"/>
                  <a:gd name="T28" fmla="*/ 3 w 9"/>
                  <a:gd name="T29" fmla="*/ 7 h 22"/>
                  <a:gd name="T30" fmla="*/ 3 w 9"/>
                  <a:gd name="T31" fmla="*/ 1 h 22"/>
                  <a:gd name="T32" fmla="*/ 6 w 9"/>
                  <a:gd name="T33" fmla="*/ 0 h 22"/>
                  <a:gd name="T34" fmla="*/ 6 w 9"/>
                  <a:gd name="T35" fmla="*/ 0 h 22"/>
                  <a:gd name="T36" fmla="*/ 6 w 9"/>
                  <a:gd name="T37" fmla="*/ 3 h 22"/>
                  <a:gd name="T38" fmla="*/ 5 w 9"/>
                  <a:gd name="T39" fmla="*/ 7 h 22"/>
                  <a:gd name="T40" fmla="*/ 6 w 9"/>
                  <a:gd name="T41" fmla="*/ 7 h 22"/>
                  <a:gd name="T42" fmla="*/ 8 w 9"/>
                  <a:gd name="T43" fmla="*/ 7 h 22"/>
                  <a:gd name="T44" fmla="*/ 9 w 9"/>
                  <a:gd name="T45" fmla="*/ 7 h 22"/>
                  <a:gd name="T46" fmla="*/ 8 w 9"/>
                  <a:gd name="T47" fmla="*/ 8 h 22"/>
                  <a:gd name="T48" fmla="*/ 5 w 9"/>
                  <a:gd name="T49" fmla="*/ 8 h 22"/>
                  <a:gd name="T50" fmla="*/ 3 w 9"/>
                  <a:gd name="T51" fmla="*/ 19 h 22"/>
                  <a:gd name="T52" fmla="*/ 3 w 9"/>
                  <a:gd name="T53" fmla="*/ 19 h 22"/>
                  <a:gd name="T54" fmla="*/ 4 w 9"/>
                  <a:gd name="T55" fmla="*/ 19 h 22"/>
                  <a:gd name="T56" fmla="*/ 6 w 9"/>
                  <a:gd name="T57" fmla="*/ 18 h 22"/>
                  <a:gd name="T58" fmla="*/ 7 w 9"/>
                  <a:gd name="T5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" h="22">
                    <a:moveTo>
                      <a:pt x="7" y="17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9"/>
                      <a:pt x="5" y="20"/>
                    </a:cubicBezTo>
                    <a:cubicBezTo>
                      <a:pt x="4" y="21"/>
                      <a:pt x="3" y="21"/>
                      <a:pt x="2" y="21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1" y="22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0" y="18"/>
                      <a:pt x="1" y="17"/>
                    </a:cubicBezTo>
                    <a:cubicBezTo>
                      <a:pt x="1" y="15"/>
                      <a:pt x="2" y="12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3" y="6"/>
                      <a:pt x="3" y="4"/>
                      <a:pt x="3" y="1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4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8"/>
                      <a:pt x="5" y="8"/>
                    </a:cubicBezTo>
                    <a:cubicBezTo>
                      <a:pt x="3" y="14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9"/>
                      <a:pt x="5" y="18"/>
                      <a:pt x="6" y="18"/>
                    </a:cubicBezTo>
                    <a:cubicBezTo>
                      <a:pt x="7" y="17"/>
                      <a:pt x="7" y="17"/>
                      <a:pt x="7" y="17"/>
                    </a:cubicBezTo>
                    <a:close/>
                  </a:path>
                </a:pathLst>
              </a:custGeom>
              <a:solidFill>
                <a:srgbClr val="723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31" name="Group 130"/>
              <p:cNvGrpSpPr/>
              <p:nvPr/>
            </p:nvGrpSpPr>
            <p:grpSpPr>
              <a:xfrm>
                <a:off x="4416428" y="3208655"/>
                <a:ext cx="95250" cy="88900"/>
                <a:chOff x="4416428" y="3208655"/>
                <a:chExt cx="95250" cy="88900"/>
              </a:xfrm>
            </p:grpSpPr>
            <p:sp>
              <p:nvSpPr>
                <p:cNvPr id="118" name="Freeform 56"/>
                <p:cNvSpPr>
                  <a:spLocks noEditPoints="1"/>
                </p:cNvSpPr>
                <p:nvPr/>
              </p:nvSpPr>
              <p:spPr bwMode="auto">
                <a:xfrm>
                  <a:off x="4416428" y="3211830"/>
                  <a:ext cx="22225" cy="66675"/>
                </a:xfrm>
                <a:custGeom>
                  <a:avLst/>
                  <a:gdLst>
                    <a:gd name="T0" fmla="*/ 5 w 6"/>
                    <a:gd name="T1" fmla="*/ 5 h 17"/>
                    <a:gd name="T2" fmla="*/ 2 w 6"/>
                    <a:gd name="T3" fmla="*/ 14 h 17"/>
                    <a:gd name="T4" fmla="*/ 2 w 6"/>
                    <a:gd name="T5" fmla="*/ 15 h 17"/>
                    <a:gd name="T6" fmla="*/ 2 w 6"/>
                    <a:gd name="T7" fmla="*/ 15 h 17"/>
                    <a:gd name="T8" fmla="*/ 2 w 6"/>
                    <a:gd name="T9" fmla="*/ 15 h 17"/>
                    <a:gd name="T10" fmla="*/ 3 w 6"/>
                    <a:gd name="T11" fmla="*/ 15 h 17"/>
                    <a:gd name="T12" fmla="*/ 4 w 6"/>
                    <a:gd name="T13" fmla="*/ 14 h 17"/>
                    <a:gd name="T14" fmla="*/ 5 w 6"/>
                    <a:gd name="T15" fmla="*/ 14 h 17"/>
                    <a:gd name="T16" fmla="*/ 3 w 6"/>
                    <a:gd name="T17" fmla="*/ 16 h 17"/>
                    <a:gd name="T18" fmla="*/ 1 w 6"/>
                    <a:gd name="T19" fmla="*/ 17 h 17"/>
                    <a:gd name="T20" fmla="*/ 0 w 6"/>
                    <a:gd name="T21" fmla="*/ 16 h 17"/>
                    <a:gd name="T22" fmla="*/ 0 w 6"/>
                    <a:gd name="T23" fmla="*/ 16 h 17"/>
                    <a:gd name="T24" fmla="*/ 0 w 6"/>
                    <a:gd name="T25" fmla="*/ 14 h 17"/>
                    <a:gd name="T26" fmla="*/ 2 w 6"/>
                    <a:gd name="T27" fmla="*/ 9 h 17"/>
                    <a:gd name="T28" fmla="*/ 2 w 6"/>
                    <a:gd name="T29" fmla="*/ 7 h 17"/>
                    <a:gd name="T30" fmla="*/ 2 w 6"/>
                    <a:gd name="T31" fmla="*/ 6 h 17"/>
                    <a:gd name="T32" fmla="*/ 2 w 6"/>
                    <a:gd name="T33" fmla="*/ 6 h 17"/>
                    <a:gd name="T34" fmla="*/ 1 w 6"/>
                    <a:gd name="T35" fmla="*/ 6 h 17"/>
                    <a:gd name="T36" fmla="*/ 1 w 6"/>
                    <a:gd name="T37" fmla="*/ 6 h 17"/>
                    <a:gd name="T38" fmla="*/ 5 w 6"/>
                    <a:gd name="T39" fmla="*/ 5 h 17"/>
                    <a:gd name="T40" fmla="*/ 4 w 6"/>
                    <a:gd name="T41" fmla="*/ 0 h 17"/>
                    <a:gd name="T42" fmla="*/ 5 w 6"/>
                    <a:gd name="T43" fmla="*/ 1 h 17"/>
                    <a:gd name="T44" fmla="*/ 6 w 6"/>
                    <a:gd name="T45" fmla="*/ 2 h 17"/>
                    <a:gd name="T46" fmla="*/ 5 w 6"/>
                    <a:gd name="T47" fmla="*/ 3 h 17"/>
                    <a:gd name="T48" fmla="*/ 4 w 6"/>
                    <a:gd name="T49" fmla="*/ 3 h 17"/>
                    <a:gd name="T50" fmla="*/ 3 w 6"/>
                    <a:gd name="T51" fmla="*/ 3 h 17"/>
                    <a:gd name="T52" fmla="*/ 3 w 6"/>
                    <a:gd name="T53" fmla="*/ 2 h 17"/>
                    <a:gd name="T54" fmla="*/ 3 w 6"/>
                    <a:gd name="T55" fmla="*/ 1 h 17"/>
                    <a:gd name="T56" fmla="*/ 4 w 6"/>
                    <a:gd name="T57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" h="17">
                      <a:moveTo>
                        <a:pt x="5" y="5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3" y="15"/>
                        <a:pt x="3" y="15"/>
                      </a:cubicBezTo>
                      <a:cubicBezTo>
                        <a:pt x="3" y="15"/>
                        <a:pt x="4" y="14"/>
                        <a:pt x="4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5"/>
                        <a:pt x="3" y="16"/>
                        <a:pt x="3" y="16"/>
                      </a:cubicBezTo>
                      <a:cubicBezTo>
                        <a:pt x="2" y="17"/>
                        <a:pt x="2" y="17"/>
                        <a:pt x="1" y="17"/>
                      </a:cubicBezTo>
                      <a:cubicBezTo>
                        <a:pt x="1" y="17"/>
                        <a:pt x="1" y="17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5"/>
                        <a:pt x="0" y="15"/>
                        <a:pt x="0" y="14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8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lnTo>
                        <a:pt x="5" y="5"/>
                      </a:lnTo>
                      <a:close/>
                      <a:moveTo>
                        <a:pt x="4" y="0"/>
                      </a:moveTo>
                      <a:cubicBezTo>
                        <a:pt x="5" y="0"/>
                        <a:pt x="5" y="1"/>
                        <a:pt x="5" y="1"/>
                      </a:cubicBezTo>
                      <a:cubicBezTo>
                        <a:pt x="5" y="1"/>
                        <a:pt x="6" y="1"/>
                        <a:pt x="6" y="2"/>
                      </a:cubicBezTo>
                      <a:cubicBezTo>
                        <a:pt x="6" y="2"/>
                        <a:pt x="5" y="2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723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19" name="Freeform 57"/>
                <p:cNvSpPr>
                  <a:spLocks noEditPoints="1"/>
                </p:cNvSpPr>
                <p:nvPr/>
              </p:nvSpPr>
              <p:spPr bwMode="auto">
                <a:xfrm>
                  <a:off x="4419603" y="3211830"/>
                  <a:ext cx="46038" cy="85725"/>
                </a:xfrm>
                <a:custGeom>
                  <a:avLst/>
                  <a:gdLst>
                    <a:gd name="T0" fmla="*/ 11 w 12"/>
                    <a:gd name="T1" fmla="*/ 5 h 22"/>
                    <a:gd name="T2" fmla="*/ 7 w 12"/>
                    <a:gd name="T3" fmla="*/ 16 h 22"/>
                    <a:gd name="T4" fmla="*/ 5 w 12"/>
                    <a:gd name="T5" fmla="*/ 21 h 22"/>
                    <a:gd name="T6" fmla="*/ 2 w 12"/>
                    <a:gd name="T7" fmla="*/ 22 h 22"/>
                    <a:gd name="T8" fmla="*/ 1 w 12"/>
                    <a:gd name="T9" fmla="*/ 22 h 22"/>
                    <a:gd name="T10" fmla="*/ 0 w 12"/>
                    <a:gd name="T11" fmla="*/ 21 h 22"/>
                    <a:gd name="T12" fmla="*/ 1 w 12"/>
                    <a:gd name="T13" fmla="*/ 20 h 22"/>
                    <a:gd name="T14" fmla="*/ 1 w 12"/>
                    <a:gd name="T15" fmla="*/ 20 h 22"/>
                    <a:gd name="T16" fmla="*/ 2 w 12"/>
                    <a:gd name="T17" fmla="*/ 20 h 22"/>
                    <a:gd name="T18" fmla="*/ 2 w 12"/>
                    <a:gd name="T19" fmla="*/ 20 h 22"/>
                    <a:gd name="T20" fmla="*/ 2 w 12"/>
                    <a:gd name="T21" fmla="*/ 21 h 22"/>
                    <a:gd name="T22" fmla="*/ 2 w 12"/>
                    <a:gd name="T23" fmla="*/ 21 h 22"/>
                    <a:gd name="T24" fmla="*/ 2 w 12"/>
                    <a:gd name="T25" fmla="*/ 21 h 22"/>
                    <a:gd name="T26" fmla="*/ 2 w 12"/>
                    <a:gd name="T27" fmla="*/ 21 h 22"/>
                    <a:gd name="T28" fmla="*/ 2 w 12"/>
                    <a:gd name="T29" fmla="*/ 21 h 22"/>
                    <a:gd name="T30" fmla="*/ 4 w 12"/>
                    <a:gd name="T31" fmla="*/ 21 h 22"/>
                    <a:gd name="T32" fmla="*/ 5 w 12"/>
                    <a:gd name="T33" fmla="*/ 18 h 22"/>
                    <a:gd name="T34" fmla="*/ 8 w 12"/>
                    <a:gd name="T35" fmla="*/ 9 h 22"/>
                    <a:gd name="T36" fmla="*/ 8 w 12"/>
                    <a:gd name="T37" fmla="*/ 7 h 22"/>
                    <a:gd name="T38" fmla="*/ 8 w 12"/>
                    <a:gd name="T39" fmla="*/ 7 h 22"/>
                    <a:gd name="T40" fmla="*/ 7 w 12"/>
                    <a:gd name="T41" fmla="*/ 6 h 22"/>
                    <a:gd name="T42" fmla="*/ 7 w 12"/>
                    <a:gd name="T43" fmla="*/ 6 h 22"/>
                    <a:gd name="T44" fmla="*/ 6 w 12"/>
                    <a:gd name="T45" fmla="*/ 7 h 22"/>
                    <a:gd name="T46" fmla="*/ 6 w 12"/>
                    <a:gd name="T47" fmla="*/ 6 h 22"/>
                    <a:gd name="T48" fmla="*/ 11 w 12"/>
                    <a:gd name="T49" fmla="*/ 5 h 22"/>
                    <a:gd name="T50" fmla="*/ 10 w 12"/>
                    <a:gd name="T51" fmla="*/ 0 h 22"/>
                    <a:gd name="T52" fmla="*/ 11 w 12"/>
                    <a:gd name="T53" fmla="*/ 1 h 22"/>
                    <a:gd name="T54" fmla="*/ 12 w 12"/>
                    <a:gd name="T55" fmla="*/ 2 h 22"/>
                    <a:gd name="T56" fmla="*/ 11 w 12"/>
                    <a:gd name="T57" fmla="*/ 3 h 22"/>
                    <a:gd name="T58" fmla="*/ 10 w 12"/>
                    <a:gd name="T59" fmla="*/ 3 h 22"/>
                    <a:gd name="T60" fmla="*/ 10 w 12"/>
                    <a:gd name="T61" fmla="*/ 3 h 22"/>
                    <a:gd name="T62" fmla="*/ 9 w 12"/>
                    <a:gd name="T63" fmla="*/ 2 h 22"/>
                    <a:gd name="T64" fmla="*/ 10 w 12"/>
                    <a:gd name="T65" fmla="*/ 1 h 22"/>
                    <a:gd name="T66" fmla="*/ 10 w 12"/>
                    <a:gd name="T6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2" h="22">
                      <a:moveTo>
                        <a:pt x="11" y="5"/>
                      </a:move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8"/>
                        <a:pt x="6" y="20"/>
                        <a:pt x="5" y="21"/>
                      </a:cubicBezTo>
                      <a:cubicBezTo>
                        <a:pt x="4" y="21"/>
                        <a:pt x="3" y="22"/>
                        <a:pt x="2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1"/>
                        <a:pt x="0" y="21"/>
                        <a:pt x="0" y="21"/>
                      </a:cubicBezTo>
                      <a:cubicBezTo>
                        <a:pt x="0" y="20"/>
                        <a:pt x="0" y="20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4" y="20"/>
                        <a:pt x="5" y="19"/>
                        <a:pt x="5" y="1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8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6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lnTo>
                        <a:pt x="11" y="5"/>
                      </a:lnTo>
                      <a:close/>
                      <a:moveTo>
                        <a:pt x="10" y="0"/>
                      </a:moveTo>
                      <a:cubicBezTo>
                        <a:pt x="11" y="0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1" y="3"/>
                      </a:cubicBezTo>
                      <a:cubicBezTo>
                        <a:pt x="11" y="3"/>
                        <a:pt x="11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0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23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0" name="Freeform 58"/>
                <p:cNvSpPr>
                  <a:spLocks/>
                </p:cNvSpPr>
                <p:nvPr/>
              </p:nvSpPr>
              <p:spPr bwMode="auto">
                <a:xfrm>
                  <a:off x="4465640" y="3208655"/>
                  <a:ext cx="46038" cy="69850"/>
                </a:xfrm>
                <a:custGeom>
                  <a:avLst/>
                  <a:gdLst>
                    <a:gd name="T0" fmla="*/ 7 w 12"/>
                    <a:gd name="T1" fmla="*/ 0 h 18"/>
                    <a:gd name="T2" fmla="*/ 3 w 12"/>
                    <a:gd name="T3" fmla="*/ 12 h 18"/>
                    <a:gd name="T4" fmla="*/ 5 w 12"/>
                    <a:gd name="T5" fmla="*/ 11 h 18"/>
                    <a:gd name="T6" fmla="*/ 8 w 12"/>
                    <a:gd name="T7" fmla="*/ 8 h 18"/>
                    <a:gd name="T8" fmla="*/ 8 w 12"/>
                    <a:gd name="T9" fmla="*/ 8 h 18"/>
                    <a:gd name="T10" fmla="*/ 8 w 12"/>
                    <a:gd name="T11" fmla="*/ 7 h 18"/>
                    <a:gd name="T12" fmla="*/ 8 w 12"/>
                    <a:gd name="T13" fmla="*/ 7 h 18"/>
                    <a:gd name="T14" fmla="*/ 7 w 12"/>
                    <a:gd name="T15" fmla="*/ 7 h 18"/>
                    <a:gd name="T16" fmla="*/ 6 w 12"/>
                    <a:gd name="T17" fmla="*/ 7 h 18"/>
                    <a:gd name="T18" fmla="*/ 7 w 12"/>
                    <a:gd name="T19" fmla="*/ 7 h 18"/>
                    <a:gd name="T20" fmla="*/ 12 w 12"/>
                    <a:gd name="T21" fmla="*/ 7 h 18"/>
                    <a:gd name="T22" fmla="*/ 12 w 12"/>
                    <a:gd name="T23" fmla="*/ 7 h 18"/>
                    <a:gd name="T24" fmla="*/ 10 w 12"/>
                    <a:gd name="T25" fmla="*/ 7 h 18"/>
                    <a:gd name="T26" fmla="*/ 9 w 12"/>
                    <a:gd name="T27" fmla="*/ 8 h 18"/>
                    <a:gd name="T28" fmla="*/ 7 w 12"/>
                    <a:gd name="T29" fmla="*/ 9 h 18"/>
                    <a:gd name="T30" fmla="*/ 6 w 12"/>
                    <a:gd name="T31" fmla="*/ 10 h 18"/>
                    <a:gd name="T32" fmla="*/ 7 w 12"/>
                    <a:gd name="T33" fmla="*/ 13 h 18"/>
                    <a:gd name="T34" fmla="*/ 8 w 12"/>
                    <a:gd name="T35" fmla="*/ 16 h 18"/>
                    <a:gd name="T36" fmla="*/ 8 w 12"/>
                    <a:gd name="T37" fmla="*/ 16 h 18"/>
                    <a:gd name="T38" fmla="*/ 9 w 12"/>
                    <a:gd name="T39" fmla="*/ 16 h 18"/>
                    <a:gd name="T40" fmla="*/ 10 w 12"/>
                    <a:gd name="T41" fmla="*/ 15 h 18"/>
                    <a:gd name="T42" fmla="*/ 11 w 12"/>
                    <a:gd name="T43" fmla="*/ 15 h 18"/>
                    <a:gd name="T44" fmla="*/ 9 w 12"/>
                    <a:gd name="T45" fmla="*/ 17 h 18"/>
                    <a:gd name="T46" fmla="*/ 7 w 12"/>
                    <a:gd name="T47" fmla="*/ 18 h 18"/>
                    <a:gd name="T48" fmla="*/ 6 w 12"/>
                    <a:gd name="T49" fmla="*/ 17 h 18"/>
                    <a:gd name="T50" fmla="*/ 5 w 12"/>
                    <a:gd name="T51" fmla="*/ 12 h 18"/>
                    <a:gd name="T52" fmla="*/ 3 w 12"/>
                    <a:gd name="T53" fmla="*/ 13 h 18"/>
                    <a:gd name="T54" fmla="*/ 2 w 12"/>
                    <a:gd name="T55" fmla="*/ 17 h 18"/>
                    <a:gd name="T56" fmla="*/ 0 w 12"/>
                    <a:gd name="T57" fmla="*/ 17 h 18"/>
                    <a:gd name="T58" fmla="*/ 4 w 12"/>
                    <a:gd name="T59" fmla="*/ 3 h 18"/>
                    <a:gd name="T60" fmla="*/ 4 w 12"/>
                    <a:gd name="T61" fmla="*/ 2 h 18"/>
                    <a:gd name="T62" fmla="*/ 4 w 12"/>
                    <a:gd name="T63" fmla="*/ 2 h 18"/>
                    <a:gd name="T64" fmla="*/ 4 w 12"/>
                    <a:gd name="T65" fmla="*/ 1 h 18"/>
                    <a:gd name="T66" fmla="*/ 4 w 12"/>
                    <a:gd name="T67" fmla="*/ 1 h 18"/>
                    <a:gd name="T68" fmla="*/ 3 w 12"/>
                    <a:gd name="T69" fmla="*/ 1 h 18"/>
                    <a:gd name="T70" fmla="*/ 3 w 12"/>
                    <a:gd name="T71" fmla="*/ 1 h 18"/>
                    <a:gd name="T72" fmla="*/ 7 w 12"/>
                    <a:gd name="T7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" h="18">
                      <a:moveTo>
                        <a:pt x="7" y="0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6" y="10"/>
                        <a:pt x="7" y="9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1" y="7"/>
                        <a:pt x="11" y="7"/>
                        <a:pt x="10" y="7"/>
                      </a:cubicBezTo>
                      <a:cubicBezTo>
                        <a:pt x="10" y="8"/>
                        <a:pt x="9" y="8"/>
                        <a:pt x="9" y="8"/>
                      </a:cubicBezTo>
                      <a:cubicBezTo>
                        <a:pt x="8" y="9"/>
                        <a:pt x="8" y="9"/>
                        <a:pt x="7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7" y="11"/>
                        <a:pt x="7" y="12"/>
                        <a:pt x="7" y="13"/>
                      </a:cubicBezTo>
                      <a:cubicBezTo>
                        <a:pt x="7" y="15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9" y="16"/>
                        <a:pt x="10" y="15"/>
                        <a:pt x="10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0" y="16"/>
                        <a:pt x="9" y="17"/>
                        <a:pt x="9" y="17"/>
                      </a:cubicBezTo>
                      <a:cubicBezTo>
                        <a:pt x="8" y="18"/>
                        <a:pt x="8" y="18"/>
                        <a:pt x="7" y="18"/>
                      </a:cubicBezTo>
                      <a:cubicBezTo>
                        <a:pt x="7" y="18"/>
                        <a:pt x="7" y="18"/>
                        <a:pt x="6" y="17"/>
                      </a:cubicBezTo>
                      <a:cubicBezTo>
                        <a:pt x="6" y="17"/>
                        <a:pt x="6" y="15"/>
                        <a:pt x="5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723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21" name="Freeform 59"/>
              <p:cNvSpPr>
                <a:spLocks noEditPoints="1"/>
              </p:cNvSpPr>
              <p:nvPr/>
            </p:nvSpPr>
            <p:spPr bwMode="auto">
              <a:xfrm>
                <a:off x="4264028" y="3119755"/>
                <a:ext cx="79375" cy="104775"/>
              </a:xfrm>
              <a:custGeom>
                <a:avLst/>
                <a:gdLst>
                  <a:gd name="T0" fmla="*/ 21 w 21"/>
                  <a:gd name="T1" fmla="*/ 13 h 27"/>
                  <a:gd name="T2" fmla="*/ 7 w 21"/>
                  <a:gd name="T3" fmla="*/ 13 h 27"/>
                  <a:gd name="T4" fmla="*/ 10 w 21"/>
                  <a:gd name="T5" fmla="*/ 21 h 27"/>
                  <a:gd name="T6" fmla="*/ 15 w 21"/>
                  <a:gd name="T7" fmla="*/ 23 h 27"/>
                  <a:gd name="T8" fmla="*/ 18 w 21"/>
                  <a:gd name="T9" fmla="*/ 22 h 27"/>
                  <a:gd name="T10" fmla="*/ 21 w 21"/>
                  <a:gd name="T11" fmla="*/ 19 h 27"/>
                  <a:gd name="T12" fmla="*/ 21 w 21"/>
                  <a:gd name="T13" fmla="*/ 20 h 27"/>
                  <a:gd name="T14" fmla="*/ 17 w 21"/>
                  <a:gd name="T15" fmla="*/ 25 h 27"/>
                  <a:gd name="T16" fmla="*/ 11 w 21"/>
                  <a:gd name="T17" fmla="*/ 27 h 27"/>
                  <a:gd name="T18" fmla="*/ 2 w 21"/>
                  <a:gd name="T19" fmla="*/ 23 h 27"/>
                  <a:gd name="T20" fmla="*/ 0 w 21"/>
                  <a:gd name="T21" fmla="*/ 14 h 27"/>
                  <a:gd name="T22" fmla="*/ 4 w 21"/>
                  <a:gd name="T23" fmla="*/ 4 h 27"/>
                  <a:gd name="T24" fmla="*/ 12 w 21"/>
                  <a:gd name="T25" fmla="*/ 0 h 27"/>
                  <a:gd name="T26" fmla="*/ 18 w 21"/>
                  <a:gd name="T27" fmla="*/ 3 h 27"/>
                  <a:gd name="T28" fmla="*/ 21 w 21"/>
                  <a:gd name="T29" fmla="*/ 13 h 27"/>
                  <a:gd name="T30" fmla="*/ 15 w 21"/>
                  <a:gd name="T31" fmla="*/ 11 h 27"/>
                  <a:gd name="T32" fmla="*/ 14 w 21"/>
                  <a:gd name="T33" fmla="*/ 5 h 27"/>
                  <a:gd name="T34" fmla="*/ 13 w 21"/>
                  <a:gd name="T35" fmla="*/ 2 h 27"/>
                  <a:gd name="T36" fmla="*/ 11 w 21"/>
                  <a:gd name="T37" fmla="*/ 2 h 27"/>
                  <a:gd name="T38" fmla="*/ 9 w 21"/>
                  <a:gd name="T39" fmla="*/ 3 h 27"/>
                  <a:gd name="T40" fmla="*/ 7 w 21"/>
                  <a:gd name="T41" fmla="*/ 10 h 27"/>
                  <a:gd name="T42" fmla="*/ 7 w 21"/>
                  <a:gd name="T43" fmla="*/ 11 h 27"/>
                  <a:gd name="T44" fmla="*/ 15 w 21"/>
                  <a:gd name="T45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27">
                    <a:moveTo>
                      <a:pt x="21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8" y="16"/>
                      <a:pt x="8" y="19"/>
                      <a:pt x="10" y="21"/>
                    </a:cubicBezTo>
                    <a:cubicBezTo>
                      <a:pt x="11" y="22"/>
                      <a:pt x="13" y="23"/>
                      <a:pt x="15" y="23"/>
                    </a:cubicBezTo>
                    <a:cubicBezTo>
                      <a:pt x="16" y="23"/>
                      <a:pt x="17" y="23"/>
                      <a:pt x="18" y="22"/>
                    </a:cubicBezTo>
                    <a:cubicBezTo>
                      <a:pt x="19" y="22"/>
                      <a:pt x="20" y="20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2"/>
                      <a:pt x="19" y="24"/>
                      <a:pt x="17" y="25"/>
                    </a:cubicBezTo>
                    <a:cubicBezTo>
                      <a:pt x="15" y="27"/>
                      <a:pt x="13" y="27"/>
                      <a:pt x="11" y="27"/>
                    </a:cubicBezTo>
                    <a:cubicBezTo>
                      <a:pt x="7" y="27"/>
                      <a:pt x="4" y="26"/>
                      <a:pt x="2" y="23"/>
                    </a:cubicBezTo>
                    <a:cubicBezTo>
                      <a:pt x="1" y="20"/>
                      <a:pt x="0" y="18"/>
                      <a:pt x="0" y="14"/>
                    </a:cubicBezTo>
                    <a:cubicBezTo>
                      <a:pt x="0" y="10"/>
                      <a:pt x="1" y="6"/>
                      <a:pt x="4" y="4"/>
                    </a:cubicBezTo>
                    <a:cubicBezTo>
                      <a:pt x="6" y="1"/>
                      <a:pt x="9" y="0"/>
                      <a:pt x="12" y="0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0" y="5"/>
                      <a:pt x="21" y="9"/>
                      <a:pt x="21" y="13"/>
                    </a:cubicBezTo>
                    <a:close/>
                    <a:moveTo>
                      <a:pt x="15" y="11"/>
                    </a:moveTo>
                    <a:cubicBezTo>
                      <a:pt x="15" y="8"/>
                      <a:pt x="15" y="6"/>
                      <a:pt x="14" y="5"/>
                    </a:cubicBezTo>
                    <a:cubicBezTo>
                      <a:pt x="14" y="4"/>
                      <a:pt x="13" y="3"/>
                      <a:pt x="13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0" y="2"/>
                      <a:pt x="9" y="2"/>
                      <a:pt x="9" y="3"/>
                    </a:cubicBezTo>
                    <a:cubicBezTo>
                      <a:pt x="8" y="5"/>
                      <a:pt x="7" y="7"/>
                      <a:pt x="7" y="10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15" y="11"/>
                    </a:lnTo>
                    <a:close/>
                  </a:path>
                </a:pathLst>
              </a:custGeom>
              <a:solidFill>
                <a:srgbClr val="723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6" name="Freeform 54"/>
            <p:cNvSpPr>
              <a:spLocks/>
            </p:cNvSpPr>
            <p:nvPr/>
          </p:nvSpPr>
          <p:spPr bwMode="auto">
            <a:xfrm>
              <a:off x="4011615" y="2368867"/>
              <a:ext cx="539750" cy="261938"/>
            </a:xfrm>
            <a:custGeom>
              <a:avLst/>
              <a:gdLst>
                <a:gd name="T0" fmla="*/ 140 w 141"/>
                <a:gd name="T1" fmla="*/ 58 h 67"/>
                <a:gd name="T2" fmla="*/ 127 w 141"/>
                <a:gd name="T3" fmla="*/ 41 h 67"/>
                <a:gd name="T4" fmla="*/ 123 w 141"/>
                <a:gd name="T5" fmla="*/ 39 h 67"/>
                <a:gd name="T6" fmla="*/ 120 w 141"/>
                <a:gd name="T7" fmla="*/ 42 h 67"/>
                <a:gd name="T8" fmla="*/ 119 w 141"/>
                <a:gd name="T9" fmla="*/ 49 h 67"/>
                <a:gd name="T10" fmla="*/ 6 w 141"/>
                <a:gd name="T11" fmla="*/ 1 h 67"/>
                <a:gd name="T12" fmla="*/ 1 w 141"/>
                <a:gd name="T13" fmla="*/ 3 h 67"/>
                <a:gd name="T14" fmla="*/ 3 w 141"/>
                <a:gd name="T15" fmla="*/ 7 h 67"/>
                <a:gd name="T16" fmla="*/ 116 w 141"/>
                <a:gd name="T17" fmla="*/ 56 h 67"/>
                <a:gd name="T18" fmla="*/ 112 w 141"/>
                <a:gd name="T19" fmla="*/ 61 h 67"/>
                <a:gd name="T20" fmla="*/ 111 w 141"/>
                <a:gd name="T21" fmla="*/ 65 h 67"/>
                <a:gd name="T22" fmla="*/ 114 w 141"/>
                <a:gd name="T23" fmla="*/ 67 h 67"/>
                <a:gd name="T24" fmla="*/ 115 w 141"/>
                <a:gd name="T25" fmla="*/ 67 h 67"/>
                <a:gd name="T26" fmla="*/ 134 w 141"/>
                <a:gd name="T27" fmla="*/ 65 h 67"/>
                <a:gd name="T28" fmla="*/ 138 w 141"/>
                <a:gd name="T29" fmla="*/ 65 h 67"/>
                <a:gd name="T30" fmla="*/ 138 w 141"/>
                <a:gd name="T31" fmla="*/ 65 h 67"/>
                <a:gd name="T32" fmla="*/ 141 w 141"/>
                <a:gd name="T33" fmla="*/ 61 h 67"/>
                <a:gd name="T34" fmla="*/ 140 w 141"/>
                <a:gd name="T35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67">
                  <a:moveTo>
                    <a:pt x="140" y="58"/>
                  </a:moveTo>
                  <a:cubicBezTo>
                    <a:pt x="134" y="53"/>
                    <a:pt x="129" y="46"/>
                    <a:pt x="127" y="41"/>
                  </a:cubicBezTo>
                  <a:cubicBezTo>
                    <a:pt x="126" y="39"/>
                    <a:pt x="124" y="39"/>
                    <a:pt x="123" y="39"/>
                  </a:cubicBezTo>
                  <a:cubicBezTo>
                    <a:pt x="121" y="39"/>
                    <a:pt x="120" y="41"/>
                    <a:pt x="120" y="42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1" y="7"/>
                    <a:pt x="3" y="7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1" y="62"/>
                    <a:pt x="110" y="64"/>
                    <a:pt x="111" y="65"/>
                  </a:cubicBezTo>
                  <a:cubicBezTo>
                    <a:pt x="112" y="67"/>
                    <a:pt x="113" y="67"/>
                    <a:pt x="114" y="67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20" y="66"/>
                    <a:pt x="127" y="65"/>
                    <a:pt x="134" y="65"/>
                  </a:cubicBezTo>
                  <a:cubicBezTo>
                    <a:pt x="135" y="65"/>
                    <a:pt x="136" y="65"/>
                    <a:pt x="138" y="65"/>
                  </a:cubicBezTo>
                  <a:cubicBezTo>
                    <a:pt x="138" y="65"/>
                    <a:pt x="138" y="65"/>
                    <a:pt x="138" y="65"/>
                  </a:cubicBezTo>
                  <a:cubicBezTo>
                    <a:pt x="140" y="65"/>
                    <a:pt x="141" y="63"/>
                    <a:pt x="141" y="61"/>
                  </a:cubicBezTo>
                  <a:cubicBezTo>
                    <a:pt x="141" y="60"/>
                    <a:pt x="141" y="59"/>
                    <a:pt x="140" y="58"/>
                  </a:cubicBezTo>
                </a:path>
              </a:pathLst>
            </a:custGeom>
            <a:solidFill>
              <a:srgbClr val="723B99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ffectLst>
                  <a:glow>
                    <a:schemeClr val="accent2">
                      <a:satMod val="175000"/>
                    </a:schemeClr>
                  </a:glow>
                </a:effectLst>
              </a:endParaRPr>
            </a:p>
          </p:txBody>
        </p:sp>
      </p:grpSp>
      <p:pic>
        <p:nvPicPr>
          <p:cNvPr id="135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 flipV="1">
            <a:off x="8155289" y="3044532"/>
            <a:ext cx="1022222" cy="242063"/>
          </a:xfrm>
          <a:prstGeom prst="rect">
            <a:avLst/>
          </a:prstGeom>
        </p:spPr>
      </p:pic>
      <p:grpSp>
        <p:nvGrpSpPr>
          <p:cNvPr id="66" name="Group 65"/>
          <p:cNvGrpSpPr/>
          <p:nvPr/>
        </p:nvGrpSpPr>
        <p:grpSpPr>
          <a:xfrm>
            <a:off x="6166012" y="1272949"/>
            <a:ext cx="2841626" cy="2076450"/>
            <a:chOff x="3627438" y="2736850"/>
            <a:chExt cx="2841626" cy="2076450"/>
          </a:xfrm>
        </p:grpSpPr>
        <p:sp>
          <p:nvSpPr>
            <p:cNvPr id="67" name="Freeform 370"/>
            <p:cNvSpPr>
              <a:spLocks/>
            </p:cNvSpPr>
            <p:nvPr/>
          </p:nvSpPr>
          <p:spPr bwMode="auto">
            <a:xfrm>
              <a:off x="4079876" y="3036888"/>
              <a:ext cx="1663700" cy="1452563"/>
            </a:xfrm>
            <a:custGeom>
              <a:avLst/>
              <a:gdLst>
                <a:gd name="T0" fmla="*/ 0 w 1048"/>
                <a:gd name="T1" fmla="*/ 915 h 915"/>
                <a:gd name="T2" fmla="*/ 503 w 1048"/>
                <a:gd name="T3" fmla="*/ 0 h 915"/>
                <a:gd name="T4" fmla="*/ 1048 w 1048"/>
                <a:gd name="T5" fmla="*/ 915 h 915"/>
                <a:gd name="T6" fmla="*/ 0 w 1048"/>
                <a:gd name="T7" fmla="*/ 91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8" h="915">
                  <a:moveTo>
                    <a:pt x="0" y="915"/>
                  </a:moveTo>
                  <a:lnTo>
                    <a:pt x="503" y="0"/>
                  </a:lnTo>
                  <a:lnTo>
                    <a:pt x="1048" y="915"/>
                  </a:lnTo>
                  <a:lnTo>
                    <a:pt x="0" y="915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AutoShape 368"/>
            <p:cNvSpPr>
              <a:spLocks noChangeAspect="1" noChangeArrowheads="1" noTextEdit="1"/>
            </p:cNvSpPr>
            <p:nvPr/>
          </p:nvSpPr>
          <p:spPr bwMode="auto">
            <a:xfrm>
              <a:off x="3627438" y="2736850"/>
              <a:ext cx="2835275" cy="207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372"/>
            <p:cNvSpPr>
              <a:spLocks/>
            </p:cNvSpPr>
            <p:nvPr/>
          </p:nvSpPr>
          <p:spPr bwMode="auto">
            <a:xfrm>
              <a:off x="3632201" y="3025775"/>
              <a:ext cx="1239838" cy="1452563"/>
            </a:xfrm>
            <a:custGeom>
              <a:avLst/>
              <a:gdLst>
                <a:gd name="T0" fmla="*/ 0 w 781"/>
                <a:gd name="T1" fmla="*/ 265 h 915"/>
                <a:gd name="T2" fmla="*/ 781 w 781"/>
                <a:gd name="T3" fmla="*/ 0 h 915"/>
                <a:gd name="T4" fmla="*/ 278 w 781"/>
                <a:gd name="T5" fmla="*/ 915 h 915"/>
                <a:gd name="T6" fmla="*/ 0 w 781"/>
                <a:gd name="T7" fmla="*/ 26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915">
                  <a:moveTo>
                    <a:pt x="0" y="265"/>
                  </a:moveTo>
                  <a:lnTo>
                    <a:pt x="781" y="0"/>
                  </a:lnTo>
                  <a:lnTo>
                    <a:pt x="278" y="915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73"/>
            <p:cNvSpPr>
              <a:spLocks/>
            </p:cNvSpPr>
            <p:nvPr/>
          </p:nvSpPr>
          <p:spPr bwMode="auto">
            <a:xfrm>
              <a:off x="3632201" y="3025775"/>
              <a:ext cx="1239838" cy="1452563"/>
            </a:xfrm>
            <a:custGeom>
              <a:avLst/>
              <a:gdLst>
                <a:gd name="T0" fmla="*/ 0 w 781"/>
                <a:gd name="T1" fmla="*/ 265 h 915"/>
                <a:gd name="T2" fmla="*/ 781 w 781"/>
                <a:gd name="T3" fmla="*/ 0 h 915"/>
                <a:gd name="T4" fmla="*/ 278 w 781"/>
                <a:gd name="T5" fmla="*/ 915 h 915"/>
                <a:gd name="T6" fmla="*/ 0 w 781"/>
                <a:gd name="T7" fmla="*/ 26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915">
                  <a:moveTo>
                    <a:pt x="0" y="265"/>
                  </a:moveTo>
                  <a:lnTo>
                    <a:pt x="781" y="0"/>
                  </a:lnTo>
                  <a:lnTo>
                    <a:pt x="278" y="915"/>
                  </a:lnTo>
                  <a:lnTo>
                    <a:pt x="0" y="265"/>
                  </a:lnTo>
                  <a:close/>
                </a:path>
              </a:pathLst>
            </a:custGeom>
            <a:noFill/>
            <a:ln w="285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74"/>
            <p:cNvSpPr>
              <a:spLocks/>
            </p:cNvSpPr>
            <p:nvPr/>
          </p:nvSpPr>
          <p:spPr bwMode="auto">
            <a:xfrm>
              <a:off x="4883151" y="3025775"/>
              <a:ext cx="1314450" cy="1452563"/>
            </a:xfrm>
            <a:custGeom>
              <a:avLst/>
              <a:gdLst>
                <a:gd name="T0" fmla="*/ 546 w 828"/>
                <a:gd name="T1" fmla="*/ 915 h 915"/>
                <a:gd name="T2" fmla="*/ 0 w 828"/>
                <a:gd name="T3" fmla="*/ 0 h 915"/>
                <a:gd name="T4" fmla="*/ 828 w 828"/>
                <a:gd name="T5" fmla="*/ 304 h 915"/>
                <a:gd name="T6" fmla="*/ 546 w 828"/>
                <a:gd name="T7" fmla="*/ 91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8" h="915">
                  <a:moveTo>
                    <a:pt x="546" y="915"/>
                  </a:moveTo>
                  <a:lnTo>
                    <a:pt x="0" y="0"/>
                  </a:lnTo>
                  <a:lnTo>
                    <a:pt x="828" y="304"/>
                  </a:lnTo>
                  <a:lnTo>
                    <a:pt x="546" y="9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75"/>
            <p:cNvSpPr>
              <a:spLocks/>
            </p:cNvSpPr>
            <p:nvPr/>
          </p:nvSpPr>
          <p:spPr bwMode="auto">
            <a:xfrm>
              <a:off x="4883151" y="3025775"/>
              <a:ext cx="1314450" cy="1452563"/>
            </a:xfrm>
            <a:custGeom>
              <a:avLst/>
              <a:gdLst>
                <a:gd name="T0" fmla="*/ 546 w 828"/>
                <a:gd name="T1" fmla="*/ 915 h 915"/>
                <a:gd name="T2" fmla="*/ 0 w 828"/>
                <a:gd name="T3" fmla="*/ 0 h 915"/>
                <a:gd name="T4" fmla="*/ 828 w 828"/>
                <a:gd name="T5" fmla="*/ 304 h 915"/>
                <a:gd name="T6" fmla="*/ 546 w 828"/>
                <a:gd name="T7" fmla="*/ 91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8" h="915">
                  <a:moveTo>
                    <a:pt x="546" y="915"/>
                  </a:moveTo>
                  <a:lnTo>
                    <a:pt x="0" y="0"/>
                  </a:lnTo>
                  <a:lnTo>
                    <a:pt x="828" y="304"/>
                  </a:lnTo>
                  <a:lnTo>
                    <a:pt x="546" y="915"/>
                  </a:lnTo>
                  <a:close/>
                </a:path>
              </a:pathLst>
            </a:custGeom>
            <a:noFill/>
            <a:ln w="285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399"/>
            <p:cNvSpPr>
              <a:spLocks noEditPoints="1"/>
            </p:cNvSpPr>
            <p:nvPr/>
          </p:nvSpPr>
          <p:spPr bwMode="auto">
            <a:xfrm>
              <a:off x="4799013" y="2736850"/>
              <a:ext cx="134938" cy="187325"/>
            </a:xfrm>
            <a:custGeom>
              <a:avLst/>
              <a:gdLst>
                <a:gd name="T0" fmla="*/ 9 w 24"/>
                <a:gd name="T1" fmla="*/ 20 h 33"/>
                <a:gd name="T2" fmla="*/ 9 w 24"/>
                <a:gd name="T3" fmla="*/ 29 h 33"/>
                <a:gd name="T4" fmla="*/ 9 w 24"/>
                <a:gd name="T5" fmla="*/ 31 h 33"/>
                <a:gd name="T6" fmla="*/ 10 w 24"/>
                <a:gd name="T7" fmla="*/ 32 h 33"/>
                <a:gd name="T8" fmla="*/ 12 w 24"/>
                <a:gd name="T9" fmla="*/ 32 h 33"/>
                <a:gd name="T10" fmla="*/ 12 w 24"/>
                <a:gd name="T11" fmla="*/ 33 h 33"/>
                <a:gd name="T12" fmla="*/ 0 w 24"/>
                <a:gd name="T13" fmla="*/ 33 h 33"/>
                <a:gd name="T14" fmla="*/ 0 w 24"/>
                <a:gd name="T15" fmla="*/ 32 h 33"/>
                <a:gd name="T16" fmla="*/ 2 w 24"/>
                <a:gd name="T17" fmla="*/ 31 h 33"/>
                <a:gd name="T18" fmla="*/ 3 w 24"/>
                <a:gd name="T19" fmla="*/ 28 h 33"/>
                <a:gd name="T20" fmla="*/ 3 w 24"/>
                <a:gd name="T21" fmla="*/ 5 h 33"/>
                <a:gd name="T22" fmla="*/ 2 w 24"/>
                <a:gd name="T23" fmla="*/ 2 h 33"/>
                <a:gd name="T24" fmla="*/ 0 w 24"/>
                <a:gd name="T25" fmla="*/ 2 h 33"/>
                <a:gd name="T26" fmla="*/ 0 w 24"/>
                <a:gd name="T27" fmla="*/ 1 h 33"/>
                <a:gd name="T28" fmla="*/ 9 w 24"/>
                <a:gd name="T29" fmla="*/ 1 h 33"/>
                <a:gd name="T30" fmla="*/ 9 w 24"/>
                <a:gd name="T31" fmla="*/ 4 h 33"/>
                <a:gd name="T32" fmla="*/ 11 w 24"/>
                <a:gd name="T33" fmla="*/ 1 h 33"/>
                <a:gd name="T34" fmla="*/ 15 w 24"/>
                <a:gd name="T35" fmla="*/ 0 h 33"/>
                <a:gd name="T36" fmla="*/ 20 w 24"/>
                <a:gd name="T37" fmla="*/ 2 h 33"/>
                <a:gd name="T38" fmla="*/ 23 w 24"/>
                <a:gd name="T39" fmla="*/ 6 h 33"/>
                <a:gd name="T40" fmla="*/ 24 w 24"/>
                <a:gd name="T41" fmla="*/ 12 h 33"/>
                <a:gd name="T42" fmla="*/ 23 w 24"/>
                <a:gd name="T43" fmla="*/ 18 h 33"/>
                <a:gd name="T44" fmla="*/ 19 w 24"/>
                <a:gd name="T45" fmla="*/ 22 h 33"/>
                <a:gd name="T46" fmla="*/ 15 w 24"/>
                <a:gd name="T47" fmla="*/ 23 h 33"/>
                <a:gd name="T48" fmla="*/ 12 w 24"/>
                <a:gd name="T49" fmla="*/ 22 h 33"/>
                <a:gd name="T50" fmla="*/ 9 w 24"/>
                <a:gd name="T51" fmla="*/ 20 h 33"/>
                <a:gd name="T52" fmla="*/ 9 w 24"/>
                <a:gd name="T53" fmla="*/ 18 h 33"/>
                <a:gd name="T54" fmla="*/ 13 w 24"/>
                <a:gd name="T55" fmla="*/ 21 h 33"/>
                <a:gd name="T56" fmla="*/ 16 w 24"/>
                <a:gd name="T57" fmla="*/ 20 h 33"/>
                <a:gd name="T58" fmla="*/ 17 w 24"/>
                <a:gd name="T59" fmla="*/ 12 h 33"/>
                <a:gd name="T60" fmla="*/ 15 w 24"/>
                <a:gd name="T61" fmla="*/ 4 h 33"/>
                <a:gd name="T62" fmla="*/ 13 w 24"/>
                <a:gd name="T63" fmla="*/ 3 h 33"/>
                <a:gd name="T64" fmla="*/ 9 w 24"/>
                <a:gd name="T65" fmla="*/ 6 h 33"/>
                <a:gd name="T66" fmla="*/ 9 w 24"/>
                <a:gd name="T6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33">
                  <a:moveTo>
                    <a:pt x="9" y="20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2" y="31"/>
                  </a:cubicBezTo>
                  <a:cubicBezTo>
                    <a:pt x="2" y="31"/>
                    <a:pt x="3" y="30"/>
                    <a:pt x="3" y="2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2" y="4"/>
                    <a:pt x="23" y="6"/>
                  </a:cubicBezTo>
                  <a:cubicBezTo>
                    <a:pt x="23" y="8"/>
                    <a:pt x="24" y="10"/>
                    <a:pt x="24" y="12"/>
                  </a:cubicBezTo>
                  <a:cubicBezTo>
                    <a:pt x="24" y="14"/>
                    <a:pt x="23" y="16"/>
                    <a:pt x="23" y="18"/>
                  </a:cubicBezTo>
                  <a:cubicBezTo>
                    <a:pt x="22" y="19"/>
                    <a:pt x="21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3"/>
                    <a:pt x="13" y="23"/>
                    <a:pt x="12" y="22"/>
                  </a:cubicBezTo>
                  <a:cubicBezTo>
                    <a:pt x="11" y="22"/>
                    <a:pt x="10" y="21"/>
                    <a:pt x="9" y="20"/>
                  </a:cubicBezTo>
                  <a:close/>
                  <a:moveTo>
                    <a:pt x="9" y="18"/>
                  </a:moveTo>
                  <a:cubicBezTo>
                    <a:pt x="10" y="20"/>
                    <a:pt x="12" y="21"/>
                    <a:pt x="13" y="21"/>
                  </a:cubicBezTo>
                  <a:cubicBezTo>
                    <a:pt x="14" y="21"/>
                    <a:pt x="15" y="20"/>
                    <a:pt x="16" y="20"/>
                  </a:cubicBezTo>
                  <a:cubicBezTo>
                    <a:pt x="16" y="18"/>
                    <a:pt x="17" y="16"/>
                    <a:pt x="17" y="12"/>
                  </a:cubicBezTo>
                  <a:cubicBezTo>
                    <a:pt x="17" y="8"/>
                    <a:pt x="16" y="6"/>
                    <a:pt x="15" y="4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00"/>
            <p:cNvSpPr>
              <a:spLocks noEditPoints="1"/>
            </p:cNvSpPr>
            <p:nvPr/>
          </p:nvSpPr>
          <p:spPr bwMode="auto">
            <a:xfrm>
              <a:off x="3887788" y="4535488"/>
              <a:ext cx="130175" cy="187325"/>
            </a:xfrm>
            <a:custGeom>
              <a:avLst/>
              <a:gdLst>
                <a:gd name="T0" fmla="*/ 9 w 23"/>
                <a:gd name="T1" fmla="*/ 21 h 33"/>
                <a:gd name="T2" fmla="*/ 9 w 23"/>
                <a:gd name="T3" fmla="*/ 29 h 33"/>
                <a:gd name="T4" fmla="*/ 9 w 23"/>
                <a:gd name="T5" fmla="*/ 31 h 33"/>
                <a:gd name="T6" fmla="*/ 10 w 23"/>
                <a:gd name="T7" fmla="*/ 32 h 33"/>
                <a:gd name="T8" fmla="*/ 12 w 23"/>
                <a:gd name="T9" fmla="*/ 32 h 33"/>
                <a:gd name="T10" fmla="*/ 12 w 23"/>
                <a:gd name="T11" fmla="*/ 33 h 33"/>
                <a:gd name="T12" fmla="*/ 0 w 23"/>
                <a:gd name="T13" fmla="*/ 33 h 33"/>
                <a:gd name="T14" fmla="*/ 0 w 23"/>
                <a:gd name="T15" fmla="*/ 32 h 33"/>
                <a:gd name="T16" fmla="*/ 2 w 23"/>
                <a:gd name="T17" fmla="*/ 32 h 33"/>
                <a:gd name="T18" fmla="*/ 2 w 23"/>
                <a:gd name="T19" fmla="*/ 29 h 33"/>
                <a:gd name="T20" fmla="*/ 2 w 23"/>
                <a:gd name="T21" fmla="*/ 6 h 33"/>
                <a:gd name="T22" fmla="*/ 2 w 23"/>
                <a:gd name="T23" fmla="*/ 3 h 33"/>
                <a:gd name="T24" fmla="*/ 0 w 23"/>
                <a:gd name="T25" fmla="*/ 2 h 33"/>
                <a:gd name="T26" fmla="*/ 0 w 23"/>
                <a:gd name="T27" fmla="*/ 1 h 33"/>
                <a:gd name="T28" fmla="*/ 9 w 23"/>
                <a:gd name="T29" fmla="*/ 1 h 33"/>
                <a:gd name="T30" fmla="*/ 9 w 23"/>
                <a:gd name="T31" fmla="*/ 4 h 33"/>
                <a:gd name="T32" fmla="*/ 11 w 23"/>
                <a:gd name="T33" fmla="*/ 2 h 33"/>
                <a:gd name="T34" fmla="*/ 15 w 23"/>
                <a:gd name="T35" fmla="*/ 0 h 33"/>
                <a:gd name="T36" fmla="*/ 19 w 23"/>
                <a:gd name="T37" fmla="*/ 2 h 33"/>
                <a:gd name="T38" fmla="*/ 22 w 23"/>
                <a:gd name="T39" fmla="*/ 6 h 33"/>
                <a:gd name="T40" fmla="*/ 23 w 23"/>
                <a:gd name="T41" fmla="*/ 12 h 33"/>
                <a:gd name="T42" fmla="*/ 22 w 23"/>
                <a:gd name="T43" fmla="*/ 18 h 33"/>
                <a:gd name="T44" fmla="*/ 19 w 23"/>
                <a:gd name="T45" fmla="*/ 22 h 33"/>
                <a:gd name="T46" fmla="*/ 15 w 23"/>
                <a:gd name="T47" fmla="*/ 24 h 33"/>
                <a:gd name="T48" fmla="*/ 11 w 23"/>
                <a:gd name="T49" fmla="*/ 23 h 33"/>
                <a:gd name="T50" fmla="*/ 9 w 23"/>
                <a:gd name="T51" fmla="*/ 21 h 33"/>
                <a:gd name="T52" fmla="*/ 9 w 23"/>
                <a:gd name="T53" fmla="*/ 18 h 33"/>
                <a:gd name="T54" fmla="*/ 13 w 23"/>
                <a:gd name="T55" fmla="*/ 21 h 33"/>
                <a:gd name="T56" fmla="*/ 15 w 23"/>
                <a:gd name="T57" fmla="*/ 20 h 33"/>
                <a:gd name="T58" fmla="*/ 16 w 23"/>
                <a:gd name="T59" fmla="*/ 12 h 33"/>
                <a:gd name="T60" fmla="*/ 15 w 23"/>
                <a:gd name="T61" fmla="*/ 5 h 33"/>
                <a:gd name="T62" fmla="*/ 13 w 23"/>
                <a:gd name="T63" fmla="*/ 3 h 33"/>
                <a:gd name="T64" fmla="*/ 9 w 23"/>
                <a:gd name="T65" fmla="*/ 7 h 33"/>
                <a:gd name="T66" fmla="*/ 9 w 23"/>
                <a:gd name="T6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3">
                  <a:moveTo>
                    <a:pt x="9" y="2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10" y="32"/>
                    <a:pt x="10" y="32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2" y="32"/>
                  </a:cubicBezTo>
                  <a:cubicBezTo>
                    <a:pt x="2" y="31"/>
                    <a:pt x="2" y="30"/>
                    <a:pt x="2" y="2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2"/>
                    <a:pt x="11" y="2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6" y="0"/>
                    <a:pt x="18" y="1"/>
                    <a:pt x="19" y="2"/>
                  </a:cubicBezTo>
                  <a:cubicBezTo>
                    <a:pt x="21" y="3"/>
                    <a:pt x="22" y="4"/>
                    <a:pt x="22" y="6"/>
                  </a:cubicBezTo>
                  <a:cubicBezTo>
                    <a:pt x="23" y="8"/>
                    <a:pt x="23" y="10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2" y="20"/>
                    <a:pt x="20" y="21"/>
                    <a:pt x="19" y="22"/>
                  </a:cubicBezTo>
                  <a:cubicBezTo>
                    <a:pt x="18" y="23"/>
                    <a:pt x="16" y="24"/>
                    <a:pt x="15" y="24"/>
                  </a:cubicBezTo>
                  <a:cubicBezTo>
                    <a:pt x="13" y="24"/>
                    <a:pt x="12" y="23"/>
                    <a:pt x="11" y="23"/>
                  </a:cubicBezTo>
                  <a:cubicBezTo>
                    <a:pt x="10" y="22"/>
                    <a:pt x="10" y="22"/>
                    <a:pt x="9" y="21"/>
                  </a:cubicBezTo>
                  <a:close/>
                  <a:moveTo>
                    <a:pt x="9" y="18"/>
                  </a:moveTo>
                  <a:cubicBezTo>
                    <a:pt x="10" y="20"/>
                    <a:pt x="12" y="21"/>
                    <a:pt x="13" y="21"/>
                  </a:cubicBezTo>
                  <a:cubicBezTo>
                    <a:pt x="14" y="21"/>
                    <a:pt x="15" y="21"/>
                    <a:pt x="15" y="20"/>
                  </a:cubicBezTo>
                  <a:cubicBezTo>
                    <a:pt x="16" y="19"/>
                    <a:pt x="16" y="16"/>
                    <a:pt x="16" y="12"/>
                  </a:cubicBezTo>
                  <a:cubicBezTo>
                    <a:pt x="16" y="9"/>
                    <a:pt x="16" y="6"/>
                    <a:pt x="15" y="5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1" y="3"/>
                    <a:pt x="10" y="4"/>
                    <a:pt x="9" y="7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01"/>
            <p:cNvSpPr>
              <a:spLocks noEditPoints="1"/>
            </p:cNvSpPr>
            <p:nvPr/>
          </p:nvSpPr>
          <p:spPr bwMode="auto">
            <a:xfrm>
              <a:off x="5794376" y="4535488"/>
              <a:ext cx="136525" cy="187325"/>
            </a:xfrm>
            <a:custGeom>
              <a:avLst/>
              <a:gdLst>
                <a:gd name="T0" fmla="*/ 9 w 24"/>
                <a:gd name="T1" fmla="*/ 21 h 33"/>
                <a:gd name="T2" fmla="*/ 9 w 24"/>
                <a:gd name="T3" fmla="*/ 29 h 33"/>
                <a:gd name="T4" fmla="*/ 9 w 24"/>
                <a:gd name="T5" fmla="*/ 31 h 33"/>
                <a:gd name="T6" fmla="*/ 10 w 24"/>
                <a:gd name="T7" fmla="*/ 32 h 33"/>
                <a:gd name="T8" fmla="*/ 12 w 24"/>
                <a:gd name="T9" fmla="*/ 32 h 33"/>
                <a:gd name="T10" fmla="*/ 12 w 24"/>
                <a:gd name="T11" fmla="*/ 33 h 33"/>
                <a:gd name="T12" fmla="*/ 0 w 24"/>
                <a:gd name="T13" fmla="*/ 33 h 33"/>
                <a:gd name="T14" fmla="*/ 0 w 24"/>
                <a:gd name="T15" fmla="*/ 32 h 33"/>
                <a:gd name="T16" fmla="*/ 2 w 24"/>
                <a:gd name="T17" fmla="*/ 32 h 33"/>
                <a:gd name="T18" fmla="*/ 3 w 24"/>
                <a:gd name="T19" fmla="*/ 29 h 33"/>
                <a:gd name="T20" fmla="*/ 3 w 24"/>
                <a:gd name="T21" fmla="*/ 6 h 33"/>
                <a:gd name="T22" fmla="*/ 2 w 24"/>
                <a:gd name="T23" fmla="*/ 3 h 33"/>
                <a:gd name="T24" fmla="*/ 0 w 24"/>
                <a:gd name="T25" fmla="*/ 2 h 33"/>
                <a:gd name="T26" fmla="*/ 0 w 24"/>
                <a:gd name="T27" fmla="*/ 1 h 33"/>
                <a:gd name="T28" fmla="*/ 9 w 24"/>
                <a:gd name="T29" fmla="*/ 1 h 33"/>
                <a:gd name="T30" fmla="*/ 9 w 24"/>
                <a:gd name="T31" fmla="*/ 4 h 33"/>
                <a:gd name="T32" fmla="*/ 11 w 24"/>
                <a:gd name="T33" fmla="*/ 2 h 33"/>
                <a:gd name="T34" fmla="*/ 15 w 24"/>
                <a:gd name="T35" fmla="*/ 0 h 33"/>
                <a:gd name="T36" fmla="*/ 20 w 24"/>
                <a:gd name="T37" fmla="*/ 2 h 33"/>
                <a:gd name="T38" fmla="*/ 23 w 24"/>
                <a:gd name="T39" fmla="*/ 6 h 33"/>
                <a:gd name="T40" fmla="*/ 24 w 24"/>
                <a:gd name="T41" fmla="*/ 12 h 33"/>
                <a:gd name="T42" fmla="*/ 23 w 24"/>
                <a:gd name="T43" fmla="*/ 18 h 33"/>
                <a:gd name="T44" fmla="*/ 19 w 24"/>
                <a:gd name="T45" fmla="*/ 22 h 33"/>
                <a:gd name="T46" fmla="*/ 15 w 24"/>
                <a:gd name="T47" fmla="*/ 24 h 33"/>
                <a:gd name="T48" fmla="*/ 12 w 24"/>
                <a:gd name="T49" fmla="*/ 23 h 33"/>
                <a:gd name="T50" fmla="*/ 9 w 24"/>
                <a:gd name="T51" fmla="*/ 21 h 33"/>
                <a:gd name="T52" fmla="*/ 9 w 24"/>
                <a:gd name="T53" fmla="*/ 18 h 33"/>
                <a:gd name="T54" fmla="*/ 13 w 24"/>
                <a:gd name="T55" fmla="*/ 21 h 33"/>
                <a:gd name="T56" fmla="*/ 16 w 24"/>
                <a:gd name="T57" fmla="*/ 20 h 33"/>
                <a:gd name="T58" fmla="*/ 17 w 24"/>
                <a:gd name="T59" fmla="*/ 12 h 33"/>
                <a:gd name="T60" fmla="*/ 15 w 24"/>
                <a:gd name="T61" fmla="*/ 5 h 33"/>
                <a:gd name="T62" fmla="*/ 13 w 24"/>
                <a:gd name="T63" fmla="*/ 3 h 33"/>
                <a:gd name="T64" fmla="*/ 9 w 24"/>
                <a:gd name="T65" fmla="*/ 7 h 33"/>
                <a:gd name="T66" fmla="*/ 9 w 24"/>
                <a:gd name="T6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" h="33">
                  <a:moveTo>
                    <a:pt x="9" y="21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2" y="32"/>
                  </a:cubicBezTo>
                  <a:cubicBezTo>
                    <a:pt x="2" y="31"/>
                    <a:pt x="3" y="30"/>
                    <a:pt x="3" y="2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2"/>
                    <a:pt x="11" y="2"/>
                  </a:cubicBezTo>
                  <a:cubicBezTo>
                    <a:pt x="13" y="1"/>
                    <a:pt x="14" y="0"/>
                    <a:pt x="15" y="0"/>
                  </a:cubicBezTo>
                  <a:cubicBezTo>
                    <a:pt x="17" y="0"/>
                    <a:pt x="18" y="1"/>
                    <a:pt x="20" y="2"/>
                  </a:cubicBezTo>
                  <a:cubicBezTo>
                    <a:pt x="21" y="3"/>
                    <a:pt x="22" y="4"/>
                    <a:pt x="23" y="6"/>
                  </a:cubicBezTo>
                  <a:cubicBezTo>
                    <a:pt x="23" y="8"/>
                    <a:pt x="24" y="10"/>
                    <a:pt x="24" y="12"/>
                  </a:cubicBezTo>
                  <a:cubicBezTo>
                    <a:pt x="24" y="14"/>
                    <a:pt x="23" y="16"/>
                    <a:pt x="23" y="18"/>
                  </a:cubicBezTo>
                  <a:cubicBezTo>
                    <a:pt x="22" y="20"/>
                    <a:pt x="21" y="21"/>
                    <a:pt x="19" y="22"/>
                  </a:cubicBezTo>
                  <a:cubicBezTo>
                    <a:pt x="18" y="23"/>
                    <a:pt x="17" y="24"/>
                    <a:pt x="15" y="24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11" y="22"/>
                    <a:pt x="10" y="22"/>
                    <a:pt x="9" y="21"/>
                  </a:cubicBezTo>
                  <a:close/>
                  <a:moveTo>
                    <a:pt x="9" y="18"/>
                  </a:moveTo>
                  <a:cubicBezTo>
                    <a:pt x="10" y="20"/>
                    <a:pt x="12" y="21"/>
                    <a:pt x="13" y="21"/>
                  </a:cubicBezTo>
                  <a:cubicBezTo>
                    <a:pt x="14" y="21"/>
                    <a:pt x="15" y="21"/>
                    <a:pt x="16" y="20"/>
                  </a:cubicBezTo>
                  <a:cubicBezTo>
                    <a:pt x="16" y="19"/>
                    <a:pt x="17" y="16"/>
                    <a:pt x="17" y="12"/>
                  </a:cubicBezTo>
                  <a:cubicBezTo>
                    <a:pt x="17" y="9"/>
                    <a:pt x="16" y="6"/>
                    <a:pt x="15" y="5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1" y="3"/>
                    <a:pt x="10" y="4"/>
                    <a:pt x="9" y="7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02"/>
            <p:cNvSpPr>
              <a:spLocks noEditPoints="1"/>
            </p:cNvSpPr>
            <p:nvPr/>
          </p:nvSpPr>
          <p:spPr bwMode="auto">
            <a:xfrm>
              <a:off x="6242051" y="3457575"/>
              <a:ext cx="130175" cy="187325"/>
            </a:xfrm>
            <a:custGeom>
              <a:avLst/>
              <a:gdLst>
                <a:gd name="T0" fmla="*/ 9 w 23"/>
                <a:gd name="T1" fmla="*/ 20 h 33"/>
                <a:gd name="T2" fmla="*/ 9 w 23"/>
                <a:gd name="T3" fmla="*/ 28 h 33"/>
                <a:gd name="T4" fmla="*/ 9 w 23"/>
                <a:gd name="T5" fmla="*/ 31 h 33"/>
                <a:gd name="T6" fmla="*/ 10 w 23"/>
                <a:gd name="T7" fmla="*/ 31 h 33"/>
                <a:gd name="T8" fmla="*/ 12 w 23"/>
                <a:gd name="T9" fmla="*/ 32 h 33"/>
                <a:gd name="T10" fmla="*/ 12 w 23"/>
                <a:gd name="T11" fmla="*/ 33 h 33"/>
                <a:gd name="T12" fmla="*/ 0 w 23"/>
                <a:gd name="T13" fmla="*/ 33 h 33"/>
                <a:gd name="T14" fmla="*/ 0 w 23"/>
                <a:gd name="T15" fmla="*/ 32 h 33"/>
                <a:gd name="T16" fmla="*/ 2 w 23"/>
                <a:gd name="T17" fmla="*/ 31 h 33"/>
                <a:gd name="T18" fmla="*/ 2 w 23"/>
                <a:gd name="T19" fmla="*/ 28 h 33"/>
                <a:gd name="T20" fmla="*/ 2 w 23"/>
                <a:gd name="T21" fmla="*/ 5 h 33"/>
                <a:gd name="T22" fmla="*/ 2 w 23"/>
                <a:gd name="T23" fmla="*/ 2 h 33"/>
                <a:gd name="T24" fmla="*/ 0 w 23"/>
                <a:gd name="T25" fmla="*/ 1 h 33"/>
                <a:gd name="T26" fmla="*/ 0 w 23"/>
                <a:gd name="T27" fmla="*/ 0 h 33"/>
                <a:gd name="T28" fmla="*/ 9 w 23"/>
                <a:gd name="T29" fmla="*/ 0 h 33"/>
                <a:gd name="T30" fmla="*/ 9 w 23"/>
                <a:gd name="T31" fmla="*/ 3 h 33"/>
                <a:gd name="T32" fmla="*/ 11 w 23"/>
                <a:gd name="T33" fmla="*/ 1 h 33"/>
                <a:gd name="T34" fmla="*/ 15 w 23"/>
                <a:gd name="T35" fmla="*/ 0 h 33"/>
                <a:gd name="T36" fmla="*/ 19 w 23"/>
                <a:gd name="T37" fmla="*/ 1 h 33"/>
                <a:gd name="T38" fmla="*/ 22 w 23"/>
                <a:gd name="T39" fmla="*/ 5 h 33"/>
                <a:gd name="T40" fmla="*/ 23 w 23"/>
                <a:gd name="T41" fmla="*/ 11 h 33"/>
                <a:gd name="T42" fmla="*/ 22 w 23"/>
                <a:gd name="T43" fmla="*/ 17 h 33"/>
                <a:gd name="T44" fmla="*/ 19 w 23"/>
                <a:gd name="T45" fmla="*/ 22 h 33"/>
                <a:gd name="T46" fmla="*/ 15 w 23"/>
                <a:gd name="T47" fmla="*/ 23 h 33"/>
                <a:gd name="T48" fmla="*/ 11 w 23"/>
                <a:gd name="T49" fmla="*/ 22 h 33"/>
                <a:gd name="T50" fmla="*/ 9 w 23"/>
                <a:gd name="T51" fmla="*/ 20 h 33"/>
                <a:gd name="T52" fmla="*/ 9 w 23"/>
                <a:gd name="T53" fmla="*/ 18 h 33"/>
                <a:gd name="T54" fmla="*/ 13 w 23"/>
                <a:gd name="T55" fmla="*/ 21 h 33"/>
                <a:gd name="T56" fmla="*/ 15 w 23"/>
                <a:gd name="T57" fmla="*/ 19 h 33"/>
                <a:gd name="T58" fmla="*/ 16 w 23"/>
                <a:gd name="T59" fmla="*/ 12 h 33"/>
                <a:gd name="T60" fmla="*/ 15 w 23"/>
                <a:gd name="T61" fmla="*/ 4 h 33"/>
                <a:gd name="T62" fmla="*/ 13 w 23"/>
                <a:gd name="T63" fmla="*/ 3 h 33"/>
                <a:gd name="T64" fmla="*/ 9 w 23"/>
                <a:gd name="T65" fmla="*/ 6 h 33"/>
                <a:gd name="T66" fmla="*/ 9 w 23"/>
                <a:gd name="T6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3">
                  <a:moveTo>
                    <a:pt x="9" y="20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1"/>
                    <a:pt x="2" y="31"/>
                  </a:cubicBezTo>
                  <a:cubicBezTo>
                    <a:pt x="2" y="31"/>
                    <a:pt x="2" y="30"/>
                    <a:pt x="2" y="2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0"/>
                    <a:pt x="18" y="0"/>
                    <a:pt x="19" y="1"/>
                  </a:cubicBezTo>
                  <a:cubicBezTo>
                    <a:pt x="21" y="2"/>
                    <a:pt x="22" y="4"/>
                    <a:pt x="22" y="5"/>
                  </a:cubicBezTo>
                  <a:cubicBezTo>
                    <a:pt x="23" y="7"/>
                    <a:pt x="23" y="9"/>
                    <a:pt x="23" y="11"/>
                  </a:cubicBezTo>
                  <a:cubicBezTo>
                    <a:pt x="23" y="13"/>
                    <a:pt x="23" y="16"/>
                    <a:pt x="22" y="17"/>
                  </a:cubicBezTo>
                  <a:cubicBezTo>
                    <a:pt x="22" y="19"/>
                    <a:pt x="21" y="21"/>
                    <a:pt x="19" y="22"/>
                  </a:cubicBezTo>
                  <a:cubicBezTo>
                    <a:pt x="18" y="22"/>
                    <a:pt x="16" y="23"/>
                    <a:pt x="15" y="23"/>
                  </a:cubicBezTo>
                  <a:cubicBezTo>
                    <a:pt x="13" y="23"/>
                    <a:pt x="12" y="23"/>
                    <a:pt x="11" y="22"/>
                  </a:cubicBezTo>
                  <a:cubicBezTo>
                    <a:pt x="10" y="22"/>
                    <a:pt x="10" y="21"/>
                    <a:pt x="9" y="20"/>
                  </a:cubicBezTo>
                  <a:close/>
                  <a:moveTo>
                    <a:pt x="9" y="18"/>
                  </a:moveTo>
                  <a:cubicBezTo>
                    <a:pt x="10" y="20"/>
                    <a:pt x="12" y="21"/>
                    <a:pt x="13" y="21"/>
                  </a:cubicBezTo>
                  <a:cubicBezTo>
                    <a:pt x="14" y="21"/>
                    <a:pt x="15" y="20"/>
                    <a:pt x="15" y="19"/>
                  </a:cubicBezTo>
                  <a:cubicBezTo>
                    <a:pt x="16" y="18"/>
                    <a:pt x="16" y="15"/>
                    <a:pt x="16" y="12"/>
                  </a:cubicBezTo>
                  <a:cubicBezTo>
                    <a:pt x="16" y="8"/>
                    <a:pt x="16" y="5"/>
                    <a:pt x="15" y="4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1" y="3"/>
                    <a:pt x="10" y="4"/>
                    <a:pt x="9" y="6"/>
                  </a:cubicBezTo>
                  <a:lnTo>
                    <a:pt x="9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03"/>
            <p:cNvSpPr>
              <a:spLocks noEditPoints="1"/>
            </p:cNvSpPr>
            <p:nvPr/>
          </p:nvSpPr>
          <p:spPr bwMode="auto">
            <a:xfrm>
              <a:off x="4946651" y="2827338"/>
              <a:ext cx="44450" cy="130175"/>
            </a:xfrm>
            <a:custGeom>
              <a:avLst/>
              <a:gdLst>
                <a:gd name="T0" fmla="*/ 7 w 8"/>
                <a:gd name="T1" fmla="*/ 7 h 23"/>
                <a:gd name="T2" fmla="*/ 3 w 8"/>
                <a:gd name="T3" fmla="*/ 19 h 23"/>
                <a:gd name="T4" fmla="*/ 3 w 8"/>
                <a:gd name="T5" fmla="*/ 21 h 23"/>
                <a:gd name="T6" fmla="*/ 3 w 8"/>
                <a:gd name="T7" fmla="*/ 21 h 23"/>
                <a:gd name="T8" fmla="*/ 4 w 8"/>
                <a:gd name="T9" fmla="*/ 21 h 23"/>
                <a:gd name="T10" fmla="*/ 4 w 8"/>
                <a:gd name="T11" fmla="*/ 21 h 23"/>
                <a:gd name="T12" fmla="*/ 6 w 8"/>
                <a:gd name="T13" fmla="*/ 19 h 23"/>
                <a:gd name="T14" fmla="*/ 7 w 8"/>
                <a:gd name="T15" fmla="*/ 19 h 23"/>
                <a:gd name="T16" fmla="*/ 4 w 8"/>
                <a:gd name="T17" fmla="*/ 22 h 23"/>
                <a:gd name="T18" fmla="*/ 2 w 8"/>
                <a:gd name="T19" fmla="*/ 23 h 23"/>
                <a:gd name="T20" fmla="*/ 1 w 8"/>
                <a:gd name="T21" fmla="*/ 23 h 23"/>
                <a:gd name="T22" fmla="*/ 0 w 8"/>
                <a:gd name="T23" fmla="*/ 22 h 23"/>
                <a:gd name="T24" fmla="*/ 1 w 8"/>
                <a:gd name="T25" fmla="*/ 19 h 23"/>
                <a:gd name="T26" fmla="*/ 3 w 8"/>
                <a:gd name="T27" fmla="*/ 12 h 23"/>
                <a:gd name="T28" fmla="*/ 4 w 8"/>
                <a:gd name="T29" fmla="*/ 9 h 23"/>
                <a:gd name="T30" fmla="*/ 3 w 8"/>
                <a:gd name="T31" fmla="*/ 8 h 23"/>
                <a:gd name="T32" fmla="*/ 3 w 8"/>
                <a:gd name="T33" fmla="*/ 8 h 23"/>
                <a:gd name="T34" fmla="*/ 1 w 8"/>
                <a:gd name="T35" fmla="*/ 8 h 23"/>
                <a:gd name="T36" fmla="*/ 1 w 8"/>
                <a:gd name="T37" fmla="*/ 8 h 23"/>
                <a:gd name="T38" fmla="*/ 7 w 8"/>
                <a:gd name="T39" fmla="*/ 7 h 23"/>
                <a:gd name="T40" fmla="*/ 6 w 8"/>
                <a:gd name="T41" fmla="*/ 0 h 23"/>
                <a:gd name="T42" fmla="*/ 8 w 8"/>
                <a:gd name="T43" fmla="*/ 0 h 23"/>
                <a:gd name="T44" fmla="*/ 8 w 8"/>
                <a:gd name="T45" fmla="*/ 2 h 23"/>
                <a:gd name="T46" fmla="*/ 8 w 8"/>
                <a:gd name="T47" fmla="*/ 3 h 23"/>
                <a:gd name="T48" fmla="*/ 6 w 8"/>
                <a:gd name="T49" fmla="*/ 3 h 23"/>
                <a:gd name="T50" fmla="*/ 5 w 8"/>
                <a:gd name="T51" fmla="*/ 3 h 23"/>
                <a:gd name="T52" fmla="*/ 5 w 8"/>
                <a:gd name="T53" fmla="*/ 2 h 23"/>
                <a:gd name="T54" fmla="*/ 5 w 8"/>
                <a:gd name="T55" fmla="*/ 0 h 23"/>
                <a:gd name="T56" fmla="*/ 6 w 8"/>
                <a:gd name="T5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23">
                  <a:moveTo>
                    <a:pt x="7" y="7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1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0"/>
                    <a:pt x="4" y="9"/>
                    <a:pt x="4" y="9"/>
                  </a:cubicBezTo>
                  <a:cubicBezTo>
                    <a:pt x="4" y="9"/>
                    <a:pt x="4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lnTo>
                    <a:pt x="7" y="7"/>
                  </a:lnTo>
                  <a:close/>
                  <a:moveTo>
                    <a:pt x="6" y="0"/>
                  </a:move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04"/>
            <p:cNvSpPr>
              <a:spLocks/>
            </p:cNvSpPr>
            <p:nvPr/>
          </p:nvSpPr>
          <p:spPr bwMode="auto">
            <a:xfrm>
              <a:off x="4029076" y="4614863"/>
              <a:ext cx="57150" cy="141288"/>
            </a:xfrm>
            <a:custGeom>
              <a:avLst/>
              <a:gdLst>
                <a:gd name="T0" fmla="*/ 10 w 10"/>
                <a:gd name="T1" fmla="*/ 0 h 25"/>
                <a:gd name="T2" fmla="*/ 4 w 10"/>
                <a:gd name="T3" fmla="*/ 21 h 25"/>
                <a:gd name="T4" fmla="*/ 3 w 10"/>
                <a:gd name="T5" fmla="*/ 23 h 25"/>
                <a:gd name="T6" fmla="*/ 3 w 10"/>
                <a:gd name="T7" fmla="*/ 23 h 25"/>
                <a:gd name="T8" fmla="*/ 4 w 10"/>
                <a:gd name="T9" fmla="*/ 24 h 25"/>
                <a:gd name="T10" fmla="*/ 4 w 10"/>
                <a:gd name="T11" fmla="*/ 23 h 25"/>
                <a:gd name="T12" fmla="*/ 6 w 10"/>
                <a:gd name="T13" fmla="*/ 21 h 25"/>
                <a:gd name="T14" fmla="*/ 7 w 10"/>
                <a:gd name="T15" fmla="*/ 21 h 25"/>
                <a:gd name="T16" fmla="*/ 4 w 10"/>
                <a:gd name="T17" fmla="*/ 25 h 25"/>
                <a:gd name="T18" fmla="*/ 2 w 10"/>
                <a:gd name="T19" fmla="*/ 25 h 25"/>
                <a:gd name="T20" fmla="*/ 1 w 10"/>
                <a:gd name="T21" fmla="*/ 25 h 25"/>
                <a:gd name="T22" fmla="*/ 0 w 10"/>
                <a:gd name="T23" fmla="*/ 24 h 25"/>
                <a:gd name="T24" fmla="*/ 1 w 10"/>
                <a:gd name="T25" fmla="*/ 21 h 25"/>
                <a:gd name="T26" fmla="*/ 6 w 10"/>
                <a:gd name="T27" fmla="*/ 5 h 25"/>
                <a:gd name="T28" fmla="*/ 7 w 10"/>
                <a:gd name="T29" fmla="*/ 2 h 25"/>
                <a:gd name="T30" fmla="*/ 6 w 10"/>
                <a:gd name="T31" fmla="*/ 2 h 25"/>
                <a:gd name="T32" fmla="*/ 5 w 10"/>
                <a:gd name="T33" fmla="*/ 2 h 25"/>
                <a:gd name="T34" fmla="*/ 4 w 10"/>
                <a:gd name="T35" fmla="*/ 2 h 25"/>
                <a:gd name="T36" fmla="*/ 4 w 10"/>
                <a:gd name="T37" fmla="*/ 1 h 25"/>
                <a:gd name="T38" fmla="*/ 10 w 10"/>
                <a:gd name="T3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25">
                  <a:moveTo>
                    <a:pt x="10" y="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3"/>
                    <a:pt x="4" y="23"/>
                  </a:cubicBezTo>
                  <a:cubicBezTo>
                    <a:pt x="5" y="23"/>
                    <a:pt x="6" y="22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5" y="24"/>
                    <a:pt x="4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4"/>
                    <a:pt x="0" y="24"/>
                  </a:cubicBezTo>
                  <a:cubicBezTo>
                    <a:pt x="0" y="24"/>
                    <a:pt x="1" y="23"/>
                    <a:pt x="1" y="2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05"/>
            <p:cNvSpPr>
              <a:spLocks noEditPoints="1"/>
            </p:cNvSpPr>
            <p:nvPr/>
          </p:nvSpPr>
          <p:spPr bwMode="auto">
            <a:xfrm>
              <a:off x="5891213" y="4632325"/>
              <a:ext cx="90488" cy="176213"/>
            </a:xfrm>
            <a:custGeom>
              <a:avLst/>
              <a:gdLst>
                <a:gd name="T0" fmla="*/ 14 w 16"/>
                <a:gd name="T1" fmla="*/ 7 h 31"/>
                <a:gd name="T2" fmla="*/ 10 w 16"/>
                <a:gd name="T3" fmla="*/ 23 h 31"/>
                <a:gd name="T4" fmla="*/ 7 w 16"/>
                <a:gd name="T5" fmla="*/ 29 h 31"/>
                <a:gd name="T6" fmla="*/ 2 w 16"/>
                <a:gd name="T7" fmla="*/ 31 h 31"/>
                <a:gd name="T8" fmla="*/ 0 w 16"/>
                <a:gd name="T9" fmla="*/ 31 h 31"/>
                <a:gd name="T10" fmla="*/ 0 w 16"/>
                <a:gd name="T11" fmla="*/ 29 h 31"/>
                <a:gd name="T12" fmla="*/ 0 w 16"/>
                <a:gd name="T13" fmla="*/ 28 h 31"/>
                <a:gd name="T14" fmla="*/ 1 w 16"/>
                <a:gd name="T15" fmla="*/ 28 h 31"/>
                <a:gd name="T16" fmla="*/ 2 w 16"/>
                <a:gd name="T17" fmla="*/ 28 h 31"/>
                <a:gd name="T18" fmla="*/ 2 w 16"/>
                <a:gd name="T19" fmla="*/ 29 h 31"/>
                <a:gd name="T20" fmla="*/ 2 w 16"/>
                <a:gd name="T21" fmla="*/ 30 h 31"/>
                <a:gd name="T22" fmla="*/ 2 w 16"/>
                <a:gd name="T23" fmla="*/ 30 h 31"/>
                <a:gd name="T24" fmla="*/ 2 w 16"/>
                <a:gd name="T25" fmla="*/ 30 h 31"/>
                <a:gd name="T26" fmla="*/ 2 w 16"/>
                <a:gd name="T27" fmla="*/ 30 h 31"/>
                <a:gd name="T28" fmla="*/ 2 w 16"/>
                <a:gd name="T29" fmla="*/ 30 h 31"/>
                <a:gd name="T30" fmla="*/ 5 w 16"/>
                <a:gd name="T31" fmla="*/ 29 h 31"/>
                <a:gd name="T32" fmla="*/ 6 w 16"/>
                <a:gd name="T33" fmla="*/ 26 h 31"/>
                <a:gd name="T34" fmla="*/ 10 w 16"/>
                <a:gd name="T35" fmla="*/ 12 h 31"/>
                <a:gd name="T36" fmla="*/ 11 w 16"/>
                <a:gd name="T37" fmla="*/ 10 h 31"/>
                <a:gd name="T38" fmla="*/ 11 w 16"/>
                <a:gd name="T39" fmla="*/ 9 h 31"/>
                <a:gd name="T40" fmla="*/ 10 w 16"/>
                <a:gd name="T41" fmla="*/ 9 h 31"/>
                <a:gd name="T42" fmla="*/ 9 w 16"/>
                <a:gd name="T43" fmla="*/ 9 h 31"/>
                <a:gd name="T44" fmla="*/ 8 w 16"/>
                <a:gd name="T45" fmla="*/ 9 h 31"/>
                <a:gd name="T46" fmla="*/ 8 w 16"/>
                <a:gd name="T47" fmla="*/ 8 h 31"/>
                <a:gd name="T48" fmla="*/ 14 w 16"/>
                <a:gd name="T49" fmla="*/ 7 h 31"/>
                <a:gd name="T50" fmla="*/ 14 w 16"/>
                <a:gd name="T51" fmla="*/ 0 h 31"/>
                <a:gd name="T52" fmla="*/ 15 w 16"/>
                <a:gd name="T53" fmla="*/ 1 h 31"/>
                <a:gd name="T54" fmla="*/ 16 w 16"/>
                <a:gd name="T55" fmla="*/ 2 h 31"/>
                <a:gd name="T56" fmla="*/ 15 w 16"/>
                <a:gd name="T57" fmla="*/ 3 h 31"/>
                <a:gd name="T58" fmla="*/ 14 w 16"/>
                <a:gd name="T59" fmla="*/ 4 h 31"/>
                <a:gd name="T60" fmla="*/ 13 w 16"/>
                <a:gd name="T61" fmla="*/ 3 h 31"/>
                <a:gd name="T62" fmla="*/ 12 w 16"/>
                <a:gd name="T63" fmla="*/ 2 h 31"/>
                <a:gd name="T64" fmla="*/ 13 w 16"/>
                <a:gd name="T65" fmla="*/ 1 h 31"/>
                <a:gd name="T66" fmla="*/ 14 w 16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31">
                  <a:moveTo>
                    <a:pt x="14" y="7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9" y="26"/>
                    <a:pt x="8" y="28"/>
                    <a:pt x="7" y="29"/>
                  </a:cubicBezTo>
                  <a:cubicBezTo>
                    <a:pt x="5" y="30"/>
                    <a:pt x="4" y="31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4" y="30"/>
                    <a:pt x="5" y="29"/>
                  </a:cubicBezTo>
                  <a:cubicBezTo>
                    <a:pt x="5" y="29"/>
                    <a:pt x="6" y="28"/>
                    <a:pt x="6" y="2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4" y="7"/>
                  </a:lnTo>
                  <a:close/>
                  <a:moveTo>
                    <a:pt x="14" y="0"/>
                  </a:moveTo>
                  <a:cubicBezTo>
                    <a:pt x="15" y="0"/>
                    <a:pt x="15" y="1"/>
                    <a:pt x="15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3"/>
                    <a:pt x="16" y="3"/>
                    <a:pt x="15" y="3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3" y="3"/>
                  </a:cubicBezTo>
                  <a:cubicBezTo>
                    <a:pt x="13" y="3"/>
                    <a:pt x="12" y="3"/>
                    <a:pt x="12" y="2"/>
                  </a:cubicBezTo>
                  <a:cubicBezTo>
                    <a:pt x="12" y="2"/>
                    <a:pt x="13" y="1"/>
                    <a:pt x="13" y="1"/>
                  </a:cubicBezTo>
                  <a:cubicBezTo>
                    <a:pt x="13" y="1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06"/>
            <p:cNvSpPr>
              <a:spLocks/>
            </p:cNvSpPr>
            <p:nvPr/>
          </p:nvSpPr>
          <p:spPr bwMode="auto">
            <a:xfrm>
              <a:off x="6372226" y="3543300"/>
              <a:ext cx="96838" cy="141288"/>
            </a:xfrm>
            <a:custGeom>
              <a:avLst/>
              <a:gdLst>
                <a:gd name="T0" fmla="*/ 10 w 17"/>
                <a:gd name="T1" fmla="*/ 0 h 25"/>
                <a:gd name="T2" fmla="*/ 5 w 17"/>
                <a:gd name="T3" fmla="*/ 17 h 25"/>
                <a:gd name="T4" fmla="*/ 7 w 17"/>
                <a:gd name="T5" fmla="*/ 15 h 25"/>
                <a:gd name="T6" fmla="*/ 11 w 17"/>
                <a:gd name="T7" fmla="*/ 11 h 25"/>
                <a:gd name="T8" fmla="*/ 12 w 17"/>
                <a:gd name="T9" fmla="*/ 10 h 25"/>
                <a:gd name="T10" fmla="*/ 11 w 17"/>
                <a:gd name="T11" fmla="*/ 10 h 25"/>
                <a:gd name="T12" fmla="*/ 11 w 17"/>
                <a:gd name="T13" fmla="*/ 10 h 25"/>
                <a:gd name="T14" fmla="*/ 10 w 17"/>
                <a:gd name="T15" fmla="*/ 10 h 25"/>
                <a:gd name="T16" fmla="*/ 9 w 17"/>
                <a:gd name="T17" fmla="*/ 10 h 25"/>
                <a:gd name="T18" fmla="*/ 10 w 17"/>
                <a:gd name="T19" fmla="*/ 9 h 25"/>
                <a:gd name="T20" fmla="*/ 17 w 17"/>
                <a:gd name="T21" fmla="*/ 9 h 25"/>
                <a:gd name="T22" fmla="*/ 17 w 17"/>
                <a:gd name="T23" fmla="*/ 10 h 25"/>
                <a:gd name="T24" fmla="*/ 15 w 17"/>
                <a:gd name="T25" fmla="*/ 10 h 25"/>
                <a:gd name="T26" fmla="*/ 13 w 17"/>
                <a:gd name="T27" fmla="*/ 11 h 25"/>
                <a:gd name="T28" fmla="*/ 11 w 17"/>
                <a:gd name="T29" fmla="*/ 13 h 25"/>
                <a:gd name="T30" fmla="*/ 9 w 17"/>
                <a:gd name="T31" fmla="*/ 14 h 25"/>
                <a:gd name="T32" fmla="*/ 10 w 17"/>
                <a:gd name="T33" fmla="*/ 18 h 25"/>
                <a:gd name="T34" fmla="*/ 11 w 17"/>
                <a:gd name="T35" fmla="*/ 22 h 25"/>
                <a:gd name="T36" fmla="*/ 12 w 17"/>
                <a:gd name="T37" fmla="*/ 23 h 25"/>
                <a:gd name="T38" fmla="*/ 13 w 17"/>
                <a:gd name="T39" fmla="*/ 23 h 25"/>
                <a:gd name="T40" fmla="*/ 15 w 17"/>
                <a:gd name="T41" fmla="*/ 21 h 25"/>
                <a:gd name="T42" fmla="*/ 15 w 17"/>
                <a:gd name="T43" fmla="*/ 21 h 25"/>
                <a:gd name="T44" fmla="*/ 12 w 17"/>
                <a:gd name="T45" fmla="*/ 24 h 25"/>
                <a:gd name="T46" fmla="*/ 10 w 17"/>
                <a:gd name="T47" fmla="*/ 25 h 25"/>
                <a:gd name="T48" fmla="*/ 9 w 17"/>
                <a:gd name="T49" fmla="*/ 25 h 25"/>
                <a:gd name="T50" fmla="*/ 7 w 17"/>
                <a:gd name="T51" fmla="*/ 16 h 25"/>
                <a:gd name="T52" fmla="*/ 5 w 17"/>
                <a:gd name="T53" fmla="*/ 18 h 25"/>
                <a:gd name="T54" fmla="*/ 3 w 17"/>
                <a:gd name="T55" fmla="*/ 25 h 25"/>
                <a:gd name="T56" fmla="*/ 0 w 17"/>
                <a:gd name="T57" fmla="*/ 25 h 25"/>
                <a:gd name="T58" fmla="*/ 6 w 17"/>
                <a:gd name="T59" fmla="*/ 5 h 25"/>
                <a:gd name="T60" fmla="*/ 6 w 17"/>
                <a:gd name="T61" fmla="*/ 3 h 25"/>
                <a:gd name="T62" fmla="*/ 6 w 17"/>
                <a:gd name="T63" fmla="*/ 2 h 25"/>
                <a:gd name="T64" fmla="*/ 6 w 17"/>
                <a:gd name="T65" fmla="*/ 1 h 25"/>
                <a:gd name="T66" fmla="*/ 5 w 17"/>
                <a:gd name="T67" fmla="*/ 1 h 25"/>
                <a:gd name="T68" fmla="*/ 4 w 17"/>
                <a:gd name="T69" fmla="*/ 1 h 25"/>
                <a:gd name="T70" fmla="*/ 4 w 17"/>
                <a:gd name="T71" fmla="*/ 1 h 25"/>
                <a:gd name="T72" fmla="*/ 10 w 17"/>
                <a:gd name="T7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25">
                  <a:moveTo>
                    <a:pt x="10" y="0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3"/>
                    <a:pt x="11" y="12"/>
                    <a:pt x="11" y="11"/>
                  </a:cubicBezTo>
                  <a:cubicBezTo>
                    <a:pt x="11" y="11"/>
                    <a:pt x="12" y="11"/>
                    <a:pt x="12" y="10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4" y="10"/>
                    <a:pt x="14" y="11"/>
                    <a:pt x="13" y="11"/>
                  </a:cubicBezTo>
                  <a:cubicBezTo>
                    <a:pt x="12" y="12"/>
                    <a:pt x="11" y="13"/>
                    <a:pt x="11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10" y="17"/>
                    <a:pt x="10" y="18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2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3"/>
                    <a:pt x="13" y="24"/>
                    <a:pt x="12" y="24"/>
                  </a:cubicBezTo>
                  <a:cubicBezTo>
                    <a:pt x="12" y="25"/>
                    <a:pt x="11" y="25"/>
                    <a:pt x="10" y="25"/>
                  </a:cubicBezTo>
                  <a:cubicBezTo>
                    <a:pt x="10" y="25"/>
                    <a:pt x="10" y="25"/>
                    <a:pt x="9" y="25"/>
                  </a:cubicBezTo>
                  <a:cubicBezTo>
                    <a:pt x="9" y="24"/>
                    <a:pt x="8" y="21"/>
                    <a:pt x="7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1" name="Straight Connector 80"/>
            <p:cNvCxnSpPr>
              <a:stCxn id="70" idx="0"/>
            </p:cNvCxnSpPr>
            <p:nvPr/>
          </p:nvCxnSpPr>
          <p:spPr>
            <a:xfrm>
              <a:off x="3632201" y="3446463"/>
              <a:ext cx="1250950" cy="3460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stCxn id="72" idx="2"/>
            </p:cNvCxnSpPr>
            <p:nvPr/>
          </p:nvCxnSpPr>
          <p:spPr>
            <a:xfrm flipH="1">
              <a:off x="4883151" y="3508375"/>
              <a:ext cx="1314450" cy="28416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371"/>
            <p:cNvSpPr>
              <a:spLocks/>
            </p:cNvSpPr>
            <p:nvPr/>
          </p:nvSpPr>
          <p:spPr bwMode="auto">
            <a:xfrm>
              <a:off x="4079876" y="3036888"/>
              <a:ext cx="1663700" cy="1452563"/>
            </a:xfrm>
            <a:custGeom>
              <a:avLst/>
              <a:gdLst>
                <a:gd name="T0" fmla="*/ 0 w 1048"/>
                <a:gd name="T1" fmla="*/ 915 h 915"/>
                <a:gd name="T2" fmla="*/ 503 w 1048"/>
                <a:gd name="T3" fmla="*/ 0 h 915"/>
                <a:gd name="T4" fmla="*/ 1048 w 1048"/>
                <a:gd name="T5" fmla="*/ 915 h 915"/>
                <a:gd name="T6" fmla="*/ 0 w 1048"/>
                <a:gd name="T7" fmla="*/ 915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8" h="915">
                  <a:moveTo>
                    <a:pt x="0" y="915"/>
                  </a:moveTo>
                  <a:lnTo>
                    <a:pt x="503" y="0"/>
                  </a:lnTo>
                  <a:lnTo>
                    <a:pt x="1048" y="915"/>
                  </a:lnTo>
                  <a:lnTo>
                    <a:pt x="0" y="915"/>
                  </a:lnTo>
                  <a:close/>
                </a:path>
              </a:pathLst>
            </a:custGeom>
            <a:noFill/>
            <a:ln w="28575" cap="rnd">
              <a:solidFill>
                <a:srgbClr val="231F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4" name="Straight Connector 83"/>
            <p:cNvCxnSpPr/>
            <p:nvPr/>
          </p:nvCxnSpPr>
          <p:spPr>
            <a:xfrm>
              <a:off x="4878389" y="3036888"/>
              <a:ext cx="3012" cy="74873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/>
          <p:cNvGrpSpPr/>
          <p:nvPr/>
        </p:nvGrpSpPr>
        <p:grpSpPr>
          <a:xfrm>
            <a:off x="6742275" y="1720624"/>
            <a:ext cx="1416050" cy="1225550"/>
            <a:chOff x="4203701" y="3184525"/>
            <a:chExt cx="1416050" cy="1225550"/>
          </a:xfrm>
        </p:grpSpPr>
        <p:sp>
          <p:nvSpPr>
            <p:cNvPr id="86" name="Line 377"/>
            <p:cNvSpPr>
              <a:spLocks noChangeShapeType="1"/>
            </p:cNvSpPr>
            <p:nvPr/>
          </p:nvSpPr>
          <p:spPr bwMode="auto">
            <a:xfrm flipH="1">
              <a:off x="4203701" y="4410075"/>
              <a:ext cx="1416050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378"/>
            <p:cNvSpPr>
              <a:spLocks noChangeShapeType="1"/>
            </p:cNvSpPr>
            <p:nvPr/>
          </p:nvSpPr>
          <p:spPr bwMode="auto">
            <a:xfrm flipH="1">
              <a:off x="4346576" y="4167188"/>
              <a:ext cx="1125538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379"/>
            <p:cNvSpPr>
              <a:spLocks noChangeShapeType="1"/>
            </p:cNvSpPr>
            <p:nvPr/>
          </p:nvSpPr>
          <p:spPr bwMode="auto">
            <a:xfrm flipH="1">
              <a:off x="4470401" y="3922713"/>
              <a:ext cx="854075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380"/>
            <p:cNvSpPr>
              <a:spLocks noChangeShapeType="1"/>
            </p:cNvSpPr>
            <p:nvPr/>
          </p:nvSpPr>
          <p:spPr bwMode="auto">
            <a:xfrm flipH="1">
              <a:off x="4600576" y="3678238"/>
              <a:ext cx="577850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381"/>
            <p:cNvSpPr>
              <a:spLocks noChangeShapeType="1"/>
            </p:cNvSpPr>
            <p:nvPr/>
          </p:nvSpPr>
          <p:spPr bwMode="auto">
            <a:xfrm flipH="1">
              <a:off x="4741863" y="3429000"/>
              <a:ext cx="288925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382"/>
            <p:cNvSpPr>
              <a:spLocks noChangeShapeType="1"/>
            </p:cNvSpPr>
            <p:nvPr/>
          </p:nvSpPr>
          <p:spPr bwMode="auto">
            <a:xfrm flipH="1">
              <a:off x="4867276" y="3184525"/>
              <a:ext cx="26988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383"/>
            <p:cNvSpPr>
              <a:spLocks noChangeShapeType="1"/>
            </p:cNvSpPr>
            <p:nvPr/>
          </p:nvSpPr>
          <p:spPr bwMode="auto">
            <a:xfrm flipH="1">
              <a:off x="4278313" y="4286250"/>
              <a:ext cx="1266825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Line 384"/>
            <p:cNvSpPr>
              <a:spLocks noChangeShapeType="1"/>
            </p:cNvSpPr>
            <p:nvPr/>
          </p:nvSpPr>
          <p:spPr bwMode="auto">
            <a:xfrm flipH="1">
              <a:off x="4402138" y="4041775"/>
              <a:ext cx="996950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385"/>
            <p:cNvSpPr>
              <a:spLocks noChangeShapeType="1"/>
            </p:cNvSpPr>
            <p:nvPr/>
          </p:nvSpPr>
          <p:spPr bwMode="auto">
            <a:xfrm flipH="1">
              <a:off x="4538663" y="3797300"/>
              <a:ext cx="712788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Line 386"/>
            <p:cNvSpPr>
              <a:spLocks noChangeShapeType="1"/>
            </p:cNvSpPr>
            <p:nvPr/>
          </p:nvSpPr>
          <p:spPr bwMode="auto">
            <a:xfrm flipH="1">
              <a:off x="4654551" y="3559811"/>
              <a:ext cx="434975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387"/>
            <p:cNvSpPr>
              <a:spLocks noChangeShapeType="1"/>
            </p:cNvSpPr>
            <p:nvPr/>
          </p:nvSpPr>
          <p:spPr bwMode="auto">
            <a:xfrm flipH="1">
              <a:off x="4810126" y="3309938"/>
              <a:ext cx="147638" cy="0"/>
            </a:xfrm>
            <a:prstGeom prst="line">
              <a:avLst/>
            </a:prstGeom>
            <a:noFill/>
            <a:ln w="44450" cap="rnd">
              <a:solidFill>
                <a:srgbClr val="D7202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558250" y="1676174"/>
            <a:ext cx="1085850" cy="1230313"/>
            <a:chOff x="5019676" y="3140075"/>
            <a:chExt cx="1085850" cy="1230313"/>
          </a:xfrm>
        </p:grpSpPr>
        <p:sp>
          <p:nvSpPr>
            <p:cNvPr id="103" name="Line 388"/>
            <p:cNvSpPr>
              <a:spLocks noChangeShapeType="1"/>
            </p:cNvSpPr>
            <p:nvPr/>
          </p:nvSpPr>
          <p:spPr bwMode="auto">
            <a:xfrm flipH="1" flipV="1">
              <a:off x="5019676" y="3140075"/>
              <a:ext cx="730250" cy="1230313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389"/>
            <p:cNvSpPr>
              <a:spLocks noChangeShapeType="1"/>
            </p:cNvSpPr>
            <p:nvPr/>
          </p:nvSpPr>
          <p:spPr bwMode="auto">
            <a:xfrm flipH="1" flipV="1">
              <a:off x="5240338" y="3224213"/>
              <a:ext cx="577850" cy="982663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Line 390"/>
            <p:cNvSpPr>
              <a:spLocks noChangeShapeType="1"/>
            </p:cNvSpPr>
            <p:nvPr/>
          </p:nvSpPr>
          <p:spPr bwMode="auto">
            <a:xfrm flipH="1" flipV="1">
              <a:off x="5449888" y="3298825"/>
              <a:ext cx="441325" cy="738188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391"/>
            <p:cNvSpPr>
              <a:spLocks noChangeShapeType="1"/>
            </p:cNvSpPr>
            <p:nvPr/>
          </p:nvSpPr>
          <p:spPr bwMode="auto">
            <a:xfrm flipH="1" flipV="1">
              <a:off x="5664201" y="3371850"/>
              <a:ext cx="295275" cy="500063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Line 392"/>
            <p:cNvSpPr>
              <a:spLocks noChangeShapeType="1"/>
            </p:cNvSpPr>
            <p:nvPr/>
          </p:nvSpPr>
          <p:spPr bwMode="auto">
            <a:xfrm flipH="1" flipV="1">
              <a:off x="5884863" y="3457575"/>
              <a:ext cx="147638" cy="249238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393"/>
            <p:cNvSpPr>
              <a:spLocks noChangeShapeType="1"/>
            </p:cNvSpPr>
            <p:nvPr/>
          </p:nvSpPr>
          <p:spPr bwMode="auto">
            <a:xfrm flipH="1" flipV="1">
              <a:off x="6094413" y="3525838"/>
              <a:ext cx="11113" cy="28575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394"/>
            <p:cNvSpPr>
              <a:spLocks noChangeShapeType="1"/>
            </p:cNvSpPr>
            <p:nvPr/>
          </p:nvSpPr>
          <p:spPr bwMode="auto">
            <a:xfrm flipH="1" flipV="1">
              <a:off x="5132388" y="3190875"/>
              <a:ext cx="650875" cy="1095375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395"/>
            <p:cNvSpPr>
              <a:spLocks noChangeShapeType="1"/>
            </p:cNvSpPr>
            <p:nvPr/>
          </p:nvSpPr>
          <p:spPr bwMode="auto">
            <a:xfrm flipH="1" flipV="1">
              <a:off x="5341938" y="3259138"/>
              <a:ext cx="515938" cy="862013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396"/>
            <p:cNvSpPr>
              <a:spLocks noChangeShapeType="1"/>
            </p:cNvSpPr>
            <p:nvPr/>
          </p:nvSpPr>
          <p:spPr bwMode="auto">
            <a:xfrm flipH="1" flipV="1">
              <a:off x="5557838" y="3338513"/>
              <a:ext cx="366713" cy="619125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397"/>
            <p:cNvSpPr>
              <a:spLocks noChangeShapeType="1"/>
            </p:cNvSpPr>
            <p:nvPr/>
          </p:nvSpPr>
          <p:spPr bwMode="auto">
            <a:xfrm flipH="1" flipV="1">
              <a:off x="5772151" y="3411538"/>
              <a:ext cx="227013" cy="381000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398"/>
            <p:cNvSpPr>
              <a:spLocks noChangeShapeType="1"/>
            </p:cNvSpPr>
            <p:nvPr/>
          </p:nvSpPr>
          <p:spPr bwMode="auto">
            <a:xfrm flipH="1" flipV="1">
              <a:off x="5992813" y="3497263"/>
              <a:ext cx="73025" cy="130175"/>
            </a:xfrm>
            <a:prstGeom prst="line">
              <a:avLst/>
            </a:prstGeom>
            <a:noFill/>
            <a:ln w="33338" cap="rnd">
              <a:solidFill>
                <a:srgbClr val="723B9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" name="Group 122"/>
          <p:cNvGrpSpPr>
            <a:grpSpLocks noChangeAspect="1"/>
          </p:cNvGrpSpPr>
          <p:nvPr/>
        </p:nvGrpSpPr>
        <p:grpSpPr bwMode="auto">
          <a:xfrm>
            <a:off x="6426362" y="3987136"/>
            <a:ext cx="899174" cy="721790"/>
            <a:chOff x="2895" y="2787"/>
            <a:chExt cx="1394" cy="1119"/>
          </a:xfrm>
        </p:grpSpPr>
        <p:sp>
          <p:nvSpPr>
            <p:cNvPr id="124" name="Line 5"/>
            <p:cNvSpPr>
              <a:spLocks noChangeShapeType="1"/>
            </p:cNvSpPr>
            <p:nvPr/>
          </p:nvSpPr>
          <p:spPr bwMode="auto">
            <a:xfrm flipH="1" flipV="1">
              <a:off x="3034" y="3293"/>
              <a:ext cx="1255" cy="613"/>
            </a:xfrm>
            <a:prstGeom prst="line">
              <a:avLst/>
            </a:prstGeom>
            <a:noFill/>
            <a:ln w="38100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"/>
            <p:cNvSpPr>
              <a:spLocks/>
            </p:cNvSpPr>
            <p:nvPr/>
          </p:nvSpPr>
          <p:spPr bwMode="auto">
            <a:xfrm>
              <a:off x="2895" y="3207"/>
              <a:ext cx="247" cy="226"/>
            </a:xfrm>
            <a:custGeom>
              <a:avLst/>
              <a:gdLst>
                <a:gd name="T0" fmla="*/ 0 w 23"/>
                <a:gd name="T1" fmla="*/ 2 h 21"/>
                <a:gd name="T2" fmla="*/ 23 w 23"/>
                <a:gd name="T3" fmla="*/ 0 h 21"/>
                <a:gd name="T4" fmla="*/ 15 w 23"/>
                <a:gd name="T5" fmla="*/ 9 h 21"/>
                <a:gd name="T6" fmla="*/ 14 w 23"/>
                <a:gd name="T7" fmla="*/ 21 h 21"/>
                <a:gd name="T8" fmla="*/ 0 w 23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0" y="2"/>
                  </a:moveTo>
                  <a:cubicBezTo>
                    <a:pt x="7" y="2"/>
                    <a:pt x="17" y="2"/>
                    <a:pt x="23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14"/>
                    <a:pt x="5" y="7"/>
                    <a:pt x="0" y="2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"/>
            <p:cNvSpPr>
              <a:spLocks noEditPoints="1"/>
            </p:cNvSpPr>
            <p:nvPr/>
          </p:nvSpPr>
          <p:spPr bwMode="auto">
            <a:xfrm>
              <a:off x="3453" y="2949"/>
              <a:ext cx="118" cy="172"/>
            </a:xfrm>
            <a:custGeom>
              <a:avLst/>
              <a:gdLst>
                <a:gd name="T0" fmla="*/ 10 w 11"/>
                <a:gd name="T1" fmla="*/ 12 h 16"/>
                <a:gd name="T2" fmla="*/ 10 w 11"/>
                <a:gd name="T3" fmla="*/ 13 h 16"/>
                <a:gd name="T4" fmla="*/ 10 w 11"/>
                <a:gd name="T5" fmla="*/ 13 h 16"/>
                <a:gd name="T6" fmla="*/ 3 w 11"/>
                <a:gd name="T7" fmla="*/ 16 h 16"/>
                <a:gd name="T8" fmla="*/ 2 w 11"/>
                <a:gd name="T9" fmla="*/ 16 h 16"/>
                <a:gd name="T10" fmla="*/ 0 w 11"/>
                <a:gd name="T11" fmla="*/ 14 h 16"/>
                <a:gd name="T12" fmla="*/ 0 w 11"/>
                <a:gd name="T13" fmla="*/ 12 h 16"/>
                <a:gd name="T14" fmla="*/ 0 w 11"/>
                <a:gd name="T15" fmla="*/ 8 h 16"/>
                <a:gd name="T16" fmla="*/ 2 w 11"/>
                <a:gd name="T17" fmla="*/ 4 h 16"/>
                <a:gd name="T18" fmla="*/ 4 w 11"/>
                <a:gd name="T19" fmla="*/ 2 h 16"/>
                <a:gd name="T20" fmla="*/ 6 w 11"/>
                <a:gd name="T21" fmla="*/ 1 h 16"/>
                <a:gd name="T22" fmla="*/ 9 w 11"/>
                <a:gd name="T23" fmla="*/ 0 h 16"/>
                <a:gd name="T24" fmla="*/ 11 w 11"/>
                <a:gd name="T25" fmla="*/ 1 h 16"/>
                <a:gd name="T26" fmla="*/ 11 w 11"/>
                <a:gd name="T27" fmla="*/ 2 h 16"/>
                <a:gd name="T28" fmla="*/ 11 w 11"/>
                <a:gd name="T29" fmla="*/ 5 h 16"/>
                <a:gd name="T30" fmla="*/ 8 w 11"/>
                <a:gd name="T31" fmla="*/ 7 h 16"/>
                <a:gd name="T32" fmla="*/ 3 w 11"/>
                <a:gd name="T33" fmla="*/ 9 h 16"/>
                <a:gd name="T34" fmla="*/ 2 w 11"/>
                <a:gd name="T35" fmla="*/ 9 h 16"/>
                <a:gd name="T36" fmla="*/ 2 w 11"/>
                <a:gd name="T37" fmla="*/ 11 h 16"/>
                <a:gd name="T38" fmla="*/ 3 w 11"/>
                <a:gd name="T39" fmla="*/ 14 h 16"/>
                <a:gd name="T40" fmla="*/ 5 w 11"/>
                <a:gd name="T41" fmla="*/ 15 h 16"/>
                <a:gd name="T42" fmla="*/ 10 w 11"/>
                <a:gd name="T43" fmla="*/ 12 h 16"/>
                <a:gd name="T44" fmla="*/ 3 w 11"/>
                <a:gd name="T45" fmla="*/ 8 h 16"/>
                <a:gd name="T46" fmla="*/ 6 w 11"/>
                <a:gd name="T47" fmla="*/ 7 h 16"/>
                <a:gd name="T48" fmla="*/ 8 w 11"/>
                <a:gd name="T49" fmla="*/ 5 h 16"/>
                <a:gd name="T50" fmla="*/ 9 w 11"/>
                <a:gd name="T51" fmla="*/ 3 h 16"/>
                <a:gd name="T52" fmla="*/ 9 w 11"/>
                <a:gd name="T53" fmla="*/ 2 h 16"/>
                <a:gd name="T54" fmla="*/ 8 w 11"/>
                <a:gd name="T55" fmla="*/ 1 h 16"/>
                <a:gd name="T56" fmla="*/ 6 w 11"/>
                <a:gd name="T57" fmla="*/ 2 h 16"/>
                <a:gd name="T58" fmla="*/ 4 w 11"/>
                <a:gd name="T59" fmla="*/ 3 h 16"/>
                <a:gd name="T60" fmla="*/ 3 w 11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6">
                  <a:moveTo>
                    <a:pt x="10" y="12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5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5" y="8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3" y="14"/>
                    <a:pt x="4" y="15"/>
                    <a:pt x="5" y="15"/>
                  </a:cubicBezTo>
                  <a:cubicBezTo>
                    <a:pt x="6" y="15"/>
                    <a:pt x="8" y="14"/>
                    <a:pt x="10" y="12"/>
                  </a:cubicBezTo>
                  <a:close/>
                  <a:moveTo>
                    <a:pt x="3" y="8"/>
                  </a:moveTo>
                  <a:cubicBezTo>
                    <a:pt x="4" y="8"/>
                    <a:pt x="5" y="7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4"/>
                    <a:pt x="3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8"/>
            <p:cNvSpPr>
              <a:spLocks noEditPoints="1"/>
            </p:cNvSpPr>
            <p:nvPr/>
          </p:nvSpPr>
          <p:spPr bwMode="auto">
            <a:xfrm>
              <a:off x="3560" y="3045"/>
              <a:ext cx="118" cy="237"/>
            </a:xfrm>
            <a:custGeom>
              <a:avLst/>
              <a:gdLst>
                <a:gd name="T0" fmla="*/ 10 w 11"/>
                <a:gd name="T1" fmla="*/ 5 h 22"/>
                <a:gd name="T2" fmla="*/ 7 w 11"/>
                <a:gd name="T3" fmla="*/ 16 h 22"/>
                <a:gd name="T4" fmla="*/ 4 w 11"/>
                <a:gd name="T5" fmla="*/ 20 h 22"/>
                <a:gd name="T6" fmla="*/ 1 w 11"/>
                <a:gd name="T7" fmla="*/ 22 h 22"/>
                <a:gd name="T8" fmla="*/ 0 w 11"/>
                <a:gd name="T9" fmla="*/ 21 h 22"/>
                <a:gd name="T10" fmla="*/ 0 w 11"/>
                <a:gd name="T11" fmla="*/ 20 h 22"/>
                <a:gd name="T12" fmla="*/ 0 w 11"/>
                <a:gd name="T13" fmla="*/ 20 h 22"/>
                <a:gd name="T14" fmla="*/ 1 w 11"/>
                <a:gd name="T15" fmla="*/ 19 h 22"/>
                <a:gd name="T16" fmla="*/ 1 w 11"/>
                <a:gd name="T17" fmla="*/ 20 h 22"/>
                <a:gd name="T18" fmla="*/ 1 w 11"/>
                <a:gd name="T19" fmla="*/ 20 h 22"/>
                <a:gd name="T20" fmla="*/ 1 w 11"/>
                <a:gd name="T21" fmla="*/ 21 h 22"/>
                <a:gd name="T22" fmla="*/ 1 w 11"/>
                <a:gd name="T23" fmla="*/ 21 h 22"/>
                <a:gd name="T24" fmla="*/ 1 w 11"/>
                <a:gd name="T25" fmla="*/ 21 h 22"/>
                <a:gd name="T26" fmla="*/ 1 w 11"/>
                <a:gd name="T27" fmla="*/ 21 h 22"/>
                <a:gd name="T28" fmla="*/ 1 w 11"/>
                <a:gd name="T29" fmla="*/ 21 h 22"/>
                <a:gd name="T30" fmla="*/ 3 w 11"/>
                <a:gd name="T31" fmla="*/ 20 h 22"/>
                <a:gd name="T32" fmla="*/ 4 w 11"/>
                <a:gd name="T33" fmla="*/ 18 h 22"/>
                <a:gd name="T34" fmla="*/ 7 w 11"/>
                <a:gd name="T35" fmla="*/ 8 h 22"/>
                <a:gd name="T36" fmla="*/ 7 w 11"/>
                <a:gd name="T37" fmla="*/ 7 h 22"/>
                <a:gd name="T38" fmla="*/ 7 w 11"/>
                <a:gd name="T39" fmla="*/ 6 h 22"/>
                <a:gd name="T40" fmla="*/ 6 w 11"/>
                <a:gd name="T41" fmla="*/ 6 h 22"/>
                <a:gd name="T42" fmla="*/ 6 w 11"/>
                <a:gd name="T43" fmla="*/ 6 h 22"/>
                <a:gd name="T44" fmla="*/ 6 w 11"/>
                <a:gd name="T45" fmla="*/ 6 h 22"/>
                <a:gd name="T46" fmla="*/ 6 w 11"/>
                <a:gd name="T47" fmla="*/ 6 h 22"/>
                <a:gd name="T48" fmla="*/ 10 w 11"/>
                <a:gd name="T49" fmla="*/ 5 h 22"/>
                <a:gd name="T50" fmla="*/ 10 w 11"/>
                <a:gd name="T51" fmla="*/ 0 h 22"/>
                <a:gd name="T52" fmla="*/ 11 w 11"/>
                <a:gd name="T53" fmla="*/ 0 h 22"/>
                <a:gd name="T54" fmla="*/ 11 w 11"/>
                <a:gd name="T55" fmla="*/ 1 h 22"/>
                <a:gd name="T56" fmla="*/ 11 w 11"/>
                <a:gd name="T57" fmla="*/ 2 h 22"/>
                <a:gd name="T58" fmla="*/ 10 w 11"/>
                <a:gd name="T59" fmla="*/ 3 h 22"/>
                <a:gd name="T60" fmla="*/ 9 w 11"/>
                <a:gd name="T61" fmla="*/ 2 h 22"/>
                <a:gd name="T62" fmla="*/ 8 w 11"/>
                <a:gd name="T63" fmla="*/ 1 h 22"/>
                <a:gd name="T64" fmla="*/ 9 w 11"/>
                <a:gd name="T65" fmla="*/ 0 h 22"/>
                <a:gd name="T66" fmla="*/ 10 w 11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" h="22">
                  <a:moveTo>
                    <a:pt x="10" y="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6" y="18"/>
                    <a:pt x="5" y="19"/>
                    <a:pt x="4" y="20"/>
                  </a:cubicBezTo>
                  <a:cubicBezTo>
                    <a:pt x="3" y="21"/>
                    <a:pt x="2" y="22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10" y="5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"/>
            <p:cNvSpPr>
              <a:spLocks noEditPoints="1"/>
            </p:cNvSpPr>
            <p:nvPr/>
          </p:nvSpPr>
          <p:spPr bwMode="auto">
            <a:xfrm>
              <a:off x="3689" y="3045"/>
              <a:ext cx="64" cy="173"/>
            </a:xfrm>
            <a:custGeom>
              <a:avLst/>
              <a:gdLst>
                <a:gd name="T0" fmla="*/ 5 w 6"/>
                <a:gd name="T1" fmla="*/ 5 h 16"/>
                <a:gd name="T2" fmla="*/ 3 w 6"/>
                <a:gd name="T3" fmla="*/ 14 h 16"/>
                <a:gd name="T4" fmla="*/ 2 w 6"/>
                <a:gd name="T5" fmla="*/ 15 h 16"/>
                <a:gd name="T6" fmla="*/ 2 w 6"/>
                <a:gd name="T7" fmla="*/ 15 h 16"/>
                <a:gd name="T8" fmla="*/ 3 w 6"/>
                <a:gd name="T9" fmla="*/ 15 h 16"/>
                <a:gd name="T10" fmla="*/ 3 w 6"/>
                <a:gd name="T11" fmla="*/ 15 h 16"/>
                <a:gd name="T12" fmla="*/ 4 w 6"/>
                <a:gd name="T13" fmla="*/ 13 h 16"/>
                <a:gd name="T14" fmla="*/ 5 w 6"/>
                <a:gd name="T15" fmla="*/ 14 h 16"/>
                <a:gd name="T16" fmla="*/ 3 w 6"/>
                <a:gd name="T17" fmla="*/ 16 h 16"/>
                <a:gd name="T18" fmla="*/ 1 w 6"/>
                <a:gd name="T19" fmla="*/ 16 h 16"/>
                <a:gd name="T20" fmla="*/ 1 w 6"/>
                <a:gd name="T21" fmla="*/ 16 h 16"/>
                <a:gd name="T22" fmla="*/ 0 w 6"/>
                <a:gd name="T23" fmla="*/ 15 h 16"/>
                <a:gd name="T24" fmla="*/ 1 w 6"/>
                <a:gd name="T25" fmla="*/ 14 h 16"/>
                <a:gd name="T26" fmla="*/ 2 w 6"/>
                <a:gd name="T27" fmla="*/ 8 h 16"/>
                <a:gd name="T28" fmla="*/ 3 w 6"/>
                <a:gd name="T29" fmla="*/ 7 h 16"/>
                <a:gd name="T30" fmla="*/ 3 w 6"/>
                <a:gd name="T31" fmla="*/ 6 h 16"/>
                <a:gd name="T32" fmla="*/ 2 w 6"/>
                <a:gd name="T33" fmla="*/ 6 h 16"/>
                <a:gd name="T34" fmla="*/ 1 w 6"/>
                <a:gd name="T35" fmla="*/ 6 h 16"/>
                <a:gd name="T36" fmla="*/ 1 w 6"/>
                <a:gd name="T37" fmla="*/ 6 h 16"/>
                <a:gd name="T38" fmla="*/ 5 w 6"/>
                <a:gd name="T39" fmla="*/ 5 h 16"/>
                <a:gd name="T40" fmla="*/ 5 w 6"/>
                <a:gd name="T41" fmla="*/ 0 h 16"/>
                <a:gd name="T42" fmla="*/ 5 w 6"/>
                <a:gd name="T43" fmla="*/ 0 h 16"/>
                <a:gd name="T44" fmla="*/ 6 w 6"/>
                <a:gd name="T45" fmla="*/ 1 h 16"/>
                <a:gd name="T46" fmla="*/ 5 w 6"/>
                <a:gd name="T47" fmla="*/ 2 h 16"/>
                <a:gd name="T48" fmla="*/ 5 w 6"/>
                <a:gd name="T49" fmla="*/ 3 h 16"/>
                <a:gd name="T50" fmla="*/ 4 w 6"/>
                <a:gd name="T51" fmla="*/ 2 h 16"/>
                <a:gd name="T52" fmla="*/ 3 w 6"/>
                <a:gd name="T53" fmla="*/ 1 h 16"/>
                <a:gd name="T54" fmla="*/ 4 w 6"/>
                <a:gd name="T55" fmla="*/ 0 h 16"/>
                <a:gd name="T56" fmla="*/ 5 w 6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16">
                  <a:moveTo>
                    <a:pt x="5" y="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1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5"/>
                  </a:ln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0"/>
            <p:cNvSpPr>
              <a:spLocks noEditPoints="1"/>
            </p:cNvSpPr>
            <p:nvPr/>
          </p:nvSpPr>
          <p:spPr bwMode="auto">
            <a:xfrm>
              <a:off x="3142" y="2787"/>
              <a:ext cx="236" cy="291"/>
            </a:xfrm>
            <a:custGeom>
              <a:avLst/>
              <a:gdLst>
                <a:gd name="T0" fmla="*/ 22 w 22"/>
                <a:gd name="T1" fmla="*/ 12 h 27"/>
                <a:gd name="T2" fmla="*/ 8 w 22"/>
                <a:gd name="T3" fmla="*/ 12 h 27"/>
                <a:gd name="T4" fmla="*/ 10 w 22"/>
                <a:gd name="T5" fmla="*/ 20 h 27"/>
                <a:gd name="T6" fmla="*/ 15 w 22"/>
                <a:gd name="T7" fmla="*/ 23 h 27"/>
                <a:gd name="T8" fmla="*/ 18 w 22"/>
                <a:gd name="T9" fmla="*/ 22 h 27"/>
                <a:gd name="T10" fmla="*/ 21 w 22"/>
                <a:gd name="T11" fmla="*/ 19 h 27"/>
                <a:gd name="T12" fmla="*/ 22 w 22"/>
                <a:gd name="T13" fmla="*/ 19 h 27"/>
                <a:gd name="T14" fmla="*/ 17 w 22"/>
                <a:gd name="T15" fmla="*/ 25 h 27"/>
                <a:gd name="T16" fmla="*/ 11 w 22"/>
                <a:gd name="T17" fmla="*/ 27 h 27"/>
                <a:gd name="T18" fmla="*/ 3 w 22"/>
                <a:gd name="T19" fmla="*/ 23 h 27"/>
                <a:gd name="T20" fmla="*/ 0 w 22"/>
                <a:gd name="T21" fmla="*/ 14 h 27"/>
                <a:gd name="T22" fmla="*/ 4 w 22"/>
                <a:gd name="T23" fmla="*/ 4 h 27"/>
                <a:gd name="T24" fmla="*/ 12 w 22"/>
                <a:gd name="T25" fmla="*/ 0 h 27"/>
                <a:gd name="T26" fmla="*/ 19 w 22"/>
                <a:gd name="T27" fmla="*/ 3 h 27"/>
                <a:gd name="T28" fmla="*/ 22 w 22"/>
                <a:gd name="T29" fmla="*/ 12 h 27"/>
                <a:gd name="T30" fmla="*/ 15 w 22"/>
                <a:gd name="T31" fmla="*/ 11 h 27"/>
                <a:gd name="T32" fmla="*/ 14 w 22"/>
                <a:gd name="T33" fmla="*/ 5 h 27"/>
                <a:gd name="T34" fmla="*/ 13 w 22"/>
                <a:gd name="T35" fmla="*/ 2 h 27"/>
                <a:gd name="T36" fmla="*/ 11 w 22"/>
                <a:gd name="T37" fmla="*/ 2 h 27"/>
                <a:gd name="T38" fmla="*/ 9 w 22"/>
                <a:gd name="T39" fmla="*/ 3 h 27"/>
                <a:gd name="T40" fmla="*/ 7 w 22"/>
                <a:gd name="T41" fmla="*/ 10 h 27"/>
                <a:gd name="T42" fmla="*/ 7 w 22"/>
                <a:gd name="T43" fmla="*/ 11 h 27"/>
                <a:gd name="T44" fmla="*/ 15 w 22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27">
                  <a:moveTo>
                    <a:pt x="22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6"/>
                    <a:pt x="9" y="18"/>
                    <a:pt x="10" y="20"/>
                  </a:cubicBezTo>
                  <a:cubicBezTo>
                    <a:pt x="12" y="22"/>
                    <a:pt x="13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19" y="24"/>
                    <a:pt x="17" y="25"/>
                  </a:cubicBezTo>
                  <a:cubicBezTo>
                    <a:pt x="15" y="26"/>
                    <a:pt x="13" y="27"/>
                    <a:pt x="11" y="27"/>
                  </a:cubicBezTo>
                  <a:cubicBezTo>
                    <a:pt x="8" y="27"/>
                    <a:pt x="5" y="25"/>
                    <a:pt x="3" y="23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6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2"/>
                  </a:cubicBezTo>
                  <a:close/>
                  <a:moveTo>
                    <a:pt x="15" y="11"/>
                  </a:moveTo>
                  <a:cubicBezTo>
                    <a:pt x="15" y="8"/>
                    <a:pt x="15" y="6"/>
                    <a:pt x="14" y="5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8" y="5"/>
                    <a:pt x="7" y="7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5" name="Picture 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300000">
            <a:off x="7766269" y="5143431"/>
            <a:ext cx="1191033" cy="552980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  <p:grpSp>
        <p:nvGrpSpPr>
          <p:cNvPr id="4" name="Group 3"/>
          <p:cNvGrpSpPr/>
          <p:nvPr/>
        </p:nvGrpSpPr>
        <p:grpSpPr>
          <a:xfrm>
            <a:off x="7338509" y="4339726"/>
            <a:ext cx="706713" cy="927028"/>
            <a:chOff x="4133327" y="3738972"/>
            <a:chExt cx="706713" cy="927028"/>
          </a:xfrm>
          <a:effectLst>
            <a:glow rad="38100">
              <a:schemeClr val="bg1"/>
            </a:glow>
          </a:effectLst>
        </p:grpSpPr>
        <p:grpSp>
          <p:nvGrpSpPr>
            <p:cNvPr id="2" name="Group 1"/>
            <p:cNvGrpSpPr/>
            <p:nvPr/>
          </p:nvGrpSpPr>
          <p:grpSpPr>
            <a:xfrm>
              <a:off x="4133327" y="3800810"/>
              <a:ext cx="429764" cy="865190"/>
              <a:chOff x="4133327" y="3800810"/>
              <a:chExt cx="429764" cy="865190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flipH="1" flipV="1">
                <a:off x="4228320" y="3884867"/>
                <a:ext cx="334771" cy="781133"/>
              </a:xfrm>
              <a:prstGeom prst="line">
                <a:avLst/>
              </a:prstGeom>
              <a:noFill/>
              <a:ln w="38100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6"/>
              <p:cNvSpPr>
                <a:spLocks/>
              </p:cNvSpPr>
              <p:nvPr/>
            </p:nvSpPr>
            <p:spPr bwMode="auto">
              <a:xfrm rot="2700000">
                <a:off x="4126554" y="3807583"/>
                <a:ext cx="159323" cy="145777"/>
              </a:xfrm>
              <a:custGeom>
                <a:avLst/>
                <a:gdLst>
                  <a:gd name="T0" fmla="*/ 0 w 23"/>
                  <a:gd name="T1" fmla="*/ 2 h 21"/>
                  <a:gd name="T2" fmla="*/ 23 w 23"/>
                  <a:gd name="T3" fmla="*/ 0 h 21"/>
                  <a:gd name="T4" fmla="*/ 15 w 23"/>
                  <a:gd name="T5" fmla="*/ 9 h 21"/>
                  <a:gd name="T6" fmla="*/ 14 w 23"/>
                  <a:gd name="T7" fmla="*/ 21 h 21"/>
                  <a:gd name="T8" fmla="*/ 0 w 23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0" y="2"/>
                    </a:moveTo>
                    <a:cubicBezTo>
                      <a:pt x="7" y="2"/>
                      <a:pt x="17" y="2"/>
                      <a:pt x="23" y="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14"/>
                      <a:pt x="5" y="7"/>
                      <a:pt x="0" y="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9" name="Freeform 7"/>
            <p:cNvSpPr>
              <a:spLocks noEditPoints="1"/>
            </p:cNvSpPr>
            <p:nvPr/>
          </p:nvSpPr>
          <p:spPr bwMode="auto">
            <a:xfrm>
              <a:off x="4650274" y="3855706"/>
              <a:ext cx="76114" cy="110945"/>
            </a:xfrm>
            <a:custGeom>
              <a:avLst/>
              <a:gdLst>
                <a:gd name="T0" fmla="*/ 10 w 11"/>
                <a:gd name="T1" fmla="*/ 12 h 16"/>
                <a:gd name="T2" fmla="*/ 10 w 11"/>
                <a:gd name="T3" fmla="*/ 13 h 16"/>
                <a:gd name="T4" fmla="*/ 10 w 11"/>
                <a:gd name="T5" fmla="*/ 13 h 16"/>
                <a:gd name="T6" fmla="*/ 3 w 11"/>
                <a:gd name="T7" fmla="*/ 16 h 16"/>
                <a:gd name="T8" fmla="*/ 2 w 11"/>
                <a:gd name="T9" fmla="*/ 16 h 16"/>
                <a:gd name="T10" fmla="*/ 0 w 11"/>
                <a:gd name="T11" fmla="*/ 14 h 16"/>
                <a:gd name="T12" fmla="*/ 0 w 11"/>
                <a:gd name="T13" fmla="*/ 12 h 16"/>
                <a:gd name="T14" fmla="*/ 0 w 11"/>
                <a:gd name="T15" fmla="*/ 8 h 16"/>
                <a:gd name="T16" fmla="*/ 2 w 11"/>
                <a:gd name="T17" fmla="*/ 4 h 16"/>
                <a:gd name="T18" fmla="*/ 4 w 11"/>
                <a:gd name="T19" fmla="*/ 2 h 16"/>
                <a:gd name="T20" fmla="*/ 6 w 11"/>
                <a:gd name="T21" fmla="*/ 1 h 16"/>
                <a:gd name="T22" fmla="*/ 9 w 11"/>
                <a:gd name="T23" fmla="*/ 0 h 16"/>
                <a:gd name="T24" fmla="*/ 11 w 11"/>
                <a:gd name="T25" fmla="*/ 1 h 16"/>
                <a:gd name="T26" fmla="*/ 11 w 11"/>
                <a:gd name="T27" fmla="*/ 2 h 16"/>
                <a:gd name="T28" fmla="*/ 11 w 11"/>
                <a:gd name="T29" fmla="*/ 5 h 16"/>
                <a:gd name="T30" fmla="*/ 8 w 11"/>
                <a:gd name="T31" fmla="*/ 7 h 16"/>
                <a:gd name="T32" fmla="*/ 3 w 11"/>
                <a:gd name="T33" fmla="*/ 9 h 16"/>
                <a:gd name="T34" fmla="*/ 2 w 11"/>
                <a:gd name="T35" fmla="*/ 9 h 16"/>
                <a:gd name="T36" fmla="*/ 2 w 11"/>
                <a:gd name="T37" fmla="*/ 11 h 16"/>
                <a:gd name="T38" fmla="*/ 3 w 11"/>
                <a:gd name="T39" fmla="*/ 14 h 16"/>
                <a:gd name="T40" fmla="*/ 5 w 11"/>
                <a:gd name="T41" fmla="*/ 15 h 16"/>
                <a:gd name="T42" fmla="*/ 10 w 11"/>
                <a:gd name="T43" fmla="*/ 12 h 16"/>
                <a:gd name="T44" fmla="*/ 3 w 11"/>
                <a:gd name="T45" fmla="*/ 8 h 16"/>
                <a:gd name="T46" fmla="*/ 6 w 11"/>
                <a:gd name="T47" fmla="*/ 7 h 16"/>
                <a:gd name="T48" fmla="*/ 8 w 11"/>
                <a:gd name="T49" fmla="*/ 5 h 16"/>
                <a:gd name="T50" fmla="*/ 9 w 11"/>
                <a:gd name="T51" fmla="*/ 3 h 16"/>
                <a:gd name="T52" fmla="*/ 9 w 11"/>
                <a:gd name="T53" fmla="*/ 2 h 16"/>
                <a:gd name="T54" fmla="*/ 8 w 11"/>
                <a:gd name="T55" fmla="*/ 1 h 16"/>
                <a:gd name="T56" fmla="*/ 6 w 11"/>
                <a:gd name="T57" fmla="*/ 2 h 16"/>
                <a:gd name="T58" fmla="*/ 4 w 11"/>
                <a:gd name="T59" fmla="*/ 3 h 16"/>
                <a:gd name="T60" fmla="*/ 3 w 11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6">
                  <a:moveTo>
                    <a:pt x="10" y="12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5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5" y="8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3" y="14"/>
                    <a:pt x="4" y="15"/>
                    <a:pt x="5" y="15"/>
                  </a:cubicBezTo>
                  <a:cubicBezTo>
                    <a:pt x="6" y="15"/>
                    <a:pt x="8" y="14"/>
                    <a:pt x="10" y="12"/>
                  </a:cubicBezTo>
                  <a:close/>
                  <a:moveTo>
                    <a:pt x="3" y="8"/>
                  </a:moveTo>
                  <a:cubicBezTo>
                    <a:pt x="4" y="8"/>
                    <a:pt x="5" y="7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4"/>
                    <a:pt x="3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"/>
            <p:cNvSpPr>
              <a:spLocks noEditPoints="1"/>
            </p:cNvSpPr>
            <p:nvPr/>
          </p:nvSpPr>
          <p:spPr bwMode="auto">
            <a:xfrm>
              <a:off x="4715549" y="3920520"/>
              <a:ext cx="76114" cy="152872"/>
            </a:xfrm>
            <a:custGeom>
              <a:avLst/>
              <a:gdLst>
                <a:gd name="T0" fmla="*/ 10 w 11"/>
                <a:gd name="T1" fmla="*/ 5 h 22"/>
                <a:gd name="T2" fmla="*/ 7 w 11"/>
                <a:gd name="T3" fmla="*/ 16 h 22"/>
                <a:gd name="T4" fmla="*/ 4 w 11"/>
                <a:gd name="T5" fmla="*/ 20 h 22"/>
                <a:gd name="T6" fmla="*/ 1 w 11"/>
                <a:gd name="T7" fmla="*/ 22 h 22"/>
                <a:gd name="T8" fmla="*/ 0 w 11"/>
                <a:gd name="T9" fmla="*/ 21 h 22"/>
                <a:gd name="T10" fmla="*/ 0 w 11"/>
                <a:gd name="T11" fmla="*/ 20 h 22"/>
                <a:gd name="T12" fmla="*/ 0 w 11"/>
                <a:gd name="T13" fmla="*/ 20 h 22"/>
                <a:gd name="T14" fmla="*/ 1 w 11"/>
                <a:gd name="T15" fmla="*/ 19 h 22"/>
                <a:gd name="T16" fmla="*/ 1 w 11"/>
                <a:gd name="T17" fmla="*/ 20 h 22"/>
                <a:gd name="T18" fmla="*/ 1 w 11"/>
                <a:gd name="T19" fmla="*/ 20 h 22"/>
                <a:gd name="T20" fmla="*/ 1 w 11"/>
                <a:gd name="T21" fmla="*/ 21 h 22"/>
                <a:gd name="T22" fmla="*/ 1 w 11"/>
                <a:gd name="T23" fmla="*/ 21 h 22"/>
                <a:gd name="T24" fmla="*/ 1 w 11"/>
                <a:gd name="T25" fmla="*/ 21 h 22"/>
                <a:gd name="T26" fmla="*/ 1 w 11"/>
                <a:gd name="T27" fmla="*/ 21 h 22"/>
                <a:gd name="T28" fmla="*/ 1 w 11"/>
                <a:gd name="T29" fmla="*/ 21 h 22"/>
                <a:gd name="T30" fmla="*/ 3 w 11"/>
                <a:gd name="T31" fmla="*/ 20 h 22"/>
                <a:gd name="T32" fmla="*/ 4 w 11"/>
                <a:gd name="T33" fmla="*/ 18 h 22"/>
                <a:gd name="T34" fmla="*/ 7 w 11"/>
                <a:gd name="T35" fmla="*/ 8 h 22"/>
                <a:gd name="T36" fmla="*/ 7 w 11"/>
                <a:gd name="T37" fmla="*/ 7 h 22"/>
                <a:gd name="T38" fmla="*/ 7 w 11"/>
                <a:gd name="T39" fmla="*/ 6 h 22"/>
                <a:gd name="T40" fmla="*/ 6 w 11"/>
                <a:gd name="T41" fmla="*/ 6 h 22"/>
                <a:gd name="T42" fmla="*/ 6 w 11"/>
                <a:gd name="T43" fmla="*/ 6 h 22"/>
                <a:gd name="T44" fmla="*/ 6 w 11"/>
                <a:gd name="T45" fmla="*/ 6 h 22"/>
                <a:gd name="T46" fmla="*/ 6 w 11"/>
                <a:gd name="T47" fmla="*/ 6 h 22"/>
                <a:gd name="T48" fmla="*/ 10 w 11"/>
                <a:gd name="T49" fmla="*/ 5 h 22"/>
                <a:gd name="T50" fmla="*/ 10 w 11"/>
                <a:gd name="T51" fmla="*/ 0 h 22"/>
                <a:gd name="T52" fmla="*/ 11 w 11"/>
                <a:gd name="T53" fmla="*/ 0 h 22"/>
                <a:gd name="T54" fmla="*/ 11 w 11"/>
                <a:gd name="T55" fmla="*/ 1 h 22"/>
                <a:gd name="T56" fmla="*/ 11 w 11"/>
                <a:gd name="T57" fmla="*/ 2 h 22"/>
                <a:gd name="T58" fmla="*/ 10 w 11"/>
                <a:gd name="T59" fmla="*/ 3 h 22"/>
                <a:gd name="T60" fmla="*/ 9 w 11"/>
                <a:gd name="T61" fmla="*/ 2 h 22"/>
                <a:gd name="T62" fmla="*/ 8 w 11"/>
                <a:gd name="T63" fmla="*/ 1 h 22"/>
                <a:gd name="T64" fmla="*/ 9 w 11"/>
                <a:gd name="T65" fmla="*/ 0 h 22"/>
                <a:gd name="T66" fmla="*/ 10 w 11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" h="22">
                  <a:moveTo>
                    <a:pt x="10" y="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6" y="18"/>
                    <a:pt x="5" y="19"/>
                    <a:pt x="4" y="20"/>
                  </a:cubicBezTo>
                  <a:cubicBezTo>
                    <a:pt x="3" y="21"/>
                    <a:pt x="2" y="22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10" y="5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9"/>
            <p:cNvSpPr>
              <a:spLocks noEditPoints="1"/>
            </p:cNvSpPr>
            <p:nvPr/>
          </p:nvSpPr>
          <p:spPr bwMode="auto">
            <a:xfrm>
              <a:off x="4798758" y="3920520"/>
              <a:ext cx="41282" cy="111590"/>
            </a:xfrm>
            <a:custGeom>
              <a:avLst/>
              <a:gdLst>
                <a:gd name="T0" fmla="*/ 5 w 6"/>
                <a:gd name="T1" fmla="*/ 5 h 16"/>
                <a:gd name="T2" fmla="*/ 3 w 6"/>
                <a:gd name="T3" fmla="*/ 14 h 16"/>
                <a:gd name="T4" fmla="*/ 2 w 6"/>
                <a:gd name="T5" fmla="*/ 15 h 16"/>
                <a:gd name="T6" fmla="*/ 2 w 6"/>
                <a:gd name="T7" fmla="*/ 15 h 16"/>
                <a:gd name="T8" fmla="*/ 3 w 6"/>
                <a:gd name="T9" fmla="*/ 15 h 16"/>
                <a:gd name="T10" fmla="*/ 3 w 6"/>
                <a:gd name="T11" fmla="*/ 15 h 16"/>
                <a:gd name="T12" fmla="*/ 4 w 6"/>
                <a:gd name="T13" fmla="*/ 13 h 16"/>
                <a:gd name="T14" fmla="*/ 5 w 6"/>
                <a:gd name="T15" fmla="*/ 14 h 16"/>
                <a:gd name="T16" fmla="*/ 3 w 6"/>
                <a:gd name="T17" fmla="*/ 16 h 16"/>
                <a:gd name="T18" fmla="*/ 1 w 6"/>
                <a:gd name="T19" fmla="*/ 16 h 16"/>
                <a:gd name="T20" fmla="*/ 1 w 6"/>
                <a:gd name="T21" fmla="*/ 16 h 16"/>
                <a:gd name="T22" fmla="*/ 0 w 6"/>
                <a:gd name="T23" fmla="*/ 15 h 16"/>
                <a:gd name="T24" fmla="*/ 1 w 6"/>
                <a:gd name="T25" fmla="*/ 14 h 16"/>
                <a:gd name="T26" fmla="*/ 2 w 6"/>
                <a:gd name="T27" fmla="*/ 8 h 16"/>
                <a:gd name="T28" fmla="*/ 3 w 6"/>
                <a:gd name="T29" fmla="*/ 7 h 16"/>
                <a:gd name="T30" fmla="*/ 3 w 6"/>
                <a:gd name="T31" fmla="*/ 6 h 16"/>
                <a:gd name="T32" fmla="*/ 2 w 6"/>
                <a:gd name="T33" fmla="*/ 6 h 16"/>
                <a:gd name="T34" fmla="*/ 1 w 6"/>
                <a:gd name="T35" fmla="*/ 6 h 16"/>
                <a:gd name="T36" fmla="*/ 1 w 6"/>
                <a:gd name="T37" fmla="*/ 6 h 16"/>
                <a:gd name="T38" fmla="*/ 5 w 6"/>
                <a:gd name="T39" fmla="*/ 5 h 16"/>
                <a:gd name="T40" fmla="*/ 5 w 6"/>
                <a:gd name="T41" fmla="*/ 0 h 16"/>
                <a:gd name="T42" fmla="*/ 5 w 6"/>
                <a:gd name="T43" fmla="*/ 0 h 16"/>
                <a:gd name="T44" fmla="*/ 6 w 6"/>
                <a:gd name="T45" fmla="*/ 1 h 16"/>
                <a:gd name="T46" fmla="*/ 5 w 6"/>
                <a:gd name="T47" fmla="*/ 2 h 16"/>
                <a:gd name="T48" fmla="*/ 5 w 6"/>
                <a:gd name="T49" fmla="*/ 3 h 16"/>
                <a:gd name="T50" fmla="*/ 4 w 6"/>
                <a:gd name="T51" fmla="*/ 2 h 16"/>
                <a:gd name="T52" fmla="*/ 3 w 6"/>
                <a:gd name="T53" fmla="*/ 1 h 16"/>
                <a:gd name="T54" fmla="*/ 4 w 6"/>
                <a:gd name="T55" fmla="*/ 0 h 16"/>
                <a:gd name="T56" fmla="*/ 5 w 6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16">
                  <a:moveTo>
                    <a:pt x="5" y="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1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5"/>
                  </a:ln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0"/>
            <p:cNvSpPr>
              <a:spLocks noEditPoints="1"/>
            </p:cNvSpPr>
            <p:nvPr/>
          </p:nvSpPr>
          <p:spPr bwMode="auto">
            <a:xfrm>
              <a:off x="4460383" y="3738972"/>
              <a:ext cx="152227" cy="187704"/>
            </a:xfrm>
            <a:custGeom>
              <a:avLst/>
              <a:gdLst>
                <a:gd name="T0" fmla="*/ 22 w 22"/>
                <a:gd name="T1" fmla="*/ 12 h 27"/>
                <a:gd name="T2" fmla="*/ 8 w 22"/>
                <a:gd name="T3" fmla="*/ 12 h 27"/>
                <a:gd name="T4" fmla="*/ 10 w 22"/>
                <a:gd name="T5" fmla="*/ 20 h 27"/>
                <a:gd name="T6" fmla="*/ 15 w 22"/>
                <a:gd name="T7" fmla="*/ 23 h 27"/>
                <a:gd name="T8" fmla="*/ 18 w 22"/>
                <a:gd name="T9" fmla="*/ 22 h 27"/>
                <a:gd name="T10" fmla="*/ 21 w 22"/>
                <a:gd name="T11" fmla="*/ 19 h 27"/>
                <a:gd name="T12" fmla="*/ 22 w 22"/>
                <a:gd name="T13" fmla="*/ 19 h 27"/>
                <a:gd name="T14" fmla="*/ 17 w 22"/>
                <a:gd name="T15" fmla="*/ 25 h 27"/>
                <a:gd name="T16" fmla="*/ 11 w 22"/>
                <a:gd name="T17" fmla="*/ 27 h 27"/>
                <a:gd name="T18" fmla="*/ 3 w 22"/>
                <a:gd name="T19" fmla="*/ 23 h 27"/>
                <a:gd name="T20" fmla="*/ 0 w 22"/>
                <a:gd name="T21" fmla="*/ 14 h 27"/>
                <a:gd name="T22" fmla="*/ 4 w 22"/>
                <a:gd name="T23" fmla="*/ 4 h 27"/>
                <a:gd name="T24" fmla="*/ 12 w 22"/>
                <a:gd name="T25" fmla="*/ 0 h 27"/>
                <a:gd name="T26" fmla="*/ 19 w 22"/>
                <a:gd name="T27" fmla="*/ 3 h 27"/>
                <a:gd name="T28" fmla="*/ 22 w 22"/>
                <a:gd name="T29" fmla="*/ 12 h 27"/>
                <a:gd name="T30" fmla="*/ 15 w 22"/>
                <a:gd name="T31" fmla="*/ 11 h 27"/>
                <a:gd name="T32" fmla="*/ 14 w 22"/>
                <a:gd name="T33" fmla="*/ 5 h 27"/>
                <a:gd name="T34" fmla="*/ 13 w 22"/>
                <a:gd name="T35" fmla="*/ 2 h 27"/>
                <a:gd name="T36" fmla="*/ 11 w 22"/>
                <a:gd name="T37" fmla="*/ 2 h 27"/>
                <a:gd name="T38" fmla="*/ 9 w 22"/>
                <a:gd name="T39" fmla="*/ 3 h 27"/>
                <a:gd name="T40" fmla="*/ 7 w 22"/>
                <a:gd name="T41" fmla="*/ 10 h 27"/>
                <a:gd name="T42" fmla="*/ 7 w 22"/>
                <a:gd name="T43" fmla="*/ 11 h 27"/>
                <a:gd name="T44" fmla="*/ 15 w 22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27">
                  <a:moveTo>
                    <a:pt x="22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6"/>
                    <a:pt x="9" y="18"/>
                    <a:pt x="10" y="20"/>
                  </a:cubicBezTo>
                  <a:cubicBezTo>
                    <a:pt x="12" y="22"/>
                    <a:pt x="13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19" y="24"/>
                    <a:pt x="17" y="25"/>
                  </a:cubicBezTo>
                  <a:cubicBezTo>
                    <a:pt x="15" y="26"/>
                    <a:pt x="13" y="27"/>
                    <a:pt x="11" y="27"/>
                  </a:cubicBezTo>
                  <a:cubicBezTo>
                    <a:pt x="8" y="27"/>
                    <a:pt x="5" y="25"/>
                    <a:pt x="3" y="23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6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2"/>
                  </a:cubicBezTo>
                  <a:close/>
                  <a:moveTo>
                    <a:pt x="15" y="11"/>
                  </a:moveTo>
                  <a:cubicBezTo>
                    <a:pt x="15" y="8"/>
                    <a:pt x="15" y="6"/>
                    <a:pt x="14" y="5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8" y="5"/>
                    <a:pt x="7" y="7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4" name="Picture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9210" y="4615448"/>
            <a:ext cx="1191033" cy="552980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70318">
            <a:off x="6653875" y="5788694"/>
            <a:ext cx="1191033" cy="552980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90143">
            <a:off x="7532336" y="5443616"/>
            <a:ext cx="1191033" cy="552980"/>
          </a:xfrm>
          <a:prstGeom prst="rect">
            <a:avLst/>
          </a:prstGeom>
          <a:effectLst>
            <a:glow rad="38100">
              <a:schemeClr val="bg1"/>
            </a:glow>
          </a:effectLst>
        </p:spPr>
      </p:pic>
      <p:grpSp>
        <p:nvGrpSpPr>
          <p:cNvPr id="138" name="Group 137"/>
          <p:cNvGrpSpPr>
            <a:grpSpLocks noChangeAspect="1"/>
          </p:cNvGrpSpPr>
          <p:nvPr/>
        </p:nvGrpSpPr>
        <p:grpSpPr bwMode="auto">
          <a:xfrm>
            <a:off x="6589956" y="4084335"/>
            <a:ext cx="899174" cy="721790"/>
            <a:chOff x="2895" y="2787"/>
            <a:chExt cx="1394" cy="1119"/>
          </a:xfrm>
        </p:grpSpPr>
        <p:sp>
          <p:nvSpPr>
            <p:cNvPr id="139" name="Line 5"/>
            <p:cNvSpPr>
              <a:spLocks noChangeShapeType="1"/>
            </p:cNvSpPr>
            <p:nvPr/>
          </p:nvSpPr>
          <p:spPr bwMode="auto">
            <a:xfrm flipH="1" flipV="1">
              <a:off x="3034" y="3293"/>
              <a:ext cx="1255" cy="613"/>
            </a:xfrm>
            <a:prstGeom prst="line">
              <a:avLst/>
            </a:prstGeom>
            <a:noFill/>
            <a:ln w="38100" cap="flat">
              <a:solidFill>
                <a:srgbClr val="231F2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6"/>
            <p:cNvSpPr>
              <a:spLocks/>
            </p:cNvSpPr>
            <p:nvPr/>
          </p:nvSpPr>
          <p:spPr bwMode="auto">
            <a:xfrm>
              <a:off x="2895" y="3207"/>
              <a:ext cx="247" cy="226"/>
            </a:xfrm>
            <a:custGeom>
              <a:avLst/>
              <a:gdLst>
                <a:gd name="T0" fmla="*/ 0 w 23"/>
                <a:gd name="T1" fmla="*/ 2 h 21"/>
                <a:gd name="T2" fmla="*/ 23 w 23"/>
                <a:gd name="T3" fmla="*/ 0 h 21"/>
                <a:gd name="T4" fmla="*/ 15 w 23"/>
                <a:gd name="T5" fmla="*/ 9 h 21"/>
                <a:gd name="T6" fmla="*/ 14 w 23"/>
                <a:gd name="T7" fmla="*/ 21 h 21"/>
                <a:gd name="T8" fmla="*/ 0 w 23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0" y="2"/>
                  </a:moveTo>
                  <a:cubicBezTo>
                    <a:pt x="7" y="2"/>
                    <a:pt x="17" y="2"/>
                    <a:pt x="23" y="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14"/>
                    <a:pt x="5" y="7"/>
                    <a:pt x="0" y="2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7"/>
            <p:cNvSpPr>
              <a:spLocks noEditPoints="1"/>
            </p:cNvSpPr>
            <p:nvPr/>
          </p:nvSpPr>
          <p:spPr bwMode="auto">
            <a:xfrm>
              <a:off x="3453" y="2949"/>
              <a:ext cx="118" cy="172"/>
            </a:xfrm>
            <a:custGeom>
              <a:avLst/>
              <a:gdLst>
                <a:gd name="T0" fmla="*/ 10 w 11"/>
                <a:gd name="T1" fmla="*/ 12 h 16"/>
                <a:gd name="T2" fmla="*/ 10 w 11"/>
                <a:gd name="T3" fmla="*/ 13 h 16"/>
                <a:gd name="T4" fmla="*/ 10 w 11"/>
                <a:gd name="T5" fmla="*/ 13 h 16"/>
                <a:gd name="T6" fmla="*/ 3 w 11"/>
                <a:gd name="T7" fmla="*/ 16 h 16"/>
                <a:gd name="T8" fmla="*/ 2 w 11"/>
                <a:gd name="T9" fmla="*/ 16 h 16"/>
                <a:gd name="T10" fmla="*/ 0 w 11"/>
                <a:gd name="T11" fmla="*/ 14 h 16"/>
                <a:gd name="T12" fmla="*/ 0 w 11"/>
                <a:gd name="T13" fmla="*/ 12 h 16"/>
                <a:gd name="T14" fmla="*/ 0 w 11"/>
                <a:gd name="T15" fmla="*/ 8 h 16"/>
                <a:gd name="T16" fmla="*/ 2 w 11"/>
                <a:gd name="T17" fmla="*/ 4 h 16"/>
                <a:gd name="T18" fmla="*/ 4 w 11"/>
                <a:gd name="T19" fmla="*/ 2 h 16"/>
                <a:gd name="T20" fmla="*/ 6 w 11"/>
                <a:gd name="T21" fmla="*/ 1 h 16"/>
                <a:gd name="T22" fmla="*/ 9 w 11"/>
                <a:gd name="T23" fmla="*/ 0 h 16"/>
                <a:gd name="T24" fmla="*/ 11 w 11"/>
                <a:gd name="T25" fmla="*/ 1 h 16"/>
                <a:gd name="T26" fmla="*/ 11 w 11"/>
                <a:gd name="T27" fmla="*/ 2 h 16"/>
                <a:gd name="T28" fmla="*/ 11 w 11"/>
                <a:gd name="T29" fmla="*/ 5 h 16"/>
                <a:gd name="T30" fmla="*/ 8 w 11"/>
                <a:gd name="T31" fmla="*/ 7 h 16"/>
                <a:gd name="T32" fmla="*/ 3 w 11"/>
                <a:gd name="T33" fmla="*/ 9 h 16"/>
                <a:gd name="T34" fmla="*/ 2 w 11"/>
                <a:gd name="T35" fmla="*/ 9 h 16"/>
                <a:gd name="T36" fmla="*/ 2 w 11"/>
                <a:gd name="T37" fmla="*/ 11 h 16"/>
                <a:gd name="T38" fmla="*/ 3 w 11"/>
                <a:gd name="T39" fmla="*/ 14 h 16"/>
                <a:gd name="T40" fmla="*/ 5 w 11"/>
                <a:gd name="T41" fmla="*/ 15 h 16"/>
                <a:gd name="T42" fmla="*/ 10 w 11"/>
                <a:gd name="T43" fmla="*/ 12 h 16"/>
                <a:gd name="T44" fmla="*/ 3 w 11"/>
                <a:gd name="T45" fmla="*/ 8 h 16"/>
                <a:gd name="T46" fmla="*/ 6 w 11"/>
                <a:gd name="T47" fmla="*/ 7 h 16"/>
                <a:gd name="T48" fmla="*/ 8 w 11"/>
                <a:gd name="T49" fmla="*/ 5 h 16"/>
                <a:gd name="T50" fmla="*/ 9 w 11"/>
                <a:gd name="T51" fmla="*/ 3 h 16"/>
                <a:gd name="T52" fmla="*/ 9 w 11"/>
                <a:gd name="T53" fmla="*/ 2 h 16"/>
                <a:gd name="T54" fmla="*/ 8 w 11"/>
                <a:gd name="T55" fmla="*/ 1 h 16"/>
                <a:gd name="T56" fmla="*/ 6 w 11"/>
                <a:gd name="T57" fmla="*/ 2 h 16"/>
                <a:gd name="T58" fmla="*/ 4 w 11"/>
                <a:gd name="T59" fmla="*/ 3 h 16"/>
                <a:gd name="T60" fmla="*/ 3 w 11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6">
                  <a:moveTo>
                    <a:pt x="10" y="12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5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5" y="8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3" y="14"/>
                    <a:pt x="4" y="15"/>
                    <a:pt x="5" y="15"/>
                  </a:cubicBezTo>
                  <a:cubicBezTo>
                    <a:pt x="6" y="15"/>
                    <a:pt x="8" y="14"/>
                    <a:pt x="10" y="12"/>
                  </a:cubicBezTo>
                  <a:close/>
                  <a:moveTo>
                    <a:pt x="3" y="8"/>
                  </a:moveTo>
                  <a:cubicBezTo>
                    <a:pt x="4" y="8"/>
                    <a:pt x="5" y="7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4"/>
                    <a:pt x="3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8"/>
            <p:cNvSpPr>
              <a:spLocks noEditPoints="1"/>
            </p:cNvSpPr>
            <p:nvPr/>
          </p:nvSpPr>
          <p:spPr bwMode="auto">
            <a:xfrm>
              <a:off x="3560" y="3045"/>
              <a:ext cx="118" cy="237"/>
            </a:xfrm>
            <a:custGeom>
              <a:avLst/>
              <a:gdLst>
                <a:gd name="T0" fmla="*/ 10 w 11"/>
                <a:gd name="T1" fmla="*/ 5 h 22"/>
                <a:gd name="T2" fmla="*/ 7 w 11"/>
                <a:gd name="T3" fmla="*/ 16 h 22"/>
                <a:gd name="T4" fmla="*/ 4 w 11"/>
                <a:gd name="T5" fmla="*/ 20 h 22"/>
                <a:gd name="T6" fmla="*/ 1 w 11"/>
                <a:gd name="T7" fmla="*/ 22 h 22"/>
                <a:gd name="T8" fmla="*/ 0 w 11"/>
                <a:gd name="T9" fmla="*/ 21 h 22"/>
                <a:gd name="T10" fmla="*/ 0 w 11"/>
                <a:gd name="T11" fmla="*/ 20 h 22"/>
                <a:gd name="T12" fmla="*/ 0 w 11"/>
                <a:gd name="T13" fmla="*/ 20 h 22"/>
                <a:gd name="T14" fmla="*/ 1 w 11"/>
                <a:gd name="T15" fmla="*/ 19 h 22"/>
                <a:gd name="T16" fmla="*/ 1 w 11"/>
                <a:gd name="T17" fmla="*/ 20 h 22"/>
                <a:gd name="T18" fmla="*/ 1 w 11"/>
                <a:gd name="T19" fmla="*/ 20 h 22"/>
                <a:gd name="T20" fmla="*/ 1 w 11"/>
                <a:gd name="T21" fmla="*/ 21 h 22"/>
                <a:gd name="T22" fmla="*/ 1 w 11"/>
                <a:gd name="T23" fmla="*/ 21 h 22"/>
                <a:gd name="T24" fmla="*/ 1 w 11"/>
                <a:gd name="T25" fmla="*/ 21 h 22"/>
                <a:gd name="T26" fmla="*/ 1 w 11"/>
                <a:gd name="T27" fmla="*/ 21 h 22"/>
                <a:gd name="T28" fmla="*/ 1 w 11"/>
                <a:gd name="T29" fmla="*/ 21 h 22"/>
                <a:gd name="T30" fmla="*/ 3 w 11"/>
                <a:gd name="T31" fmla="*/ 20 h 22"/>
                <a:gd name="T32" fmla="*/ 4 w 11"/>
                <a:gd name="T33" fmla="*/ 18 h 22"/>
                <a:gd name="T34" fmla="*/ 7 w 11"/>
                <a:gd name="T35" fmla="*/ 8 h 22"/>
                <a:gd name="T36" fmla="*/ 7 w 11"/>
                <a:gd name="T37" fmla="*/ 7 h 22"/>
                <a:gd name="T38" fmla="*/ 7 w 11"/>
                <a:gd name="T39" fmla="*/ 6 h 22"/>
                <a:gd name="T40" fmla="*/ 6 w 11"/>
                <a:gd name="T41" fmla="*/ 6 h 22"/>
                <a:gd name="T42" fmla="*/ 6 w 11"/>
                <a:gd name="T43" fmla="*/ 6 h 22"/>
                <a:gd name="T44" fmla="*/ 6 w 11"/>
                <a:gd name="T45" fmla="*/ 6 h 22"/>
                <a:gd name="T46" fmla="*/ 6 w 11"/>
                <a:gd name="T47" fmla="*/ 6 h 22"/>
                <a:gd name="T48" fmla="*/ 10 w 11"/>
                <a:gd name="T49" fmla="*/ 5 h 22"/>
                <a:gd name="T50" fmla="*/ 10 w 11"/>
                <a:gd name="T51" fmla="*/ 0 h 22"/>
                <a:gd name="T52" fmla="*/ 11 w 11"/>
                <a:gd name="T53" fmla="*/ 0 h 22"/>
                <a:gd name="T54" fmla="*/ 11 w 11"/>
                <a:gd name="T55" fmla="*/ 1 h 22"/>
                <a:gd name="T56" fmla="*/ 11 w 11"/>
                <a:gd name="T57" fmla="*/ 2 h 22"/>
                <a:gd name="T58" fmla="*/ 10 w 11"/>
                <a:gd name="T59" fmla="*/ 3 h 22"/>
                <a:gd name="T60" fmla="*/ 9 w 11"/>
                <a:gd name="T61" fmla="*/ 2 h 22"/>
                <a:gd name="T62" fmla="*/ 8 w 11"/>
                <a:gd name="T63" fmla="*/ 1 h 22"/>
                <a:gd name="T64" fmla="*/ 9 w 11"/>
                <a:gd name="T65" fmla="*/ 0 h 22"/>
                <a:gd name="T66" fmla="*/ 10 w 11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" h="22">
                  <a:moveTo>
                    <a:pt x="10" y="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6" y="18"/>
                    <a:pt x="5" y="19"/>
                    <a:pt x="4" y="20"/>
                  </a:cubicBezTo>
                  <a:cubicBezTo>
                    <a:pt x="3" y="21"/>
                    <a:pt x="2" y="22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10" y="5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9"/>
            <p:cNvSpPr>
              <a:spLocks noEditPoints="1"/>
            </p:cNvSpPr>
            <p:nvPr/>
          </p:nvSpPr>
          <p:spPr bwMode="auto">
            <a:xfrm>
              <a:off x="3689" y="3045"/>
              <a:ext cx="64" cy="173"/>
            </a:xfrm>
            <a:custGeom>
              <a:avLst/>
              <a:gdLst>
                <a:gd name="T0" fmla="*/ 5 w 6"/>
                <a:gd name="T1" fmla="*/ 5 h 16"/>
                <a:gd name="T2" fmla="*/ 3 w 6"/>
                <a:gd name="T3" fmla="*/ 14 h 16"/>
                <a:gd name="T4" fmla="*/ 2 w 6"/>
                <a:gd name="T5" fmla="*/ 15 h 16"/>
                <a:gd name="T6" fmla="*/ 2 w 6"/>
                <a:gd name="T7" fmla="*/ 15 h 16"/>
                <a:gd name="T8" fmla="*/ 3 w 6"/>
                <a:gd name="T9" fmla="*/ 15 h 16"/>
                <a:gd name="T10" fmla="*/ 3 w 6"/>
                <a:gd name="T11" fmla="*/ 15 h 16"/>
                <a:gd name="T12" fmla="*/ 4 w 6"/>
                <a:gd name="T13" fmla="*/ 13 h 16"/>
                <a:gd name="T14" fmla="*/ 5 w 6"/>
                <a:gd name="T15" fmla="*/ 14 h 16"/>
                <a:gd name="T16" fmla="*/ 3 w 6"/>
                <a:gd name="T17" fmla="*/ 16 h 16"/>
                <a:gd name="T18" fmla="*/ 1 w 6"/>
                <a:gd name="T19" fmla="*/ 16 h 16"/>
                <a:gd name="T20" fmla="*/ 1 w 6"/>
                <a:gd name="T21" fmla="*/ 16 h 16"/>
                <a:gd name="T22" fmla="*/ 0 w 6"/>
                <a:gd name="T23" fmla="*/ 15 h 16"/>
                <a:gd name="T24" fmla="*/ 1 w 6"/>
                <a:gd name="T25" fmla="*/ 14 h 16"/>
                <a:gd name="T26" fmla="*/ 2 w 6"/>
                <a:gd name="T27" fmla="*/ 8 h 16"/>
                <a:gd name="T28" fmla="*/ 3 w 6"/>
                <a:gd name="T29" fmla="*/ 7 h 16"/>
                <a:gd name="T30" fmla="*/ 3 w 6"/>
                <a:gd name="T31" fmla="*/ 6 h 16"/>
                <a:gd name="T32" fmla="*/ 2 w 6"/>
                <a:gd name="T33" fmla="*/ 6 h 16"/>
                <a:gd name="T34" fmla="*/ 1 w 6"/>
                <a:gd name="T35" fmla="*/ 6 h 16"/>
                <a:gd name="T36" fmla="*/ 1 w 6"/>
                <a:gd name="T37" fmla="*/ 6 h 16"/>
                <a:gd name="T38" fmla="*/ 5 w 6"/>
                <a:gd name="T39" fmla="*/ 5 h 16"/>
                <a:gd name="T40" fmla="*/ 5 w 6"/>
                <a:gd name="T41" fmla="*/ 0 h 16"/>
                <a:gd name="T42" fmla="*/ 5 w 6"/>
                <a:gd name="T43" fmla="*/ 0 h 16"/>
                <a:gd name="T44" fmla="*/ 6 w 6"/>
                <a:gd name="T45" fmla="*/ 1 h 16"/>
                <a:gd name="T46" fmla="*/ 5 w 6"/>
                <a:gd name="T47" fmla="*/ 2 h 16"/>
                <a:gd name="T48" fmla="*/ 5 w 6"/>
                <a:gd name="T49" fmla="*/ 3 h 16"/>
                <a:gd name="T50" fmla="*/ 4 w 6"/>
                <a:gd name="T51" fmla="*/ 2 h 16"/>
                <a:gd name="T52" fmla="*/ 3 w 6"/>
                <a:gd name="T53" fmla="*/ 1 h 16"/>
                <a:gd name="T54" fmla="*/ 4 w 6"/>
                <a:gd name="T55" fmla="*/ 0 h 16"/>
                <a:gd name="T56" fmla="*/ 5 w 6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16">
                  <a:moveTo>
                    <a:pt x="5" y="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1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5"/>
                  </a:ln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0"/>
            <p:cNvSpPr>
              <a:spLocks noEditPoints="1"/>
            </p:cNvSpPr>
            <p:nvPr/>
          </p:nvSpPr>
          <p:spPr bwMode="auto">
            <a:xfrm>
              <a:off x="3142" y="2787"/>
              <a:ext cx="236" cy="291"/>
            </a:xfrm>
            <a:custGeom>
              <a:avLst/>
              <a:gdLst>
                <a:gd name="T0" fmla="*/ 22 w 22"/>
                <a:gd name="T1" fmla="*/ 12 h 27"/>
                <a:gd name="T2" fmla="*/ 8 w 22"/>
                <a:gd name="T3" fmla="*/ 12 h 27"/>
                <a:gd name="T4" fmla="*/ 10 w 22"/>
                <a:gd name="T5" fmla="*/ 20 h 27"/>
                <a:gd name="T6" fmla="*/ 15 w 22"/>
                <a:gd name="T7" fmla="*/ 23 h 27"/>
                <a:gd name="T8" fmla="*/ 18 w 22"/>
                <a:gd name="T9" fmla="*/ 22 h 27"/>
                <a:gd name="T10" fmla="*/ 21 w 22"/>
                <a:gd name="T11" fmla="*/ 19 h 27"/>
                <a:gd name="T12" fmla="*/ 22 w 22"/>
                <a:gd name="T13" fmla="*/ 19 h 27"/>
                <a:gd name="T14" fmla="*/ 17 w 22"/>
                <a:gd name="T15" fmla="*/ 25 h 27"/>
                <a:gd name="T16" fmla="*/ 11 w 22"/>
                <a:gd name="T17" fmla="*/ 27 h 27"/>
                <a:gd name="T18" fmla="*/ 3 w 22"/>
                <a:gd name="T19" fmla="*/ 23 h 27"/>
                <a:gd name="T20" fmla="*/ 0 w 22"/>
                <a:gd name="T21" fmla="*/ 14 h 27"/>
                <a:gd name="T22" fmla="*/ 4 w 22"/>
                <a:gd name="T23" fmla="*/ 4 h 27"/>
                <a:gd name="T24" fmla="*/ 12 w 22"/>
                <a:gd name="T25" fmla="*/ 0 h 27"/>
                <a:gd name="T26" fmla="*/ 19 w 22"/>
                <a:gd name="T27" fmla="*/ 3 h 27"/>
                <a:gd name="T28" fmla="*/ 22 w 22"/>
                <a:gd name="T29" fmla="*/ 12 h 27"/>
                <a:gd name="T30" fmla="*/ 15 w 22"/>
                <a:gd name="T31" fmla="*/ 11 h 27"/>
                <a:gd name="T32" fmla="*/ 14 w 22"/>
                <a:gd name="T33" fmla="*/ 5 h 27"/>
                <a:gd name="T34" fmla="*/ 13 w 22"/>
                <a:gd name="T35" fmla="*/ 2 h 27"/>
                <a:gd name="T36" fmla="*/ 11 w 22"/>
                <a:gd name="T37" fmla="*/ 2 h 27"/>
                <a:gd name="T38" fmla="*/ 9 w 22"/>
                <a:gd name="T39" fmla="*/ 3 h 27"/>
                <a:gd name="T40" fmla="*/ 7 w 22"/>
                <a:gd name="T41" fmla="*/ 10 h 27"/>
                <a:gd name="T42" fmla="*/ 7 w 22"/>
                <a:gd name="T43" fmla="*/ 11 h 27"/>
                <a:gd name="T44" fmla="*/ 15 w 22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27">
                  <a:moveTo>
                    <a:pt x="22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6"/>
                    <a:pt x="9" y="18"/>
                    <a:pt x="10" y="20"/>
                  </a:cubicBezTo>
                  <a:cubicBezTo>
                    <a:pt x="12" y="22"/>
                    <a:pt x="13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19" y="24"/>
                    <a:pt x="17" y="25"/>
                  </a:cubicBezTo>
                  <a:cubicBezTo>
                    <a:pt x="15" y="26"/>
                    <a:pt x="13" y="27"/>
                    <a:pt x="11" y="27"/>
                  </a:cubicBezTo>
                  <a:cubicBezTo>
                    <a:pt x="8" y="27"/>
                    <a:pt x="5" y="25"/>
                    <a:pt x="3" y="23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6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2"/>
                  </a:cubicBezTo>
                  <a:close/>
                  <a:moveTo>
                    <a:pt x="15" y="11"/>
                  </a:moveTo>
                  <a:cubicBezTo>
                    <a:pt x="15" y="8"/>
                    <a:pt x="15" y="6"/>
                    <a:pt x="14" y="5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8" y="5"/>
                    <a:pt x="7" y="7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411661" y="4467742"/>
            <a:ext cx="706713" cy="927028"/>
            <a:chOff x="4133327" y="3738972"/>
            <a:chExt cx="706713" cy="927028"/>
          </a:xfrm>
          <a:effectLst>
            <a:glow rad="38100">
              <a:schemeClr val="bg1"/>
            </a:glow>
          </a:effectLst>
        </p:grpSpPr>
        <p:grpSp>
          <p:nvGrpSpPr>
            <p:cNvPr id="153" name="Group 152"/>
            <p:cNvGrpSpPr/>
            <p:nvPr/>
          </p:nvGrpSpPr>
          <p:grpSpPr>
            <a:xfrm>
              <a:off x="4133327" y="3800810"/>
              <a:ext cx="429764" cy="865190"/>
              <a:chOff x="4133327" y="3800810"/>
              <a:chExt cx="429764" cy="865190"/>
            </a:xfrm>
          </p:grpSpPr>
          <p:sp>
            <p:nvSpPr>
              <p:cNvPr id="158" name="Line 5"/>
              <p:cNvSpPr>
                <a:spLocks noChangeShapeType="1"/>
              </p:cNvSpPr>
              <p:nvPr/>
            </p:nvSpPr>
            <p:spPr bwMode="auto">
              <a:xfrm flipH="1" flipV="1">
                <a:off x="4228320" y="3884867"/>
                <a:ext cx="334771" cy="781133"/>
              </a:xfrm>
              <a:prstGeom prst="line">
                <a:avLst/>
              </a:prstGeom>
              <a:noFill/>
              <a:ln w="38100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6"/>
              <p:cNvSpPr>
                <a:spLocks/>
              </p:cNvSpPr>
              <p:nvPr/>
            </p:nvSpPr>
            <p:spPr bwMode="auto">
              <a:xfrm rot="2700000">
                <a:off x="4126554" y="3807583"/>
                <a:ext cx="159323" cy="145777"/>
              </a:xfrm>
              <a:custGeom>
                <a:avLst/>
                <a:gdLst>
                  <a:gd name="T0" fmla="*/ 0 w 23"/>
                  <a:gd name="T1" fmla="*/ 2 h 21"/>
                  <a:gd name="T2" fmla="*/ 23 w 23"/>
                  <a:gd name="T3" fmla="*/ 0 h 21"/>
                  <a:gd name="T4" fmla="*/ 15 w 23"/>
                  <a:gd name="T5" fmla="*/ 9 h 21"/>
                  <a:gd name="T6" fmla="*/ 14 w 23"/>
                  <a:gd name="T7" fmla="*/ 21 h 21"/>
                  <a:gd name="T8" fmla="*/ 0 w 23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0" y="2"/>
                    </a:moveTo>
                    <a:cubicBezTo>
                      <a:pt x="7" y="2"/>
                      <a:pt x="17" y="2"/>
                      <a:pt x="23" y="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1" y="14"/>
                      <a:pt x="5" y="7"/>
                      <a:pt x="0" y="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4" name="Freeform 7"/>
            <p:cNvSpPr>
              <a:spLocks noEditPoints="1"/>
            </p:cNvSpPr>
            <p:nvPr/>
          </p:nvSpPr>
          <p:spPr bwMode="auto">
            <a:xfrm>
              <a:off x="4650274" y="3855706"/>
              <a:ext cx="76114" cy="110945"/>
            </a:xfrm>
            <a:custGeom>
              <a:avLst/>
              <a:gdLst>
                <a:gd name="T0" fmla="*/ 10 w 11"/>
                <a:gd name="T1" fmla="*/ 12 h 16"/>
                <a:gd name="T2" fmla="*/ 10 w 11"/>
                <a:gd name="T3" fmla="*/ 13 h 16"/>
                <a:gd name="T4" fmla="*/ 10 w 11"/>
                <a:gd name="T5" fmla="*/ 13 h 16"/>
                <a:gd name="T6" fmla="*/ 3 w 11"/>
                <a:gd name="T7" fmla="*/ 16 h 16"/>
                <a:gd name="T8" fmla="*/ 2 w 11"/>
                <a:gd name="T9" fmla="*/ 16 h 16"/>
                <a:gd name="T10" fmla="*/ 0 w 11"/>
                <a:gd name="T11" fmla="*/ 14 h 16"/>
                <a:gd name="T12" fmla="*/ 0 w 11"/>
                <a:gd name="T13" fmla="*/ 12 h 16"/>
                <a:gd name="T14" fmla="*/ 0 w 11"/>
                <a:gd name="T15" fmla="*/ 8 h 16"/>
                <a:gd name="T16" fmla="*/ 2 w 11"/>
                <a:gd name="T17" fmla="*/ 4 h 16"/>
                <a:gd name="T18" fmla="*/ 4 w 11"/>
                <a:gd name="T19" fmla="*/ 2 h 16"/>
                <a:gd name="T20" fmla="*/ 6 w 11"/>
                <a:gd name="T21" fmla="*/ 1 h 16"/>
                <a:gd name="T22" fmla="*/ 9 w 11"/>
                <a:gd name="T23" fmla="*/ 0 h 16"/>
                <a:gd name="T24" fmla="*/ 11 w 11"/>
                <a:gd name="T25" fmla="*/ 1 h 16"/>
                <a:gd name="T26" fmla="*/ 11 w 11"/>
                <a:gd name="T27" fmla="*/ 2 h 16"/>
                <a:gd name="T28" fmla="*/ 11 w 11"/>
                <a:gd name="T29" fmla="*/ 5 h 16"/>
                <a:gd name="T30" fmla="*/ 8 w 11"/>
                <a:gd name="T31" fmla="*/ 7 h 16"/>
                <a:gd name="T32" fmla="*/ 3 w 11"/>
                <a:gd name="T33" fmla="*/ 9 h 16"/>
                <a:gd name="T34" fmla="*/ 2 w 11"/>
                <a:gd name="T35" fmla="*/ 9 h 16"/>
                <a:gd name="T36" fmla="*/ 2 w 11"/>
                <a:gd name="T37" fmla="*/ 11 h 16"/>
                <a:gd name="T38" fmla="*/ 3 w 11"/>
                <a:gd name="T39" fmla="*/ 14 h 16"/>
                <a:gd name="T40" fmla="*/ 5 w 11"/>
                <a:gd name="T41" fmla="*/ 15 h 16"/>
                <a:gd name="T42" fmla="*/ 10 w 11"/>
                <a:gd name="T43" fmla="*/ 12 h 16"/>
                <a:gd name="T44" fmla="*/ 3 w 11"/>
                <a:gd name="T45" fmla="*/ 8 h 16"/>
                <a:gd name="T46" fmla="*/ 6 w 11"/>
                <a:gd name="T47" fmla="*/ 7 h 16"/>
                <a:gd name="T48" fmla="*/ 8 w 11"/>
                <a:gd name="T49" fmla="*/ 5 h 16"/>
                <a:gd name="T50" fmla="*/ 9 w 11"/>
                <a:gd name="T51" fmla="*/ 3 h 16"/>
                <a:gd name="T52" fmla="*/ 9 w 11"/>
                <a:gd name="T53" fmla="*/ 2 h 16"/>
                <a:gd name="T54" fmla="*/ 8 w 11"/>
                <a:gd name="T55" fmla="*/ 1 h 16"/>
                <a:gd name="T56" fmla="*/ 6 w 11"/>
                <a:gd name="T57" fmla="*/ 2 h 16"/>
                <a:gd name="T58" fmla="*/ 4 w 11"/>
                <a:gd name="T59" fmla="*/ 3 h 16"/>
                <a:gd name="T60" fmla="*/ 3 w 11"/>
                <a:gd name="T6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16">
                  <a:moveTo>
                    <a:pt x="10" y="12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5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8"/>
                    <a:pt x="5" y="8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2"/>
                    <a:pt x="2" y="13"/>
                    <a:pt x="3" y="14"/>
                  </a:cubicBezTo>
                  <a:cubicBezTo>
                    <a:pt x="3" y="14"/>
                    <a:pt x="4" y="15"/>
                    <a:pt x="5" y="15"/>
                  </a:cubicBezTo>
                  <a:cubicBezTo>
                    <a:pt x="6" y="15"/>
                    <a:pt x="8" y="14"/>
                    <a:pt x="10" y="12"/>
                  </a:cubicBezTo>
                  <a:close/>
                  <a:moveTo>
                    <a:pt x="3" y="8"/>
                  </a:moveTo>
                  <a:cubicBezTo>
                    <a:pt x="4" y="8"/>
                    <a:pt x="5" y="7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4" y="4"/>
                    <a:pt x="3" y="5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8"/>
            <p:cNvSpPr>
              <a:spLocks noEditPoints="1"/>
            </p:cNvSpPr>
            <p:nvPr/>
          </p:nvSpPr>
          <p:spPr bwMode="auto">
            <a:xfrm>
              <a:off x="4715549" y="3920520"/>
              <a:ext cx="76114" cy="152872"/>
            </a:xfrm>
            <a:custGeom>
              <a:avLst/>
              <a:gdLst>
                <a:gd name="T0" fmla="*/ 10 w 11"/>
                <a:gd name="T1" fmla="*/ 5 h 22"/>
                <a:gd name="T2" fmla="*/ 7 w 11"/>
                <a:gd name="T3" fmla="*/ 16 h 22"/>
                <a:gd name="T4" fmla="*/ 4 w 11"/>
                <a:gd name="T5" fmla="*/ 20 h 22"/>
                <a:gd name="T6" fmla="*/ 1 w 11"/>
                <a:gd name="T7" fmla="*/ 22 h 22"/>
                <a:gd name="T8" fmla="*/ 0 w 11"/>
                <a:gd name="T9" fmla="*/ 21 h 22"/>
                <a:gd name="T10" fmla="*/ 0 w 11"/>
                <a:gd name="T11" fmla="*/ 20 h 22"/>
                <a:gd name="T12" fmla="*/ 0 w 11"/>
                <a:gd name="T13" fmla="*/ 20 h 22"/>
                <a:gd name="T14" fmla="*/ 1 w 11"/>
                <a:gd name="T15" fmla="*/ 19 h 22"/>
                <a:gd name="T16" fmla="*/ 1 w 11"/>
                <a:gd name="T17" fmla="*/ 20 h 22"/>
                <a:gd name="T18" fmla="*/ 1 w 11"/>
                <a:gd name="T19" fmla="*/ 20 h 22"/>
                <a:gd name="T20" fmla="*/ 1 w 11"/>
                <a:gd name="T21" fmla="*/ 21 h 22"/>
                <a:gd name="T22" fmla="*/ 1 w 11"/>
                <a:gd name="T23" fmla="*/ 21 h 22"/>
                <a:gd name="T24" fmla="*/ 1 w 11"/>
                <a:gd name="T25" fmla="*/ 21 h 22"/>
                <a:gd name="T26" fmla="*/ 1 w 11"/>
                <a:gd name="T27" fmla="*/ 21 h 22"/>
                <a:gd name="T28" fmla="*/ 1 w 11"/>
                <a:gd name="T29" fmla="*/ 21 h 22"/>
                <a:gd name="T30" fmla="*/ 3 w 11"/>
                <a:gd name="T31" fmla="*/ 20 h 22"/>
                <a:gd name="T32" fmla="*/ 4 w 11"/>
                <a:gd name="T33" fmla="*/ 18 h 22"/>
                <a:gd name="T34" fmla="*/ 7 w 11"/>
                <a:gd name="T35" fmla="*/ 8 h 22"/>
                <a:gd name="T36" fmla="*/ 7 w 11"/>
                <a:gd name="T37" fmla="*/ 7 h 22"/>
                <a:gd name="T38" fmla="*/ 7 w 11"/>
                <a:gd name="T39" fmla="*/ 6 h 22"/>
                <a:gd name="T40" fmla="*/ 6 w 11"/>
                <a:gd name="T41" fmla="*/ 6 h 22"/>
                <a:gd name="T42" fmla="*/ 6 w 11"/>
                <a:gd name="T43" fmla="*/ 6 h 22"/>
                <a:gd name="T44" fmla="*/ 6 w 11"/>
                <a:gd name="T45" fmla="*/ 6 h 22"/>
                <a:gd name="T46" fmla="*/ 6 w 11"/>
                <a:gd name="T47" fmla="*/ 6 h 22"/>
                <a:gd name="T48" fmla="*/ 10 w 11"/>
                <a:gd name="T49" fmla="*/ 5 h 22"/>
                <a:gd name="T50" fmla="*/ 10 w 11"/>
                <a:gd name="T51" fmla="*/ 0 h 22"/>
                <a:gd name="T52" fmla="*/ 11 w 11"/>
                <a:gd name="T53" fmla="*/ 0 h 22"/>
                <a:gd name="T54" fmla="*/ 11 w 11"/>
                <a:gd name="T55" fmla="*/ 1 h 22"/>
                <a:gd name="T56" fmla="*/ 11 w 11"/>
                <a:gd name="T57" fmla="*/ 2 h 22"/>
                <a:gd name="T58" fmla="*/ 10 w 11"/>
                <a:gd name="T59" fmla="*/ 3 h 22"/>
                <a:gd name="T60" fmla="*/ 9 w 11"/>
                <a:gd name="T61" fmla="*/ 2 h 22"/>
                <a:gd name="T62" fmla="*/ 8 w 11"/>
                <a:gd name="T63" fmla="*/ 1 h 22"/>
                <a:gd name="T64" fmla="*/ 9 w 11"/>
                <a:gd name="T65" fmla="*/ 0 h 22"/>
                <a:gd name="T66" fmla="*/ 10 w 11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" h="22">
                  <a:moveTo>
                    <a:pt x="10" y="5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6" y="18"/>
                    <a:pt x="5" y="19"/>
                    <a:pt x="4" y="20"/>
                  </a:cubicBezTo>
                  <a:cubicBezTo>
                    <a:pt x="3" y="21"/>
                    <a:pt x="2" y="22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10" y="5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9"/>
            <p:cNvSpPr>
              <a:spLocks noEditPoints="1"/>
            </p:cNvSpPr>
            <p:nvPr/>
          </p:nvSpPr>
          <p:spPr bwMode="auto">
            <a:xfrm>
              <a:off x="4798758" y="3920520"/>
              <a:ext cx="41282" cy="111590"/>
            </a:xfrm>
            <a:custGeom>
              <a:avLst/>
              <a:gdLst>
                <a:gd name="T0" fmla="*/ 5 w 6"/>
                <a:gd name="T1" fmla="*/ 5 h 16"/>
                <a:gd name="T2" fmla="*/ 3 w 6"/>
                <a:gd name="T3" fmla="*/ 14 h 16"/>
                <a:gd name="T4" fmla="*/ 2 w 6"/>
                <a:gd name="T5" fmla="*/ 15 h 16"/>
                <a:gd name="T6" fmla="*/ 2 w 6"/>
                <a:gd name="T7" fmla="*/ 15 h 16"/>
                <a:gd name="T8" fmla="*/ 3 w 6"/>
                <a:gd name="T9" fmla="*/ 15 h 16"/>
                <a:gd name="T10" fmla="*/ 3 w 6"/>
                <a:gd name="T11" fmla="*/ 15 h 16"/>
                <a:gd name="T12" fmla="*/ 4 w 6"/>
                <a:gd name="T13" fmla="*/ 13 h 16"/>
                <a:gd name="T14" fmla="*/ 5 w 6"/>
                <a:gd name="T15" fmla="*/ 14 h 16"/>
                <a:gd name="T16" fmla="*/ 3 w 6"/>
                <a:gd name="T17" fmla="*/ 16 h 16"/>
                <a:gd name="T18" fmla="*/ 1 w 6"/>
                <a:gd name="T19" fmla="*/ 16 h 16"/>
                <a:gd name="T20" fmla="*/ 1 w 6"/>
                <a:gd name="T21" fmla="*/ 16 h 16"/>
                <a:gd name="T22" fmla="*/ 0 w 6"/>
                <a:gd name="T23" fmla="*/ 15 h 16"/>
                <a:gd name="T24" fmla="*/ 1 w 6"/>
                <a:gd name="T25" fmla="*/ 14 h 16"/>
                <a:gd name="T26" fmla="*/ 2 w 6"/>
                <a:gd name="T27" fmla="*/ 8 h 16"/>
                <a:gd name="T28" fmla="*/ 3 w 6"/>
                <a:gd name="T29" fmla="*/ 7 h 16"/>
                <a:gd name="T30" fmla="*/ 3 w 6"/>
                <a:gd name="T31" fmla="*/ 6 h 16"/>
                <a:gd name="T32" fmla="*/ 2 w 6"/>
                <a:gd name="T33" fmla="*/ 6 h 16"/>
                <a:gd name="T34" fmla="*/ 1 w 6"/>
                <a:gd name="T35" fmla="*/ 6 h 16"/>
                <a:gd name="T36" fmla="*/ 1 w 6"/>
                <a:gd name="T37" fmla="*/ 6 h 16"/>
                <a:gd name="T38" fmla="*/ 5 w 6"/>
                <a:gd name="T39" fmla="*/ 5 h 16"/>
                <a:gd name="T40" fmla="*/ 5 w 6"/>
                <a:gd name="T41" fmla="*/ 0 h 16"/>
                <a:gd name="T42" fmla="*/ 5 w 6"/>
                <a:gd name="T43" fmla="*/ 0 h 16"/>
                <a:gd name="T44" fmla="*/ 6 w 6"/>
                <a:gd name="T45" fmla="*/ 1 h 16"/>
                <a:gd name="T46" fmla="*/ 5 w 6"/>
                <a:gd name="T47" fmla="*/ 2 h 16"/>
                <a:gd name="T48" fmla="*/ 5 w 6"/>
                <a:gd name="T49" fmla="*/ 3 h 16"/>
                <a:gd name="T50" fmla="*/ 4 w 6"/>
                <a:gd name="T51" fmla="*/ 2 h 16"/>
                <a:gd name="T52" fmla="*/ 3 w 6"/>
                <a:gd name="T53" fmla="*/ 1 h 16"/>
                <a:gd name="T54" fmla="*/ 4 w 6"/>
                <a:gd name="T55" fmla="*/ 0 h 16"/>
                <a:gd name="T56" fmla="*/ 5 w 6"/>
                <a:gd name="T5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" h="16">
                  <a:moveTo>
                    <a:pt x="5" y="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3" y="16"/>
                  </a:cubicBezTo>
                  <a:cubicBezTo>
                    <a:pt x="2" y="16"/>
                    <a:pt x="2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0" y="15"/>
                    <a:pt x="1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5"/>
                  </a:lnTo>
                  <a:close/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0"/>
            <p:cNvSpPr>
              <a:spLocks noEditPoints="1"/>
            </p:cNvSpPr>
            <p:nvPr/>
          </p:nvSpPr>
          <p:spPr bwMode="auto">
            <a:xfrm>
              <a:off x="4460383" y="3738972"/>
              <a:ext cx="152227" cy="187704"/>
            </a:xfrm>
            <a:custGeom>
              <a:avLst/>
              <a:gdLst>
                <a:gd name="T0" fmla="*/ 22 w 22"/>
                <a:gd name="T1" fmla="*/ 12 h 27"/>
                <a:gd name="T2" fmla="*/ 8 w 22"/>
                <a:gd name="T3" fmla="*/ 12 h 27"/>
                <a:gd name="T4" fmla="*/ 10 w 22"/>
                <a:gd name="T5" fmla="*/ 20 h 27"/>
                <a:gd name="T6" fmla="*/ 15 w 22"/>
                <a:gd name="T7" fmla="*/ 23 h 27"/>
                <a:gd name="T8" fmla="*/ 18 w 22"/>
                <a:gd name="T9" fmla="*/ 22 h 27"/>
                <a:gd name="T10" fmla="*/ 21 w 22"/>
                <a:gd name="T11" fmla="*/ 19 h 27"/>
                <a:gd name="T12" fmla="*/ 22 w 22"/>
                <a:gd name="T13" fmla="*/ 19 h 27"/>
                <a:gd name="T14" fmla="*/ 17 w 22"/>
                <a:gd name="T15" fmla="*/ 25 h 27"/>
                <a:gd name="T16" fmla="*/ 11 w 22"/>
                <a:gd name="T17" fmla="*/ 27 h 27"/>
                <a:gd name="T18" fmla="*/ 3 w 22"/>
                <a:gd name="T19" fmla="*/ 23 h 27"/>
                <a:gd name="T20" fmla="*/ 0 w 22"/>
                <a:gd name="T21" fmla="*/ 14 h 27"/>
                <a:gd name="T22" fmla="*/ 4 w 22"/>
                <a:gd name="T23" fmla="*/ 4 h 27"/>
                <a:gd name="T24" fmla="*/ 12 w 22"/>
                <a:gd name="T25" fmla="*/ 0 h 27"/>
                <a:gd name="T26" fmla="*/ 19 w 22"/>
                <a:gd name="T27" fmla="*/ 3 h 27"/>
                <a:gd name="T28" fmla="*/ 22 w 22"/>
                <a:gd name="T29" fmla="*/ 12 h 27"/>
                <a:gd name="T30" fmla="*/ 15 w 22"/>
                <a:gd name="T31" fmla="*/ 11 h 27"/>
                <a:gd name="T32" fmla="*/ 14 w 22"/>
                <a:gd name="T33" fmla="*/ 5 h 27"/>
                <a:gd name="T34" fmla="*/ 13 w 22"/>
                <a:gd name="T35" fmla="*/ 2 h 27"/>
                <a:gd name="T36" fmla="*/ 11 w 22"/>
                <a:gd name="T37" fmla="*/ 2 h 27"/>
                <a:gd name="T38" fmla="*/ 9 w 22"/>
                <a:gd name="T39" fmla="*/ 3 h 27"/>
                <a:gd name="T40" fmla="*/ 7 w 22"/>
                <a:gd name="T41" fmla="*/ 10 h 27"/>
                <a:gd name="T42" fmla="*/ 7 w 22"/>
                <a:gd name="T43" fmla="*/ 11 h 27"/>
                <a:gd name="T44" fmla="*/ 15 w 22"/>
                <a:gd name="T45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27">
                  <a:moveTo>
                    <a:pt x="22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6"/>
                    <a:pt x="9" y="18"/>
                    <a:pt x="10" y="20"/>
                  </a:cubicBezTo>
                  <a:cubicBezTo>
                    <a:pt x="12" y="22"/>
                    <a:pt x="13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1"/>
                    <a:pt x="20" y="20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2"/>
                    <a:pt x="19" y="24"/>
                    <a:pt x="17" y="25"/>
                  </a:cubicBezTo>
                  <a:cubicBezTo>
                    <a:pt x="15" y="26"/>
                    <a:pt x="13" y="27"/>
                    <a:pt x="11" y="27"/>
                  </a:cubicBezTo>
                  <a:cubicBezTo>
                    <a:pt x="8" y="27"/>
                    <a:pt x="5" y="25"/>
                    <a:pt x="3" y="23"/>
                  </a:cubicBezTo>
                  <a:cubicBezTo>
                    <a:pt x="1" y="20"/>
                    <a:pt x="0" y="17"/>
                    <a:pt x="0" y="14"/>
                  </a:cubicBezTo>
                  <a:cubicBezTo>
                    <a:pt x="0" y="10"/>
                    <a:pt x="1" y="6"/>
                    <a:pt x="4" y="4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1" y="5"/>
                    <a:pt x="22" y="8"/>
                    <a:pt x="22" y="12"/>
                  </a:cubicBezTo>
                  <a:close/>
                  <a:moveTo>
                    <a:pt x="15" y="11"/>
                  </a:moveTo>
                  <a:cubicBezTo>
                    <a:pt x="15" y="8"/>
                    <a:pt x="15" y="6"/>
                    <a:pt x="14" y="5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2"/>
                    <a:pt x="10" y="2"/>
                    <a:pt x="9" y="3"/>
                  </a:cubicBezTo>
                  <a:cubicBezTo>
                    <a:pt x="8" y="5"/>
                    <a:pt x="7" y="7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15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8757503" y="2801845"/>
            <a:ext cx="431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Symbol" panose="05050102010706020507" pitchFamily="18" charset="2"/>
                <a:sym typeface="Symbol" panose="05050102010706020507" pitchFamily="18" charset="2"/>
              </a:rPr>
              <a:t></a:t>
            </a:r>
            <a:endParaRPr lang="en-US" sz="2800" b="1" dirty="0">
              <a:latin typeface="Symbol" panose="05050102010706020507" pitchFamily="18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0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1039"/>
    </mc:Choice>
    <mc:Fallback xmlns="">
      <p:transition spd="slow" advTm="611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 transport now defined with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</a:t>
            </a:r>
            <a:r>
              <a:rPr lang="en-US" dirty="0" smtClean="0"/>
              <a:t>ransition angles across simplex borders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same </a:t>
            </a:r>
            <a:r>
              <a:rPr lang="en-US" dirty="0"/>
              <a:t>place, different </a:t>
            </a:r>
            <a:r>
              <a:rPr lang="en-US" dirty="0" smtClean="0"/>
              <a:t>frames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continuous connection 1</a:t>
            </a:r>
            <a:r>
              <a:rPr lang="en-US" dirty="0" smtClean="0">
                <a:latin typeface="+mj-lt"/>
              </a:rPr>
              <a:t>-</a:t>
            </a:r>
            <a:r>
              <a:rPr lang="en-US" dirty="0" smtClean="0"/>
              <a:t>form within each simplex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path</a:t>
            </a:r>
            <a:r>
              <a:rPr lang="en-US" dirty="0"/>
              <a:t> </a:t>
            </a:r>
            <a:r>
              <a:rPr lang="en-US" dirty="0" smtClean="0"/>
              <a:t>can cross different charts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accumulated rotation?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Smooth Simplicial Connections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5894564" y="3481602"/>
            <a:ext cx="2821837" cy="2435601"/>
            <a:chOff x="2980759" y="4445414"/>
            <a:chExt cx="2441736" cy="1895652"/>
          </a:xfrm>
        </p:grpSpPr>
        <p:cxnSp>
          <p:nvCxnSpPr>
            <p:cNvPr id="6" name="直接连接符 35"/>
            <p:cNvCxnSpPr>
              <a:stCxn id="5" idx="4"/>
            </p:cNvCxnSpPr>
            <p:nvPr/>
          </p:nvCxnSpPr>
          <p:spPr bwMode="auto">
            <a:xfrm flipH="1" flipV="1">
              <a:off x="4044408" y="4847490"/>
              <a:ext cx="630326" cy="14935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0" name="Group 19"/>
            <p:cNvGrpSpPr/>
            <p:nvPr/>
          </p:nvGrpSpPr>
          <p:grpSpPr>
            <a:xfrm>
              <a:off x="2980759" y="4445414"/>
              <a:ext cx="2441736" cy="1468791"/>
              <a:chOff x="5684056" y="3579808"/>
              <a:chExt cx="2441736" cy="1468791"/>
            </a:xfrm>
          </p:grpSpPr>
          <p:sp>
            <p:nvSpPr>
              <p:cNvPr id="5" name="等腰三角形 34"/>
              <p:cNvSpPr/>
              <p:nvPr/>
            </p:nvSpPr>
            <p:spPr bwMode="auto">
              <a:xfrm rot="2360125">
                <a:off x="6050250" y="3593655"/>
                <a:ext cx="2075542" cy="1454944"/>
              </a:xfrm>
              <a:prstGeom prst="triangle">
                <a:avLst/>
              </a:prstGeom>
              <a:solidFill>
                <a:schemeClr val="accent1">
                  <a:lumMod val="60000"/>
                  <a:lumOff val="40000"/>
                  <a:alpha val="66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7" name="直接连接符 36"/>
              <p:cNvCxnSpPr/>
              <p:nvPr/>
            </p:nvCxnSpPr>
            <p:spPr bwMode="auto">
              <a:xfrm>
                <a:off x="6592958" y="3579808"/>
                <a:ext cx="966117" cy="17865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" name="直接连接符 37"/>
              <p:cNvCxnSpPr/>
              <p:nvPr/>
            </p:nvCxnSpPr>
            <p:spPr bwMode="auto">
              <a:xfrm>
                <a:off x="6592958" y="3589747"/>
                <a:ext cx="154747" cy="39213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9" name="流程图: 联系 38"/>
              <p:cNvSpPr>
                <a:spLocks noChangeAspect="1"/>
              </p:cNvSpPr>
              <p:nvPr/>
            </p:nvSpPr>
            <p:spPr bwMode="auto">
              <a:xfrm>
                <a:off x="5684056" y="4200086"/>
                <a:ext cx="146014" cy="146304"/>
              </a:xfrm>
              <a:prstGeom prst="flowChartConnector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accent2">
                      <a:lumMod val="50000"/>
                    </a:schemeClr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cxnSp>
        <p:nvCxnSpPr>
          <p:cNvPr id="10" name="曲线连接符 46"/>
          <p:cNvCxnSpPr/>
          <p:nvPr/>
        </p:nvCxnSpPr>
        <p:spPr bwMode="auto">
          <a:xfrm>
            <a:off x="6063309" y="4372545"/>
            <a:ext cx="1923941" cy="319069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曲线连接符 138"/>
          <p:cNvCxnSpPr>
            <a:cxnSpLocks noChangeAspect="1"/>
          </p:cNvCxnSpPr>
          <p:nvPr/>
        </p:nvCxnSpPr>
        <p:spPr bwMode="auto">
          <a:xfrm>
            <a:off x="6026540" y="4394854"/>
            <a:ext cx="295667" cy="65201"/>
          </a:xfrm>
          <a:prstGeom prst="curvedConnector3">
            <a:avLst>
              <a:gd name="adj1" fmla="val 45490"/>
            </a:avLst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43"/>
              <p:cNvSpPr txBox="1"/>
              <p:nvPr/>
            </p:nvSpPr>
            <p:spPr>
              <a:xfrm>
                <a:off x="5658650" y="4480790"/>
                <a:ext cx="625937" cy="299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altLang="zh-CN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altLang="zh-CN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2" name="文本框 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8650" y="4480790"/>
                <a:ext cx="625937" cy="299249"/>
              </a:xfrm>
              <a:prstGeom prst="rect">
                <a:avLst/>
              </a:prstGeom>
              <a:blipFill rotWithShape="0">
                <a:blip r:embed="rId7"/>
                <a:stretch>
                  <a:fillRect l="-971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箭头连接符 86"/>
          <p:cNvCxnSpPr/>
          <p:nvPr/>
        </p:nvCxnSpPr>
        <p:spPr bwMode="auto">
          <a:xfrm flipH="1">
            <a:off x="7817193" y="4690217"/>
            <a:ext cx="170057" cy="1341319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92"/>
              <p:cNvSpPr txBox="1"/>
              <p:nvPr/>
            </p:nvSpPr>
            <p:spPr>
              <a:xfrm>
                <a:off x="6224326" y="3916944"/>
                <a:ext cx="35998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4326" y="3916944"/>
                <a:ext cx="359986" cy="276999"/>
              </a:xfrm>
              <a:prstGeom prst="rect">
                <a:avLst/>
              </a:prstGeom>
              <a:blipFill rotWithShape="0">
                <a:blip r:embed="rId8"/>
                <a:stretch>
                  <a:fillRect l="-6780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93"/>
              <p:cNvSpPr txBox="1"/>
              <p:nvPr/>
            </p:nvSpPr>
            <p:spPr>
              <a:xfrm>
                <a:off x="7908560" y="5439213"/>
                <a:ext cx="35717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zh-CN" alt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文本框 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8560" y="5439213"/>
                <a:ext cx="357170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6780" b="-1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曲线连接符 116"/>
          <p:cNvCxnSpPr>
            <a:cxnSpLocks noChangeAspect="1"/>
          </p:cNvCxnSpPr>
          <p:nvPr/>
        </p:nvCxnSpPr>
        <p:spPr bwMode="auto">
          <a:xfrm>
            <a:off x="7610477" y="4701139"/>
            <a:ext cx="304222" cy="24241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190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19"/>
              <p:cNvSpPr txBox="1"/>
              <p:nvPr/>
            </p:nvSpPr>
            <p:spPr>
              <a:xfrm>
                <a:off x="7956032" y="4737747"/>
                <a:ext cx="621120" cy="299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altLang="zh-CN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altLang="zh-CN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文本框 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6032" y="4737747"/>
                <a:ext cx="621120" cy="299249"/>
              </a:xfrm>
              <a:prstGeom prst="rect">
                <a:avLst/>
              </a:prstGeom>
              <a:blipFill rotWithShape="0">
                <a:blip r:embed="rId10"/>
                <a:stretch>
                  <a:fillRect l="-1961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84" descr="latex-image-1.pdf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869"/>
          <a:stretch/>
        </p:blipFill>
        <p:spPr bwMode="auto">
          <a:xfrm>
            <a:off x="6988430" y="4082706"/>
            <a:ext cx="515867" cy="99131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>
            <a:glow rad="50800">
              <a:schemeClr val="bg1">
                <a:lumMod val="95000"/>
                <a:alpha val="40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917" y="4028138"/>
            <a:ext cx="696339" cy="573989"/>
          </a:xfrm>
          <a:prstGeom prst="rect">
            <a:avLst/>
          </a:prstGeom>
        </p:spPr>
      </p:pic>
      <p:cxnSp>
        <p:nvCxnSpPr>
          <p:cNvPr id="30" name="直接箭头连接符 84"/>
          <p:cNvCxnSpPr/>
          <p:nvPr/>
        </p:nvCxnSpPr>
        <p:spPr bwMode="auto">
          <a:xfrm flipV="1">
            <a:off x="6063309" y="3916944"/>
            <a:ext cx="1410765" cy="44389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41617" y="3634430"/>
            <a:ext cx="4028715" cy="876840"/>
          </a:xfrm>
          <a:prstGeom prst="rect">
            <a:avLst/>
          </a:prstGeom>
        </p:spPr>
      </p:pic>
      <p:cxnSp>
        <p:nvCxnSpPr>
          <p:cNvPr id="39" name="直接箭头连接符 84"/>
          <p:cNvCxnSpPr/>
          <p:nvPr/>
        </p:nvCxnSpPr>
        <p:spPr bwMode="auto">
          <a:xfrm>
            <a:off x="6478445" y="4565551"/>
            <a:ext cx="1065944" cy="82298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本框 92"/>
              <p:cNvSpPr txBox="1"/>
              <p:nvPr/>
            </p:nvSpPr>
            <p:spPr>
              <a:xfrm>
                <a:off x="6532586" y="5080462"/>
                <a:ext cx="359986" cy="299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2" name="文本框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2586" y="5080462"/>
                <a:ext cx="359986" cy="299249"/>
              </a:xfrm>
              <a:prstGeom prst="rect">
                <a:avLst/>
              </a:prstGeom>
              <a:blipFill rotWithShape="0">
                <a:blip r:embed="rId14"/>
                <a:stretch>
                  <a:fillRect l="-6780" r="-3390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/>
          <p:cNvCxnSpPr/>
          <p:nvPr/>
        </p:nvCxnSpPr>
        <p:spPr>
          <a:xfrm flipV="1">
            <a:off x="5982336" y="3495963"/>
            <a:ext cx="225276" cy="841653"/>
          </a:xfrm>
          <a:prstGeom prst="straightConnector1">
            <a:avLst/>
          </a:prstGeom>
          <a:ln w="4762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7882754" y="3844497"/>
            <a:ext cx="91670" cy="845720"/>
          </a:xfrm>
          <a:prstGeom prst="straightConnector1">
            <a:avLst/>
          </a:prstGeom>
          <a:ln w="47625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08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18"/>
    </mc:Choice>
    <mc:Fallback xmlns="">
      <p:transition spd="slow" advTm="5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AD47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7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362950" cy="4951412"/>
          </a:xfrm>
        </p:spPr>
        <p:txBody>
          <a:bodyPr/>
          <a:lstStyle/>
          <a:p>
            <a:r>
              <a:rPr lang="en-US" dirty="0" smtClean="0"/>
              <a:t>Smooth simplicial connections NOT finite-dimensional</a:t>
            </a:r>
          </a:p>
          <a:p>
            <a:pPr lvl="1"/>
            <a:r>
              <a:rPr lang="en-US" dirty="0" smtClean="0"/>
              <a:t>but satisfy important properties we’ll want to  keep…</a:t>
            </a:r>
          </a:p>
          <a:p>
            <a:r>
              <a:rPr lang="en-US" dirty="0" smtClean="0"/>
              <a:t>Let’s go through them quickly</a:t>
            </a:r>
          </a:p>
          <a:p>
            <a:pPr lvl="1"/>
            <a:r>
              <a:rPr lang="en-US" dirty="0" smtClean="0"/>
              <a:t>  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simple matter of definition</a:t>
            </a:r>
          </a:p>
          <a:p>
            <a:pPr lvl="1"/>
            <a:r>
              <a:rPr lang="en-US" dirty="0"/>
              <a:t> </a:t>
            </a:r>
            <a:endParaRPr lang="en-US" dirty="0" smtClean="0"/>
          </a:p>
          <a:p>
            <a:pPr lvl="2">
              <a:lnSpc>
                <a:spcPct val="100000"/>
              </a:lnSpc>
            </a:pPr>
            <a:r>
              <a:rPr lang="en-US" dirty="0" smtClean="0"/>
              <a:t>half-edges have opposite directions</a:t>
            </a:r>
          </a:p>
          <a:p>
            <a:pPr lvl="1"/>
            <a:r>
              <a:rPr lang="en-US" dirty="0" smtClean="0"/>
              <a:t> 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consistency at corners </a:t>
            </a:r>
            <a:r>
              <a:rPr lang="en-US" dirty="0" smtClean="0"/>
              <a:t> 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 </a:t>
            </a:r>
            <a:endParaRPr lang="en-US" dirty="0" smtClean="0"/>
          </a:p>
          <a:p>
            <a:pPr lvl="2"/>
            <a:endParaRPr lang="en-US" sz="1050" dirty="0" smtClean="0"/>
          </a:p>
          <a:p>
            <a:pPr lvl="2"/>
            <a:r>
              <a:rPr lang="en-US" dirty="0" smtClean="0"/>
              <a:t>consistency at edges </a:t>
            </a:r>
          </a:p>
          <a:p>
            <a:r>
              <a:rPr lang="en-US" dirty="0" smtClean="0"/>
              <a:t>	</a:t>
            </a:r>
            <a:r>
              <a:rPr lang="en-US" dirty="0" smtClean="0">
                <a:solidFill>
                  <a:schemeClr val="accent2"/>
                </a:solidFill>
              </a:rPr>
              <a:t>Result: curvature of connection is now finite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Consistency Conditions 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6054050" y="2227179"/>
            <a:ext cx="2614154" cy="2057454"/>
            <a:chOff x="3563938" y="3217863"/>
            <a:chExt cx="2854325" cy="2449513"/>
          </a:xfrm>
        </p:grpSpPr>
        <p:sp>
          <p:nvSpPr>
            <p:cNvPr id="9" name="Line 247"/>
            <p:cNvSpPr>
              <a:spLocks noChangeShapeType="1"/>
            </p:cNvSpPr>
            <p:nvPr/>
          </p:nvSpPr>
          <p:spPr bwMode="auto">
            <a:xfrm flipV="1">
              <a:off x="4041776" y="3597276"/>
              <a:ext cx="822325" cy="142875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48"/>
            <p:cNvSpPr>
              <a:spLocks/>
            </p:cNvSpPr>
            <p:nvPr/>
          </p:nvSpPr>
          <p:spPr bwMode="auto">
            <a:xfrm>
              <a:off x="3970338" y="5016501"/>
              <a:ext cx="71438" cy="80963"/>
            </a:xfrm>
            <a:custGeom>
              <a:avLst/>
              <a:gdLst>
                <a:gd name="T0" fmla="*/ 45 w 45"/>
                <a:gd name="T1" fmla="*/ 51 h 51"/>
                <a:gd name="T2" fmla="*/ 45 w 45"/>
                <a:gd name="T3" fmla="*/ 0 h 51"/>
                <a:gd name="T4" fmla="*/ 0 w 45"/>
                <a:gd name="T5" fmla="*/ 29 h 51"/>
                <a:gd name="T6" fmla="*/ 45 w 4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45" y="51"/>
                  </a:moveTo>
                  <a:lnTo>
                    <a:pt x="45" y="0"/>
                  </a:lnTo>
                  <a:lnTo>
                    <a:pt x="0" y="29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9"/>
            <p:cNvSpPr>
              <a:spLocks noEditPoints="1"/>
            </p:cNvSpPr>
            <p:nvPr/>
          </p:nvSpPr>
          <p:spPr bwMode="auto">
            <a:xfrm>
              <a:off x="3970338" y="5006976"/>
              <a:ext cx="80963" cy="100013"/>
            </a:xfrm>
            <a:custGeom>
              <a:avLst/>
              <a:gdLst>
                <a:gd name="T0" fmla="*/ 51 w 51"/>
                <a:gd name="T1" fmla="*/ 63 h 63"/>
                <a:gd name="T2" fmla="*/ 51 w 51"/>
                <a:gd name="T3" fmla="*/ 0 h 63"/>
                <a:gd name="T4" fmla="*/ 0 w 51"/>
                <a:gd name="T5" fmla="*/ 35 h 63"/>
                <a:gd name="T6" fmla="*/ 51 w 51"/>
                <a:gd name="T7" fmla="*/ 63 h 63"/>
                <a:gd name="T8" fmla="*/ 45 w 51"/>
                <a:gd name="T9" fmla="*/ 12 h 63"/>
                <a:gd name="T10" fmla="*/ 45 w 51"/>
                <a:gd name="T11" fmla="*/ 52 h 63"/>
                <a:gd name="T12" fmla="*/ 6 w 51"/>
                <a:gd name="T13" fmla="*/ 35 h 63"/>
                <a:gd name="T14" fmla="*/ 45 w 51"/>
                <a:gd name="T15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63"/>
                  </a:moveTo>
                  <a:lnTo>
                    <a:pt x="51" y="0"/>
                  </a:lnTo>
                  <a:lnTo>
                    <a:pt x="0" y="35"/>
                  </a:lnTo>
                  <a:lnTo>
                    <a:pt x="51" y="63"/>
                  </a:lnTo>
                  <a:close/>
                  <a:moveTo>
                    <a:pt x="45" y="12"/>
                  </a:moveTo>
                  <a:lnTo>
                    <a:pt x="45" y="52"/>
                  </a:lnTo>
                  <a:lnTo>
                    <a:pt x="6" y="3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50"/>
            <p:cNvSpPr>
              <a:spLocks/>
            </p:cNvSpPr>
            <p:nvPr/>
          </p:nvSpPr>
          <p:spPr bwMode="auto">
            <a:xfrm>
              <a:off x="4864101" y="3524251"/>
              <a:ext cx="63500" cy="82550"/>
            </a:xfrm>
            <a:custGeom>
              <a:avLst/>
              <a:gdLst>
                <a:gd name="T0" fmla="*/ 40 w 40"/>
                <a:gd name="T1" fmla="*/ 23 h 52"/>
                <a:gd name="T2" fmla="*/ 0 w 40"/>
                <a:gd name="T3" fmla="*/ 52 h 52"/>
                <a:gd name="T4" fmla="*/ 0 w 40"/>
                <a:gd name="T5" fmla="*/ 0 h 52"/>
                <a:gd name="T6" fmla="*/ 40 w 40"/>
                <a:gd name="T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2">
                  <a:moveTo>
                    <a:pt x="40" y="23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51"/>
            <p:cNvSpPr>
              <a:spLocks noEditPoints="1"/>
            </p:cNvSpPr>
            <p:nvPr/>
          </p:nvSpPr>
          <p:spPr bwMode="auto">
            <a:xfrm>
              <a:off x="4854576" y="3516313"/>
              <a:ext cx="82550" cy="90488"/>
            </a:xfrm>
            <a:custGeom>
              <a:avLst/>
              <a:gdLst>
                <a:gd name="T0" fmla="*/ 52 w 52"/>
                <a:gd name="T1" fmla="*/ 28 h 57"/>
                <a:gd name="T2" fmla="*/ 0 w 52"/>
                <a:gd name="T3" fmla="*/ 57 h 57"/>
                <a:gd name="T4" fmla="*/ 0 w 52"/>
                <a:gd name="T5" fmla="*/ 0 h 57"/>
                <a:gd name="T6" fmla="*/ 52 w 52"/>
                <a:gd name="T7" fmla="*/ 28 h 57"/>
                <a:gd name="T8" fmla="*/ 6 w 52"/>
                <a:gd name="T9" fmla="*/ 51 h 57"/>
                <a:gd name="T10" fmla="*/ 40 w 52"/>
                <a:gd name="T11" fmla="*/ 28 h 57"/>
                <a:gd name="T12" fmla="*/ 6 w 52"/>
                <a:gd name="T13" fmla="*/ 11 h 57"/>
                <a:gd name="T14" fmla="*/ 6 w 52"/>
                <a:gd name="T1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52" y="28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52" y="28"/>
                  </a:lnTo>
                  <a:close/>
                  <a:moveTo>
                    <a:pt x="6" y="51"/>
                  </a:moveTo>
                  <a:lnTo>
                    <a:pt x="40" y="28"/>
                  </a:lnTo>
                  <a:lnTo>
                    <a:pt x="6" y="11"/>
                  </a:lnTo>
                  <a:lnTo>
                    <a:pt x="6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252"/>
            <p:cNvSpPr>
              <a:spLocks noChangeShapeType="1"/>
            </p:cNvSpPr>
            <p:nvPr/>
          </p:nvSpPr>
          <p:spPr bwMode="auto">
            <a:xfrm flipH="1" flipV="1">
              <a:off x="5135563" y="3597276"/>
              <a:ext cx="830263" cy="142875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53"/>
            <p:cNvSpPr>
              <a:spLocks/>
            </p:cNvSpPr>
            <p:nvPr/>
          </p:nvSpPr>
          <p:spPr bwMode="auto">
            <a:xfrm>
              <a:off x="5957888" y="5016501"/>
              <a:ext cx="71438" cy="80963"/>
            </a:xfrm>
            <a:custGeom>
              <a:avLst/>
              <a:gdLst>
                <a:gd name="T0" fmla="*/ 45 w 45"/>
                <a:gd name="T1" fmla="*/ 29 h 51"/>
                <a:gd name="T2" fmla="*/ 0 w 45"/>
                <a:gd name="T3" fmla="*/ 0 h 51"/>
                <a:gd name="T4" fmla="*/ 0 w 45"/>
                <a:gd name="T5" fmla="*/ 51 h 51"/>
                <a:gd name="T6" fmla="*/ 45 w 45"/>
                <a:gd name="T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45" y="29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45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4"/>
            <p:cNvSpPr>
              <a:spLocks noEditPoints="1"/>
            </p:cNvSpPr>
            <p:nvPr/>
          </p:nvSpPr>
          <p:spPr bwMode="auto">
            <a:xfrm>
              <a:off x="5957888" y="5006976"/>
              <a:ext cx="80963" cy="100013"/>
            </a:xfrm>
            <a:custGeom>
              <a:avLst/>
              <a:gdLst>
                <a:gd name="T0" fmla="*/ 51 w 51"/>
                <a:gd name="T1" fmla="*/ 35 h 63"/>
                <a:gd name="T2" fmla="*/ 0 w 51"/>
                <a:gd name="T3" fmla="*/ 0 h 63"/>
                <a:gd name="T4" fmla="*/ 0 w 51"/>
                <a:gd name="T5" fmla="*/ 63 h 63"/>
                <a:gd name="T6" fmla="*/ 51 w 51"/>
                <a:gd name="T7" fmla="*/ 35 h 63"/>
                <a:gd name="T8" fmla="*/ 5 w 51"/>
                <a:gd name="T9" fmla="*/ 12 h 63"/>
                <a:gd name="T10" fmla="*/ 39 w 51"/>
                <a:gd name="T11" fmla="*/ 35 h 63"/>
                <a:gd name="T12" fmla="*/ 5 w 51"/>
                <a:gd name="T13" fmla="*/ 52 h 63"/>
                <a:gd name="T14" fmla="*/ 5 w 51"/>
                <a:gd name="T15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35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51" y="35"/>
                  </a:lnTo>
                  <a:close/>
                  <a:moveTo>
                    <a:pt x="5" y="12"/>
                  </a:moveTo>
                  <a:lnTo>
                    <a:pt x="39" y="35"/>
                  </a:lnTo>
                  <a:lnTo>
                    <a:pt x="5" y="52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55"/>
            <p:cNvSpPr>
              <a:spLocks/>
            </p:cNvSpPr>
            <p:nvPr/>
          </p:nvSpPr>
          <p:spPr bwMode="auto">
            <a:xfrm>
              <a:off x="5072063" y="3524251"/>
              <a:ext cx="73025" cy="82550"/>
            </a:xfrm>
            <a:custGeom>
              <a:avLst/>
              <a:gdLst>
                <a:gd name="T0" fmla="*/ 46 w 46"/>
                <a:gd name="T1" fmla="*/ 0 h 52"/>
                <a:gd name="T2" fmla="*/ 46 w 46"/>
                <a:gd name="T3" fmla="*/ 52 h 52"/>
                <a:gd name="T4" fmla="*/ 0 w 46"/>
                <a:gd name="T5" fmla="*/ 23 h 52"/>
                <a:gd name="T6" fmla="*/ 46 w 46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2">
                  <a:moveTo>
                    <a:pt x="46" y="0"/>
                  </a:moveTo>
                  <a:lnTo>
                    <a:pt x="46" y="52"/>
                  </a:lnTo>
                  <a:lnTo>
                    <a:pt x="0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56"/>
            <p:cNvSpPr>
              <a:spLocks noEditPoints="1"/>
            </p:cNvSpPr>
            <p:nvPr/>
          </p:nvSpPr>
          <p:spPr bwMode="auto">
            <a:xfrm>
              <a:off x="5062538" y="3516313"/>
              <a:ext cx="82550" cy="90488"/>
            </a:xfrm>
            <a:custGeom>
              <a:avLst/>
              <a:gdLst>
                <a:gd name="T0" fmla="*/ 52 w 52"/>
                <a:gd name="T1" fmla="*/ 0 h 57"/>
                <a:gd name="T2" fmla="*/ 52 w 52"/>
                <a:gd name="T3" fmla="*/ 57 h 57"/>
                <a:gd name="T4" fmla="*/ 0 w 52"/>
                <a:gd name="T5" fmla="*/ 28 h 57"/>
                <a:gd name="T6" fmla="*/ 52 w 52"/>
                <a:gd name="T7" fmla="*/ 0 h 57"/>
                <a:gd name="T8" fmla="*/ 46 w 52"/>
                <a:gd name="T9" fmla="*/ 51 h 57"/>
                <a:gd name="T10" fmla="*/ 52 w 52"/>
                <a:gd name="T11" fmla="*/ 11 h 57"/>
                <a:gd name="T12" fmla="*/ 12 w 52"/>
                <a:gd name="T13" fmla="*/ 28 h 57"/>
                <a:gd name="T14" fmla="*/ 46 w 52"/>
                <a:gd name="T1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52" y="0"/>
                  </a:moveTo>
                  <a:lnTo>
                    <a:pt x="52" y="57"/>
                  </a:lnTo>
                  <a:lnTo>
                    <a:pt x="0" y="28"/>
                  </a:lnTo>
                  <a:lnTo>
                    <a:pt x="52" y="0"/>
                  </a:lnTo>
                  <a:close/>
                  <a:moveTo>
                    <a:pt x="46" y="51"/>
                  </a:moveTo>
                  <a:lnTo>
                    <a:pt x="52" y="11"/>
                  </a:lnTo>
                  <a:lnTo>
                    <a:pt x="12" y="28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257"/>
            <p:cNvSpPr>
              <a:spLocks noChangeShapeType="1"/>
            </p:cNvSpPr>
            <p:nvPr/>
          </p:nvSpPr>
          <p:spPr bwMode="auto">
            <a:xfrm>
              <a:off x="4178301" y="5260976"/>
              <a:ext cx="1652588" cy="0"/>
            </a:xfrm>
            <a:prstGeom prst="line">
              <a:avLst/>
            </a:prstGeom>
            <a:noFill/>
            <a:ln w="9525" cap="rnd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58"/>
            <p:cNvSpPr>
              <a:spLocks/>
            </p:cNvSpPr>
            <p:nvPr/>
          </p:nvSpPr>
          <p:spPr bwMode="auto">
            <a:xfrm>
              <a:off x="4114801" y="5224463"/>
              <a:ext cx="71438" cy="80963"/>
            </a:xfrm>
            <a:custGeom>
              <a:avLst/>
              <a:gdLst>
                <a:gd name="T0" fmla="*/ 0 w 45"/>
                <a:gd name="T1" fmla="*/ 51 h 51"/>
                <a:gd name="T2" fmla="*/ 45 w 45"/>
                <a:gd name="T3" fmla="*/ 23 h 51"/>
                <a:gd name="T4" fmla="*/ 0 w 45"/>
                <a:gd name="T5" fmla="*/ 0 h 51"/>
                <a:gd name="T6" fmla="*/ 0 w 4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0" y="51"/>
                  </a:moveTo>
                  <a:lnTo>
                    <a:pt x="45" y="23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59"/>
            <p:cNvSpPr>
              <a:spLocks noEditPoints="1"/>
            </p:cNvSpPr>
            <p:nvPr/>
          </p:nvSpPr>
          <p:spPr bwMode="auto">
            <a:xfrm>
              <a:off x="4114801" y="5214938"/>
              <a:ext cx="80963" cy="100013"/>
            </a:xfrm>
            <a:custGeom>
              <a:avLst/>
              <a:gdLst>
                <a:gd name="T0" fmla="*/ 0 w 51"/>
                <a:gd name="T1" fmla="*/ 63 h 63"/>
                <a:gd name="T2" fmla="*/ 51 w 51"/>
                <a:gd name="T3" fmla="*/ 29 h 63"/>
                <a:gd name="T4" fmla="*/ 0 w 51"/>
                <a:gd name="T5" fmla="*/ 0 h 63"/>
                <a:gd name="T6" fmla="*/ 0 w 51"/>
                <a:gd name="T7" fmla="*/ 63 h 63"/>
                <a:gd name="T8" fmla="*/ 40 w 51"/>
                <a:gd name="T9" fmla="*/ 29 h 63"/>
                <a:gd name="T10" fmla="*/ 6 w 51"/>
                <a:gd name="T11" fmla="*/ 52 h 63"/>
                <a:gd name="T12" fmla="*/ 6 w 51"/>
                <a:gd name="T13" fmla="*/ 6 h 63"/>
                <a:gd name="T14" fmla="*/ 40 w 51"/>
                <a:gd name="T15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0" y="63"/>
                  </a:moveTo>
                  <a:lnTo>
                    <a:pt x="51" y="29"/>
                  </a:lnTo>
                  <a:lnTo>
                    <a:pt x="0" y="0"/>
                  </a:lnTo>
                  <a:lnTo>
                    <a:pt x="0" y="63"/>
                  </a:lnTo>
                  <a:close/>
                  <a:moveTo>
                    <a:pt x="40" y="29"/>
                  </a:moveTo>
                  <a:lnTo>
                    <a:pt x="6" y="52"/>
                  </a:lnTo>
                  <a:lnTo>
                    <a:pt x="6" y="6"/>
                  </a:lnTo>
                  <a:lnTo>
                    <a:pt x="40" y="2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60"/>
            <p:cNvSpPr>
              <a:spLocks/>
            </p:cNvSpPr>
            <p:nvPr/>
          </p:nvSpPr>
          <p:spPr bwMode="auto">
            <a:xfrm>
              <a:off x="5821363" y="5224463"/>
              <a:ext cx="63500" cy="80963"/>
            </a:xfrm>
            <a:custGeom>
              <a:avLst/>
              <a:gdLst>
                <a:gd name="T0" fmla="*/ 40 w 40"/>
                <a:gd name="T1" fmla="*/ 51 h 51"/>
                <a:gd name="T2" fmla="*/ 0 w 40"/>
                <a:gd name="T3" fmla="*/ 23 h 51"/>
                <a:gd name="T4" fmla="*/ 40 w 40"/>
                <a:gd name="T5" fmla="*/ 0 h 51"/>
                <a:gd name="T6" fmla="*/ 40 w 40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40" y="51"/>
                  </a:moveTo>
                  <a:lnTo>
                    <a:pt x="0" y="23"/>
                  </a:lnTo>
                  <a:lnTo>
                    <a:pt x="40" y="0"/>
                  </a:lnTo>
                  <a:lnTo>
                    <a:pt x="4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61"/>
            <p:cNvSpPr>
              <a:spLocks noEditPoints="1"/>
            </p:cNvSpPr>
            <p:nvPr/>
          </p:nvSpPr>
          <p:spPr bwMode="auto">
            <a:xfrm>
              <a:off x="5813426" y="5214938"/>
              <a:ext cx="80963" cy="100013"/>
            </a:xfrm>
            <a:custGeom>
              <a:avLst/>
              <a:gdLst>
                <a:gd name="T0" fmla="*/ 51 w 51"/>
                <a:gd name="T1" fmla="*/ 63 h 63"/>
                <a:gd name="T2" fmla="*/ 0 w 51"/>
                <a:gd name="T3" fmla="*/ 29 h 63"/>
                <a:gd name="T4" fmla="*/ 51 w 51"/>
                <a:gd name="T5" fmla="*/ 0 h 63"/>
                <a:gd name="T6" fmla="*/ 51 w 51"/>
                <a:gd name="T7" fmla="*/ 63 h 63"/>
                <a:gd name="T8" fmla="*/ 11 w 51"/>
                <a:gd name="T9" fmla="*/ 29 h 63"/>
                <a:gd name="T10" fmla="*/ 45 w 51"/>
                <a:gd name="T11" fmla="*/ 52 h 63"/>
                <a:gd name="T12" fmla="*/ 45 w 51"/>
                <a:gd name="T13" fmla="*/ 6 h 63"/>
                <a:gd name="T14" fmla="*/ 11 w 51"/>
                <a:gd name="T15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63"/>
                  </a:moveTo>
                  <a:lnTo>
                    <a:pt x="0" y="29"/>
                  </a:lnTo>
                  <a:lnTo>
                    <a:pt x="51" y="0"/>
                  </a:lnTo>
                  <a:lnTo>
                    <a:pt x="51" y="63"/>
                  </a:lnTo>
                  <a:close/>
                  <a:moveTo>
                    <a:pt x="11" y="29"/>
                  </a:moveTo>
                  <a:lnTo>
                    <a:pt x="45" y="52"/>
                  </a:lnTo>
                  <a:lnTo>
                    <a:pt x="45" y="6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2"/>
            <p:cNvSpPr>
              <a:spLocks/>
            </p:cNvSpPr>
            <p:nvPr/>
          </p:nvSpPr>
          <p:spPr bwMode="auto">
            <a:xfrm>
              <a:off x="4141788" y="3606801"/>
              <a:ext cx="1716088" cy="1517650"/>
            </a:xfrm>
            <a:custGeom>
              <a:avLst/>
              <a:gdLst>
                <a:gd name="T0" fmla="*/ 0 w 1081"/>
                <a:gd name="T1" fmla="*/ 956 h 956"/>
                <a:gd name="T2" fmla="*/ 1081 w 1081"/>
                <a:gd name="T3" fmla="*/ 956 h 956"/>
                <a:gd name="T4" fmla="*/ 540 w 1081"/>
                <a:gd name="T5" fmla="*/ 0 h 956"/>
                <a:gd name="T6" fmla="*/ 0 w 1081"/>
                <a:gd name="T7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1" h="956">
                  <a:moveTo>
                    <a:pt x="0" y="956"/>
                  </a:moveTo>
                  <a:lnTo>
                    <a:pt x="1081" y="956"/>
                  </a:lnTo>
                  <a:lnTo>
                    <a:pt x="540" y="0"/>
                  </a:lnTo>
                  <a:lnTo>
                    <a:pt x="0" y="95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65"/>
            <p:cNvSpPr>
              <a:spLocks/>
            </p:cNvSpPr>
            <p:nvPr/>
          </p:nvSpPr>
          <p:spPr bwMode="auto">
            <a:xfrm>
              <a:off x="6227763" y="5378451"/>
              <a:ext cx="127000" cy="144463"/>
            </a:xfrm>
            <a:custGeom>
              <a:avLst/>
              <a:gdLst>
                <a:gd name="T0" fmla="*/ 4 w 14"/>
                <a:gd name="T1" fmla="*/ 4 h 16"/>
                <a:gd name="T2" fmla="*/ 4 w 14"/>
                <a:gd name="T3" fmla="*/ 3 h 16"/>
                <a:gd name="T4" fmla="*/ 0 w 14"/>
                <a:gd name="T5" fmla="*/ 5 h 16"/>
                <a:gd name="T6" fmla="*/ 0 w 14"/>
                <a:gd name="T7" fmla="*/ 4 h 16"/>
                <a:gd name="T8" fmla="*/ 6 w 14"/>
                <a:gd name="T9" fmla="*/ 0 h 16"/>
                <a:gd name="T10" fmla="*/ 7 w 14"/>
                <a:gd name="T11" fmla="*/ 3 h 16"/>
                <a:gd name="T12" fmla="*/ 4 w 14"/>
                <a:gd name="T13" fmla="*/ 11 h 16"/>
                <a:gd name="T14" fmla="*/ 3 w 14"/>
                <a:gd name="T15" fmla="*/ 13 h 16"/>
                <a:gd name="T16" fmla="*/ 4 w 14"/>
                <a:gd name="T17" fmla="*/ 14 h 16"/>
                <a:gd name="T18" fmla="*/ 8 w 14"/>
                <a:gd name="T19" fmla="*/ 11 h 16"/>
                <a:gd name="T20" fmla="*/ 12 w 14"/>
                <a:gd name="T21" fmla="*/ 4 h 16"/>
                <a:gd name="T22" fmla="*/ 11 w 14"/>
                <a:gd name="T23" fmla="*/ 2 h 16"/>
                <a:gd name="T24" fmla="*/ 13 w 14"/>
                <a:gd name="T25" fmla="*/ 0 h 16"/>
                <a:gd name="T26" fmla="*/ 14 w 14"/>
                <a:gd name="T27" fmla="*/ 3 h 16"/>
                <a:gd name="T28" fmla="*/ 8 w 14"/>
                <a:gd name="T29" fmla="*/ 13 h 16"/>
                <a:gd name="T30" fmla="*/ 2 w 14"/>
                <a:gd name="T31" fmla="*/ 16 h 16"/>
                <a:gd name="T32" fmla="*/ 1 w 14"/>
                <a:gd name="T33" fmla="*/ 14 h 16"/>
                <a:gd name="T34" fmla="*/ 2 w 14"/>
                <a:gd name="T35" fmla="*/ 10 h 16"/>
                <a:gd name="T36" fmla="*/ 4 w 14"/>
                <a:gd name="T3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6">
                  <a:moveTo>
                    <a:pt x="4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3"/>
                    <a:pt x="4" y="0"/>
                    <a:pt x="6" y="0"/>
                  </a:cubicBezTo>
                  <a:cubicBezTo>
                    <a:pt x="7" y="0"/>
                    <a:pt x="7" y="1"/>
                    <a:pt x="7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2"/>
                    <a:pt x="3" y="13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5" y="14"/>
                    <a:pt x="7" y="13"/>
                    <a:pt x="8" y="11"/>
                  </a:cubicBezTo>
                  <a:cubicBezTo>
                    <a:pt x="10" y="9"/>
                    <a:pt x="12" y="6"/>
                    <a:pt x="12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4" y="2"/>
                    <a:pt x="14" y="3"/>
                  </a:cubicBezTo>
                  <a:cubicBezTo>
                    <a:pt x="14" y="5"/>
                    <a:pt x="11" y="11"/>
                    <a:pt x="8" y="13"/>
                  </a:cubicBezTo>
                  <a:cubicBezTo>
                    <a:pt x="5" y="15"/>
                    <a:pt x="3" y="16"/>
                    <a:pt x="2" y="16"/>
                  </a:cubicBezTo>
                  <a:cubicBezTo>
                    <a:pt x="1" y="16"/>
                    <a:pt x="1" y="15"/>
                    <a:pt x="1" y="14"/>
                  </a:cubicBezTo>
                  <a:cubicBezTo>
                    <a:pt x="1" y="13"/>
                    <a:pt x="1" y="12"/>
                    <a:pt x="2" y="10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6"/>
            <p:cNvSpPr>
              <a:spLocks noEditPoints="1"/>
            </p:cNvSpPr>
            <p:nvPr/>
          </p:nvSpPr>
          <p:spPr bwMode="auto">
            <a:xfrm>
              <a:off x="6300788" y="5422901"/>
              <a:ext cx="117475" cy="244475"/>
            </a:xfrm>
            <a:custGeom>
              <a:avLst/>
              <a:gdLst>
                <a:gd name="T0" fmla="*/ 0 w 13"/>
                <a:gd name="T1" fmla="*/ 25 h 27"/>
                <a:gd name="T2" fmla="*/ 1 w 13"/>
                <a:gd name="T3" fmla="*/ 24 h 27"/>
                <a:gd name="T4" fmla="*/ 2 w 13"/>
                <a:gd name="T5" fmla="*/ 24 h 27"/>
                <a:gd name="T6" fmla="*/ 3 w 13"/>
                <a:gd name="T7" fmla="*/ 25 h 27"/>
                <a:gd name="T8" fmla="*/ 5 w 13"/>
                <a:gd name="T9" fmla="*/ 24 h 27"/>
                <a:gd name="T10" fmla="*/ 8 w 13"/>
                <a:gd name="T11" fmla="*/ 14 h 27"/>
                <a:gd name="T12" fmla="*/ 10 w 13"/>
                <a:gd name="T13" fmla="*/ 8 h 27"/>
                <a:gd name="T14" fmla="*/ 10 w 13"/>
                <a:gd name="T15" fmla="*/ 8 h 27"/>
                <a:gd name="T16" fmla="*/ 7 w 13"/>
                <a:gd name="T17" fmla="*/ 10 h 27"/>
                <a:gd name="T18" fmla="*/ 6 w 13"/>
                <a:gd name="T19" fmla="*/ 10 h 27"/>
                <a:gd name="T20" fmla="*/ 12 w 13"/>
                <a:gd name="T21" fmla="*/ 6 h 27"/>
                <a:gd name="T22" fmla="*/ 12 w 13"/>
                <a:gd name="T23" fmla="*/ 7 h 27"/>
                <a:gd name="T24" fmla="*/ 11 w 13"/>
                <a:gd name="T25" fmla="*/ 13 h 27"/>
                <a:gd name="T26" fmla="*/ 8 w 13"/>
                <a:gd name="T27" fmla="*/ 21 h 27"/>
                <a:gd name="T28" fmla="*/ 2 w 13"/>
                <a:gd name="T29" fmla="*/ 27 h 27"/>
                <a:gd name="T30" fmla="*/ 0 w 13"/>
                <a:gd name="T31" fmla="*/ 25 h 27"/>
                <a:gd name="T32" fmla="*/ 13 w 13"/>
                <a:gd name="T33" fmla="*/ 1 h 27"/>
                <a:gd name="T34" fmla="*/ 12 w 13"/>
                <a:gd name="T35" fmla="*/ 3 h 27"/>
                <a:gd name="T36" fmla="*/ 11 w 13"/>
                <a:gd name="T37" fmla="*/ 2 h 27"/>
                <a:gd name="T38" fmla="*/ 12 w 13"/>
                <a:gd name="T39" fmla="*/ 0 h 27"/>
                <a:gd name="T40" fmla="*/ 13 w 13"/>
                <a:gd name="T4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27">
                  <a:moveTo>
                    <a:pt x="0" y="25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4" y="25"/>
                    <a:pt x="5" y="24"/>
                  </a:cubicBezTo>
                  <a:cubicBezTo>
                    <a:pt x="6" y="21"/>
                    <a:pt x="7" y="17"/>
                    <a:pt x="8" y="14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10" y="6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8"/>
                    <a:pt x="11" y="10"/>
                    <a:pt x="11" y="13"/>
                  </a:cubicBezTo>
                  <a:cubicBezTo>
                    <a:pt x="10" y="15"/>
                    <a:pt x="9" y="19"/>
                    <a:pt x="8" y="21"/>
                  </a:cubicBezTo>
                  <a:cubicBezTo>
                    <a:pt x="7" y="24"/>
                    <a:pt x="5" y="27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lose/>
                  <a:moveTo>
                    <a:pt x="13" y="1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7"/>
            <p:cNvSpPr>
              <a:spLocks noEditPoints="1"/>
            </p:cNvSpPr>
            <p:nvPr/>
          </p:nvSpPr>
          <p:spPr bwMode="auto">
            <a:xfrm>
              <a:off x="5280026" y="3271838"/>
              <a:ext cx="127000" cy="207963"/>
            </a:xfrm>
            <a:custGeom>
              <a:avLst/>
              <a:gdLst>
                <a:gd name="T0" fmla="*/ 6 w 14"/>
                <a:gd name="T1" fmla="*/ 5 h 23"/>
                <a:gd name="T2" fmla="*/ 6 w 14"/>
                <a:gd name="T3" fmla="*/ 2 h 23"/>
                <a:gd name="T4" fmla="*/ 6 w 14"/>
                <a:gd name="T5" fmla="*/ 2 h 23"/>
                <a:gd name="T6" fmla="*/ 6 w 14"/>
                <a:gd name="T7" fmla="*/ 1 h 23"/>
                <a:gd name="T8" fmla="*/ 9 w 14"/>
                <a:gd name="T9" fmla="*/ 0 h 23"/>
                <a:gd name="T10" fmla="*/ 10 w 14"/>
                <a:gd name="T11" fmla="*/ 1 h 23"/>
                <a:gd name="T12" fmla="*/ 8 w 14"/>
                <a:gd name="T13" fmla="*/ 5 h 23"/>
                <a:gd name="T14" fmla="*/ 5 w 14"/>
                <a:gd name="T15" fmla="*/ 14 h 23"/>
                <a:gd name="T16" fmla="*/ 5 w 14"/>
                <a:gd name="T17" fmla="*/ 14 h 23"/>
                <a:gd name="T18" fmla="*/ 8 w 14"/>
                <a:gd name="T19" fmla="*/ 11 h 23"/>
                <a:gd name="T20" fmla="*/ 11 w 14"/>
                <a:gd name="T21" fmla="*/ 10 h 23"/>
                <a:gd name="T22" fmla="*/ 14 w 14"/>
                <a:gd name="T23" fmla="*/ 11 h 23"/>
                <a:gd name="T24" fmla="*/ 12 w 14"/>
                <a:gd name="T25" fmla="*/ 14 h 23"/>
                <a:gd name="T26" fmla="*/ 8 w 14"/>
                <a:gd name="T27" fmla="*/ 16 h 23"/>
                <a:gd name="T28" fmla="*/ 7 w 14"/>
                <a:gd name="T29" fmla="*/ 17 h 23"/>
                <a:gd name="T30" fmla="*/ 9 w 14"/>
                <a:gd name="T31" fmla="*/ 20 h 23"/>
                <a:gd name="T32" fmla="*/ 10 w 14"/>
                <a:gd name="T33" fmla="*/ 21 h 23"/>
                <a:gd name="T34" fmla="*/ 11 w 14"/>
                <a:gd name="T35" fmla="*/ 19 h 23"/>
                <a:gd name="T36" fmla="*/ 12 w 14"/>
                <a:gd name="T37" fmla="*/ 20 h 23"/>
                <a:gd name="T38" fmla="*/ 9 w 14"/>
                <a:gd name="T39" fmla="*/ 23 h 23"/>
                <a:gd name="T40" fmla="*/ 7 w 14"/>
                <a:gd name="T41" fmla="*/ 21 h 23"/>
                <a:gd name="T42" fmla="*/ 6 w 14"/>
                <a:gd name="T43" fmla="*/ 18 h 23"/>
                <a:gd name="T44" fmla="*/ 5 w 14"/>
                <a:gd name="T45" fmla="*/ 17 h 23"/>
                <a:gd name="T46" fmla="*/ 4 w 14"/>
                <a:gd name="T47" fmla="*/ 18 h 23"/>
                <a:gd name="T48" fmla="*/ 2 w 14"/>
                <a:gd name="T49" fmla="*/ 22 h 23"/>
                <a:gd name="T50" fmla="*/ 2 w 14"/>
                <a:gd name="T51" fmla="*/ 23 h 23"/>
                <a:gd name="T52" fmla="*/ 1 w 14"/>
                <a:gd name="T53" fmla="*/ 22 h 23"/>
                <a:gd name="T54" fmla="*/ 6 w 14"/>
                <a:gd name="T55" fmla="*/ 5 h 23"/>
                <a:gd name="T56" fmla="*/ 10 w 14"/>
                <a:gd name="T57" fmla="*/ 11 h 23"/>
                <a:gd name="T58" fmla="*/ 7 w 14"/>
                <a:gd name="T59" fmla="*/ 13 h 23"/>
                <a:gd name="T60" fmla="*/ 5 w 14"/>
                <a:gd name="T61" fmla="*/ 16 h 23"/>
                <a:gd name="T62" fmla="*/ 5 w 14"/>
                <a:gd name="T63" fmla="*/ 16 h 23"/>
                <a:gd name="T64" fmla="*/ 9 w 14"/>
                <a:gd name="T65" fmla="*/ 14 h 23"/>
                <a:gd name="T66" fmla="*/ 11 w 14"/>
                <a:gd name="T67" fmla="*/ 12 h 23"/>
                <a:gd name="T68" fmla="*/ 10 w 14"/>
                <a:gd name="T6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23">
                  <a:moveTo>
                    <a:pt x="6" y="5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2"/>
                    <a:pt x="8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4" y="12"/>
                    <a:pt x="14" y="13"/>
                    <a:pt x="12" y="14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1" y="20"/>
                    <a:pt x="11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1" y="22"/>
                    <a:pt x="9" y="23"/>
                    <a:pt x="9" y="23"/>
                  </a:cubicBezTo>
                  <a:cubicBezTo>
                    <a:pt x="8" y="23"/>
                    <a:pt x="8" y="22"/>
                    <a:pt x="7" y="21"/>
                  </a:cubicBezTo>
                  <a:cubicBezTo>
                    <a:pt x="7" y="21"/>
                    <a:pt x="6" y="19"/>
                    <a:pt x="6" y="18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0" y="22"/>
                    <a:pt x="1" y="22"/>
                  </a:cubicBezTo>
                  <a:lnTo>
                    <a:pt x="6" y="5"/>
                  </a:lnTo>
                  <a:close/>
                  <a:moveTo>
                    <a:pt x="10" y="11"/>
                  </a:moveTo>
                  <a:cubicBezTo>
                    <a:pt x="10" y="11"/>
                    <a:pt x="8" y="12"/>
                    <a:pt x="7" y="13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9" y="14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1"/>
                    <a:pt x="11" y="11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8"/>
            <p:cNvSpPr>
              <a:spLocks/>
            </p:cNvSpPr>
            <p:nvPr/>
          </p:nvSpPr>
          <p:spPr bwMode="auto">
            <a:xfrm>
              <a:off x="3563938" y="5378451"/>
              <a:ext cx="127000" cy="144463"/>
            </a:xfrm>
            <a:custGeom>
              <a:avLst/>
              <a:gdLst>
                <a:gd name="T0" fmla="*/ 4 w 14"/>
                <a:gd name="T1" fmla="*/ 4 h 16"/>
                <a:gd name="T2" fmla="*/ 4 w 14"/>
                <a:gd name="T3" fmla="*/ 3 h 16"/>
                <a:gd name="T4" fmla="*/ 0 w 14"/>
                <a:gd name="T5" fmla="*/ 5 h 16"/>
                <a:gd name="T6" fmla="*/ 0 w 14"/>
                <a:gd name="T7" fmla="*/ 4 h 16"/>
                <a:gd name="T8" fmla="*/ 5 w 14"/>
                <a:gd name="T9" fmla="*/ 0 h 16"/>
                <a:gd name="T10" fmla="*/ 7 w 14"/>
                <a:gd name="T11" fmla="*/ 3 h 16"/>
                <a:gd name="T12" fmla="*/ 3 w 14"/>
                <a:gd name="T13" fmla="*/ 11 h 16"/>
                <a:gd name="T14" fmla="*/ 3 w 14"/>
                <a:gd name="T15" fmla="*/ 13 h 16"/>
                <a:gd name="T16" fmla="*/ 4 w 14"/>
                <a:gd name="T17" fmla="*/ 14 h 16"/>
                <a:gd name="T18" fmla="*/ 8 w 14"/>
                <a:gd name="T19" fmla="*/ 11 h 16"/>
                <a:gd name="T20" fmla="*/ 11 w 14"/>
                <a:gd name="T21" fmla="*/ 4 h 16"/>
                <a:gd name="T22" fmla="*/ 11 w 14"/>
                <a:gd name="T23" fmla="*/ 2 h 16"/>
                <a:gd name="T24" fmla="*/ 12 w 14"/>
                <a:gd name="T25" fmla="*/ 0 h 16"/>
                <a:gd name="T26" fmla="*/ 14 w 14"/>
                <a:gd name="T27" fmla="*/ 3 h 16"/>
                <a:gd name="T28" fmla="*/ 8 w 14"/>
                <a:gd name="T29" fmla="*/ 13 h 16"/>
                <a:gd name="T30" fmla="*/ 2 w 14"/>
                <a:gd name="T31" fmla="*/ 16 h 16"/>
                <a:gd name="T32" fmla="*/ 0 w 14"/>
                <a:gd name="T33" fmla="*/ 14 h 16"/>
                <a:gd name="T34" fmla="*/ 1 w 14"/>
                <a:gd name="T35" fmla="*/ 10 h 16"/>
                <a:gd name="T36" fmla="*/ 4 w 14"/>
                <a:gd name="T3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6">
                  <a:moveTo>
                    <a:pt x="4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1" y="4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3"/>
                    <a:pt x="8" y="11"/>
                  </a:cubicBezTo>
                  <a:cubicBezTo>
                    <a:pt x="10" y="9"/>
                    <a:pt x="11" y="6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3" y="0"/>
                    <a:pt x="14" y="2"/>
                    <a:pt x="14" y="3"/>
                  </a:cubicBezTo>
                  <a:cubicBezTo>
                    <a:pt x="14" y="5"/>
                    <a:pt x="11" y="11"/>
                    <a:pt x="8" y="13"/>
                  </a:cubicBezTo>
                  <a:cubicBezTo>
                    <a:pt x="5" y="15"/>
                    <a:pt x="3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13"/>
                    <a:pt x="1" y="12"/>
                    <a:pt x="1" y="10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9"/>
            <p:cNvSpPr>
              <a:spLocks noEditPoints="1"/>
            </p:cNvSpPr>
            <p:nvPr/>
          </p:nvSpPr>
          <p:spPr bwMode="auto">
            <a:xfrm>
              <a:off x="3690938" y="5432426"/>
              <a:ext cx="61913" cy="171450"/>
            </a:xfrm>
            <a:custGeom>
              <a:avLst/>
              <a:gdLst>
                <a:gd name="T0" fmla="*/ 4 w 7"/>
                <a:gd name="T1" fmla="*/ 9 h 19"/>
                <a:gd name="T2" fmla="*/ 4 w 7"/>
                <a:gd name="T3" fmla="*/ 8 h 19"/>
                <a:gd name="T4" fmla="*/ 1 w 7"/>
                <a:gd name="T5" fmla="*/ 10 h 19"/>
                <a:gd name="T6" fmla="*/ 1 w 7"/>
                <a:gd name="T7" fmla="*/ 9 h 19"/>
                <a:gd name="T8" fmla="*/ 6 w 7"/>
                <a:gd name="T9" fmla="*/ 6 h 19"/>
                <a:gd name="T10" fmla="*/ 6 w 7"/>
                <a:gd name="T11" fmla="*/ 7 h 19"/>
                <a:gd name="T12" fmla="*/ 6 w 7"/>
                <a:gd name="T13" fmla="*/ 8 h 19"/>
                <a:gd name="T14" fmla="*/ 2 w 7"/>
                <a:gd name="T15" fmla="*/ 17 h 19"/>
                <a:gd name="T16" fmla="*/ 3 w 7"/>
                <a:gd name="T17" fmla="*/ 17 h 19"/>
                <a:gd name="T18" fmla="*/ 6 w 7"/>
                <a:gd name="T19" fmla="*/ 15 h 19"/>
                <a:gd name="T20" fmla="*/ 6 w 7"/>
                <a:gd name="T21" fmla="*/ 16 h 19"/>
                <a:gd name="T22" fmla="*/ 1 w 7"/>
                <a:gd name="T23" fmla="*/ 19 h 19"/>
                <a:gd name="T24" fmla="*/ 0 w 7"/>
                <a:gd name="T25" fmla="*/ 19 h 19"/>
                <a:gd name="T26" fmla="*/ 0 w 7"/>
                <a:gd name="T27" fmla="*/ 18 h 19"/>
                <a:gd name="T28" fmla="*/ 4 w 7"/>
                <a:gd name="T29" fmla="*/ 9 h 19"/>
                <a:gd name="T30" fmla="*/ 7 w 7"/>
                <a:gd name="T31" fmla="*/ 1 h 19"/>
                <a:gd name="T32" fmla="*/ 6 w 7"/>
                <a:gd name="T33" fmla="*/ 3 h 19"/>
                <a:gd name="T34" fmla="*/ 5 w 7"/>
                <a:gd name="T35" fmla="*/ 2 h 19"/>
                <a:gd name="T36" fmla="*/ 6 w 7"/>
                <a:gd name="T37" fmla="*/ 0 h 19"/>
                <a:gd name="T38" fmla="*/ 7 w 7"/>
                <a:gd name="T3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4" y="9"/>
                  </a:move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3" y="9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8"/>
                    <a:pt x="5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7"/>
                    <a:pt x="5" y="16"/>
                    <a:pt x="6" y="15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6" y="17"/>
                    <a:pt x="3" y="19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lnTo>
                    <a:pt x="4" y="9"/>
                  </a:lnTo>
                  <a:close/>
                  <a:moveTo>
                    <a:pt x="7" y="1"/>
                  </a:moveTo>
                  <a:cubicBezTo>
                    <a:pt x="7" y="2"/>
                    <a:pt x="7" y="3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270"/>
            <p:cNvSpPr>
              <a:spLocks noChangeArrowheads="1"/>
            </p:cNvSpPr>
            <p:nvPr/>
          </p:nvSpPr>
          <p:spPr bwMode="auto">
            <a:xfrm>
              <a:off x="4918076" y="3316288"/>
              <a:ext cx="163513" cy="163513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Oval 271"/>
            <p:cNvSpPr>
              <a:spLocks noChangeArrowheads="1"/>
            </p:cNvSpPr>
            <p:nvPr/>
          </p:nvSpPr>
          <p:spPr bwMode="auto">
            <a:xfrm>
              <a:off x="4918076" y="3316288"/>
              <a:ext cx="163513" cy="163513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Oval 272"/>
            <p:cNvSpPr>
              <a:spLocks noChangeArrowheads="1"/>
            </p:cNvSpPr>
            <p:nvPr/>
          </p:nvSpPr>
          <p:spPr bwMode="auto">
            <a:xfrm>
              <a:off x="3843338" y="5180013"/>
              <a:ext cx="153988" cy="161925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273"/>
            <p:cNvSpPr>
              <a:spLocks noChangeArrowheads="1"/>
            </p:cNvSpPr>
            <p:nvPr/>
          </p:nvSpPr>
          <p:spPr bwMode="auto">
            <a:xfrm>
              <a:off x="3843338" y="5180013"/>
              <a:ext cx="153988" cy="161925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274"/>
            <p:cNvSpPr>
              <a:spLocks noChangeArrowheads="1"/>
            </p:cNvSpPr>
            <p:nvPr/>
          </p:nvSpPr>
          <p:spPr bwMode="auto">
            <a:xfrm>
              <a:off x="6002338" y="5170488"/>
              <a:ext cx="161925" cy="161925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275"/>
            <p:cNvSpPr>
              <a:spLocks noChangeArrowheads="1"/>
            </p:cNvSpPr>
            <p:nvPr/>
          </p:nvSpPr>
          <p:spPr bwMode="auto">
            <a:xfrm>
              <a:off x="6002338" y="5170488"/>
              <a:ext cx="161925" cy="161925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86"/>
            <p:cNvSpPr>
              <a:spLocks/>
            </p:cNvSpPr>
            <p:nvPr/>
          </p:nvSpPr>
          <p:spPr bwMode="auto">
            <a:xfrm>
              <a:off x="5162551" y="3217863"/>
              <a:ext cx="127000" cy="134938"/>
            </a:xfrm>
            <a:custGeom>
              <a:avLst/>
              <a:gdLst>
                <a:gd name="T0" fmla="*/ 4 w 14"/>
                <a:gd name="T1" fmla="*/ 3 h 15"/>
                <a:gd name="T2" fmla="*/ 4 w 14"/>
                <a:gd name="T3" fmla="*/ 2 h 15"/>
                <a:gd name="T4" fmla="*/ 1 w 14"/>
                <a:gd name="T5" fmla="*/ 5 h 15"/>
                <a:gd name="T6" fmla="*/ 0 w 14"/>
                <a:gd name="T7" fmla="*/ 4 h 15"/>
                <a:gd name="T8" fmla="*/ 6 w 14"/>
                <a:gd name="T9" fmla="*/ 0 h 15"/>
                <a:gd name="T10" fmla="*/ 7 w 14"/>
                <a:gd name="T11" fmla="*/ 2 h 15"/>
                <a:gd name="T12" fmla="*/ 4 w 14"/>
                <a:gd name="T13" fmla="*/ 10 h 15"/>
                <a:gd name="T14" fmla="*/ 4 w 14"/>
                <a:gd name="T15" fmla="*/ 12 h 15"/>
                <a:gd name="T16" fmla="*/ 5 w 14"/>
                <a:gd name="T17" fmla="*/ 13 h 15"/>
                <a:gd name="T18" fmla="*/ 9 w 14"/>
                <a:gd name="T19" fmla="*/ 11 h 15"/>
                <a:gd name="T20" fmla="*/ 12 w 14"/>
                <a:gd name="T21" fmla="*/ 4 h 15"/>
                <a:gd name="T22" fmla="*/ 11 w 14"/>
                <a:gd name="T23" fmla="*/ 1 h 15"/>
                <a:gd name="T24" fmla="*/ 13 w 14"/>
                <a:gd name="T25" fmla="*/ 0 h 15"/>
                <a:gd name="T26" fmla="*/ 14 w 14"/>
                <a:gd name="T27" fmla="*/ 2 h 15"/>
                <a:gd name="T28" fmla="*/ 8 w 14"/>
                <a:gd name="T29" fmla="*/ 13 h 15"/>
                <a:gd name="T30" fmla="*/ 3 w 14"/>
                <a:gd name="T31" fmla="*/ 15 h 15"/>
                <a:gd name="T32" fmla="*/ 1 w 14"/>
                <a:gd name="T33" fmla="*/ 13 h 15"/>
                <a:gd name="T34" fmla="*/ 2 w 14"/>
                <a:gd name="T35" fmla="*/ 10 h 15"/>
                <a:gd name="T36" fmla="*/ 4 w 14"/>
                <a:gd name="T3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5">
                  <a:moveTo>
                    <a:pt x="4" y="3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4" y="0"/>
                    <a:pt x="6" y="0"/>
                  </a:cubicBezTo>
                  <a:cubicBezTo>
                    <a:pt x="7" y="0"/>
                    <a:pt x="8" y="1"/>
                    <a:pt x="7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7" y="13"/>
                    <a:pt x="9" y="11"/>
                  </a:cubicBezTo>
                  <a:cubicBezTo>
                    <a:pt x="11" y="8"/>
                    <a:pt x="12" y="6"/>
                    <a:pt x="12" y="4"/>
                  </a:cubicBezTo>
                  <a:cubicBezTo>
                    <a:pt x="12" y="3"/>
                    <a:pt x="12" y="2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4" y="5"/>
                    <a:pt x="11" y="10"/>
                    <a:pt x="8" y="13"/>
                  </a:cubicBezTo>
                  <a:cubicBezTo>
                    <a:pt x="5" y="15"/>
                    <a:pt x="3" y="15"/>
                    <a:pt x="3" y="15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 flipH="1">
            <a:off x="6659805" y="3769813"/>
            <a:ext cx="1424679" cy="72249"/>
            <a:chOff x="6898176" y="3669319"/>
            <a:chExt cx="853104" cy="72249"/>
          </a:xfrm>
        </p:grpSpPr>
        <p:sp>
          <p:nvSpPr>
            <p:cNvPr id="62" name="Freeform 403"/>
            <p:cNvSpPr>
              <a:spLocks/>
            </p:cNvSpPr>
            <p:nvPr/>
          </p:nvSpPr>
          <p:spPr bwMode="auto">
            <a:xfrm>
              <a:off x="6948133" y="3701037"/>
              <a:ext cx="803147" cy="8811"/>
            </a:xfrm>
            <a:custGeom>
              <a:avLst/>
              <a:gdLst>
                <a:gd name="T0" fmla="*/ 0 w 418"/>
                <a:gd name="T1" fmla="*/ 5 h 5"/>
                <a:gd name="T2" fmla="*/ 414 w 418"/>
                <a:gd name="T3" fmla="*/ 5 h 5"/>
                <a:gd name="T4" fmla="*/ 418 w 418"/>
                <a:gd name="T5" fmla="*/ 5 h 5"/>
                <a:gd name="T6" fmla="*/ 414 w 418"/>
                <a:gd name="T7" fmla="*/ 0 h 5"/>
                <a:gd name="T8" fmla="*/ 0 w 418"/>
                <a:gd name="T9" fmla="*/ 0 h 5"/>
                <a:gd name="T10" fmla="*/ 0 w 418"/>
                <a:gd name="T11" fmla="*/ 5 h 5"/>
                <a:gd name="T12" fmla="*/ 0 w 4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5">
                  <a:moveTo>
                    <a:pt x="0" y="5"/>
                  </a:moveTo>
                  <a:lnTo>
                    <a:pt x="414" y="5"/>
                  </a:lnTo>
                  <a:lnTo>
                    <a:pt x="418" y="5"/>
                  </a:lnTo>
                  <a:lnTo>
                    <a:pt x="41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05"/>
            <p:cNvSpPr>
              <a:spLocks/>
            </p:cNvSpPr>
            <p:nvPr/>
          </p:nvSpPr>
          <p:spPr bwMode="auto">
            <a:xfrm>
              <a:off x="6898176" y="3669319"/>
              <a:ext cx="74935" cy="72249"/>
            </a:xfrm>
            <a:custGeom>
              <a:avLst/>
              <a:gdLst>
                <a:gd name="T0" fmla="*/ 0 w 9"/>
                <a:gd name="T1" fmla="*/ 5 h 9"/>
                <a:gd name="T2" fmla="*/ 9 w 9"/>
                <a:gd name="T3" fmla="*/ 9 h 9"/>
                <a:gd name="T4" fmla="*/ 7 w 9"/>
                <a:gd name="T5" fmla="*/ 5 h 9"/>
                <a:gd name="T6" fmla="*/ 9 w 9"/>
                <a:gd name="T7" fmla="*/ 0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3" y="6"/>
                    <a:pt x="6" y="7"/>
                    <a:pt x="9" y="9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3" y="4"/>
                    <a:pt x="0" y="5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Oval 406"/>
          <p:cNvSpPr>
            <a:spLocks noChangeArrowheads="1"/>
          </p:cNvSpPr>
          <p:nvPr/>
        </p:nvSpPr>
        <p:spPr bwMode="auto">
          <a:xfrm>
            <a:off x="8084485" y="3776161"/>
            <a:ext cx="101835" cy="951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Oval 407"/>
          <p:cNvSpPr>
            <a:spLocks noChangeArrowheads="1"/>
          </p:cNvSpPr>
          <p:nvPr/>
        </p:nvSpPr>
        <p:spPr bwMode="auto">
          <a:xfrm>
            <a:off x="6553657" y="3765708"/>
            <a:ext cx="101835" cy="951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Oval 398"/>
          <p:cNvSpPr>
            <a:spLocks noChangeArrowheads="1"/>
          </p:cNvSpPr>
          <p:nvPr/>
        </p:nvSpPr>
        <p:spPr bwMode="auto">
          <a:xfrm>
            <a:off x="8317573" y="3890206"/>
            <a:ext cx="92828" cy="8674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Oval 399"/>
          <p:cNvSpPr>
            <a:spLocks noChangeArrowheads="1"/>
          </p:cNvSpPr>
          <p:nvPr/>
        </p:nvSpPr>
        <p:spPr bwMode="auto">
          <a:xfrm>
            <a:off x="6333426" y="3900143"/>
            <a:ext cx="92828" cy="8674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6460234" y="3889406"/>
            <a:ext cx="1838820" cy="109830"/>
            <a:chOff x="6536100" y="4422872"/>
            <a:chExt cx="1838820" cy="109830"/>
          </a:xfrm>
        </p:grpSpPr>
        <p:sp>
          <p:nvSpPr>
            <p:cNvPr id="70" name="Freeform 397"/>
            <p:cNvSpPr>
              <a:spLocks/>
            </p:cNvSpPr>
            <p:nvPr/>
          </p:nvSpPr>
          <p:spPr bwMode="auto">
            <a:xfrm>
              <a:off x="8255164" y="4422872"/>
              <a:ext cx="119756" cy="109830"/>
            </a:xfrm>
            <a:custGeom>
              <a:avLst/>
              <a:gdLst>
                <a:gd name="T0" fmla="*/ 9 w 9"/>
                <a:gd name="T1" fmla="*/ 5 h 9"/>
                <a:gd name="T2" fmla="*/ 0 w 9"/>
                <a:gd name="T3" fmla="*/ 0 h 9"/>
                <a:gd name="T4" fmla="*/ 2 w 9"/>
                <a:gd name="T5" fmla="*/ 5 h 9"/>
                <a:gd name="T6" fmla="*/ 0 w 9"/>
                <a:gd name="T7" fmla="*/ 9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8"/>
                    <a:pt x="6" y="6"/>
                    <a:pt x="9" y="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6536100" y="4481978"/>
              <a:ext cx="174616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381728" y="3948512"/>
            <a:ext cx="635506" cy="1574470"/>
            <a:chOff x="381728" y="3948512"/>
            <a:chExt cx="635506" cy="1574470"/>
          </a:xfrm>
        </p:grpSpPr>
        <p:sp>
          <p:nvSpPr>
            <p:cNvPr id="78" name="Left Brace 77"/>
            <p:cNvSpPr/>
            <p:nvPr/>
          </p:nvSpPr>
          <p:spPr>
            <a:xfrm>
              <a:off x="915634" y="4086857"/>
              <a:ext cx="101600" cy="1371552"/>
            </a:xfrm>
            <a:prstGeom prst="leftBrace">
              <a:avLst>
                <a:gd name="adj1" fmla="val 128333"/>
                <a:gd name="adj2" fmla="val 50000"/>
              </a:avLst>
            </a:prstGeom>
            <a:ln w="28575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143897" y="4474137"/>
              <a:ext cx="15744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accent2"/>
                  </a:solidFill>
                  <a:latin typeface="Californian FB" panose="0207040306080B030204" pitchFamily="18" charset="0"/>
                </a:rPr>
                <a:t>No </a:t>
              </a:r>
              <a:r>
                <a:rPr lang="en-US" sz="1400" dirty="0" err="1" smtClean="0">
                  <a:solidFill>
                    <a:schemeClr val="accent2"/>
                  </a:solidFill>
                  <a:latin typeface="Californian FB" panose="0207040306080B030204" pitchFamily="18" charset="0"/>
                </a:rPr>
                <a:t>holonomy</a:t>
              </a:r>
              <a:r>
                <a:rPr lang="en-US" sz="1400" dirty="0" smtClean="0">
                  <a:solidFill>
                    <a:schemeClr val="accent2"/>
                  </a:solidFill>
                  <a:latin typeface="Californian FB" panose="0207040306080B030204" pitchFamily="18" charset="0"/>
                </a:rPr>
                <a:t> </a:t>
              </a:r>
            </a:p>
            <a:p>
              <a:r>
                <a:rPr lang="en-US" sz="1400" dirty="0" smtClean="0">
                  <a:solidFill>
                    <a:schemeClr val="accent2"/>
                  </a:solidFill>
                  <a:latin typeface="Californian FB" panose="0207040306080B030204" pitchFamily="18" charset="0"/>
                </a:rPr>
                <a:t>for zero-area loops!</a:t>
              </a:r>
              <a:endParaRPr lang="en-US" sz="1400" dirty="0">
                <a:solidFill>
                  <a:schemeClr val="accent2"/>
                </a:solidFill>
                <a:latin typeface="Californian FB" panose="0207040306080B030204" pitchFamily="18" charset="0"/>
              </a:endParaRPr>
            </a:p>
          </p:txBody>
        </p:sp>
      </p:grpSp>
      <p:sp>
        <p:nvSpPr>
          <p:cNvPr id="81" name="Freeform 80"/>
          <p:cNvSpPr/>
          <p:nvPr/>
        </p:nvSpPr>
        <p:spPr>
          <a:xfrm flipH="1">
            <a:off x="6328946" y="3606101"/>
            <a:ext cx="264509" cy="221925"/>
          </a:xfrm>
          <a:custGeom>
            <a:avLst/>
            <a:gdLst>
              <a:gd name="connsiteX0" fmla="*/ 0 w 264509"/>
              <a:gd name="connsiteY0" fmla="*/ 157155 h 221925"/>
              <a:gd name="connsiteX1" fmla="*/ 253365 w 264509"/>
              <a:gd name="connsiteY1" fmla="*/ 945 h 221925"/>
              <a:gd name="connsiteX2" fmla="*/ 222885 w 264509"/>
              <a:gd name="connsiteY2" fmla="*/ 221925 h 221925"/>
              <a:gd name="connsiteX3" fmla="*/ 222885 w 264509"/>
              <a:gd name="connsiteY3" fmla="*/ 221925 h 22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09" h="221925">
                <a:moveTo>
                  <a:pt x="0" y="157155"/>
                </a:moveTo>
                <a:cubicBezTo>
                  <a:pt x="108109" y="73652"/>
                  <a:pt x="216218" y="-9850"/>
                  <a:pt x="253365" y="945"/>
                </a:cubicBezTo>
                <a:cubicBezTo>
                  <a:pt x="290513" y="11740"/>
                  <a:pt x="222885" y="221925"/>
                  <a:pt x="222885" y="221925"/>
                </a:cubicBezTo>
                <a:lnTo>
                  <a:pt x="222885" y="221925"/>
                </a:lnTo>
              </a:path>
            </a:pathLst>
          </a:custGeom>
          <a:noFill/>
          <a:ln w="19050">
            <a:headEnd type="stealth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8167776" y="3606554"/>
            <a:ext cx="264509" cy="221925"/>
          </a:xfrm>
          <a:custGeom>
            <a:avLst/>
            <a:gdLst>
              <a:gd name="connsiteX0" fmla="*/ 0 w 264509"/>
              <a:gd name="connsiteY0" fmla="*/ 157155 h 221925"/>
              <a:gd name="connsiteX1" fmla="*/ 253365 w 264509"/>
              <a:gd name="connsiteY1" fmla="*/ 945 h 221925"/>
              <a:gd name="connsiteX2" fmla="*/ 222885 w 264509"/>
              <a:gd name="connsiteY2" fmla="*/ 221925 h 221925"/>
              <a:gd name="connsiteX3" fmla="*/ 222885 w 264509"/>
              <a:gd name="connsiteY3" fmla="*/ 221925 h 22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509" h="221925">
                <a:moveTo>
                  <a:pt x="0" y="157155"/>
                </a:moveTo>
                <a:cubicBezTo>
                  <a:pt x="108109" y="73652"/>
                  <a:pt x="216218" y="-9850"/>
                  <a:pt x="253365" y="945"/>
                </a:cubicBezTo>
                <a:cubicBezTo>
                  <a:pt x="290513" y="11740"/>
                  <a:pt x="222885" y="221925"/>
                  <a:pt x="222885" y="221925"/>
                </a:cubicBezTo>
                <a:lnTo>
                  <a:pt x="222885" y="221925"/>
                </a:lnTo>
              </a:path>
            </a:pathLst>
          </a:custGeom>
          <a:noFill/>
          <a:ln w="19050"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417" y="2686711"/>
            <a:ext cx="4761650" cy="27144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417" y="4087288"/>
            <a:ext cx="3896639" cy="2992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417" y="3397592"/>
            <a:ext cx="3491113" cy="2747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560" y="4688666"/>
            <a:ext cx="6996943" cy="67206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619185"/>
              </p:ext>
            </p:extLst>
          </p:nvPr>
        </p:nvGraphicFramePr>
        <p:xfrm>
          <a:off x="8086526" y="1745698"/>
          <a:ext cx="1037381" cy="1285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12" imgW="2818800" imgH="3492000" progId="Photoshop.Image.8">
                  <p:embed/>
                </p:oleObj>
              </mc:Choice>
              <mc:Fallback>
                <p:oleObj name="Image" r:id="rId12" imgW="2818800" imgH="3492000" progId="Photoshop.Image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86526" y="1745698"/>
                        <a:ext cx="1037381" cy="1285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689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137"/>
    </mc:Choice>
    <mc:Fallback xmlns="">
      <p:transition spd="slow" advTm="381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71" grpId="0" animBg="1"/>
      <p:bldP spid="72" grpId="0" animBg="1"/>
      <p:bldP spid="81" grpId="0" animBg="1"/>
      <p:bldP spid="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284122" cy="4951412"/>
          </a:xfrm>
        </p:spPr>
        <p:txBody>
          <a:bodyPr/>
          <a:lstStyle/>
          <a:p>
            <a:r>
              <a:rPr lang="en-US" dirty="0" smtClean="0"/>
              <a:t>Now, let’s build a </a:t>
            </a:r>
            <a:r>
              <a:rPr lang="en-US" b="1" dirty="0" smtClean="0"/>
              <a:t>finite</a:t>
            </a:r>
            <a:r>
              <a:rPr lang="en-US" b="1" dirty="0" smtClean="0">
                <a:latin typeface="+mn-lt"/>
              </a:rPr>
              <a:t>-</a:t>
            </a:r>
            <a:r>
              <a:rPr lang="en-US" b="1" dirty="0" smtClean="0"/>
              <a:t>dimensional</a:t>
            </a:r>
            <a:r>
              <a:rPr lang="en-US" dirty="0" smtClean="0"/>
              <a:t> connection</a:t>
            </a:r>
          </a:p>
          <a:p>
            <a:pPr lvl="1"/>
            <a:r>
              <a:rPr lang="en-US" dirty="0" smtClean="0"/>
              <a:t>local simplicial connection 1</a:t>
            </a:r>
            <a:r>
              <a:rPr lang="en-US" dirty="0" smtClean="0">
                <a:latin typeface="+mj-lt"/>
              </a:rPr>
              <a:t>-</a:t>
            </a:r>
            <a:r>
              <a:rPr lang="en-US" dirty="0" smtClean="0"/>
              <a:t>form?</a:t>
            </a:r>
          </a:p>
          <a:p>
            <a:pPr lvl="2"/>
            <a:r>
              <a:rPr lang="en-US" dirty="0" smtClean="0"/>
              <a:t>just use Whitney 1</a:t>
            </a:r>
            <a:r>
              <a:rPr lang="en-US" dirty="0" smtClean="0">
                <a:latin typeface="+mj-lt"/>
              </a:rPr>
              <a:t>-</a:t>
            </a:r>
            <a:r>
              <a:rPr lang="en-US" dirty="0" smtClean="0"/>
              <a:t>forms!</a:t>
            </a:r>
          </a:p>
          <a:p>
            <a:pPr lvl="1"/>
            <a:r>
              <a:rPr lang="en-US" dirty="0" smtClean="0"/>
              <a:t>then just find transition functions that fit the requirements</a:t>
            </a:r>
          </a:p>
          <a:p>
            <a:pPr lvl="2"/>
            <a:r>
              <a:rPr lang="en-US" dirty="0" smtClean="0"/>
              <a:t>to enforce a connection with finite curvature</a:t>
            </a:r>
          </a:p>
          <a:p>
            <a:pPr lvl="1"/>
            <a:r>
              <a:rPr lang="en-US" dirty="0" smtClean="0"/>
              <a:t>no longer derived from charts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Discrete Connection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565047" y="3257298"/>
            <a:ext cx="3142014" cy="2690384"/>
            <a:chOff x="495301" y="2833688"/>
            <a:chExt cx="3600451" cy="308292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683001" y="4332288"/>
              <a:ext cx="55563" cy="65088"/>
            </a:xfrm>
            <a:custGeom>
              <a:avLst/>
              <a:gdLst>
                <a:gd name="T0" fmla="*/ 35 w 35"/>
                <a:gd name="T1" fmla="*/ 20 h 41"/>
                <a:gd name="T2" fmla="*/ 0 w 35"/>
                <a:gd name="T3" fmla="*/ 0 h 41"/>
                <a:gd name="T4" fmla="*/ 0 w 35"/>
                <a:gd name="T5" fmla="*/ 41 h 41"/>
                <a:gd name="T6" fmla="*/ 35 w 35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1">
                  <a:moveTo>
                    <a:pt x="35" y="2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35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683001" y="4321176"/>
              <a:ext cx="65088" cy="76200"/>
            </a:xfrm>
            <a:custGeom>
              <a:avLst/>
              <a:gdLst>
                <a:gd name="T0" fmla="*/ 41 w 41"/>
                <a:gd name="T1" fmla="*/ 27 h 48"/>
                <a:gd name="T2" fmla="*/ 0 w 41"/>
                <a:gd name="T3" fmla="*/ 0 h 48"/>
                <a:gd name="T4" fmla="*/ 0 w 41"/>
                <a:gd name="T5" fmla="*/ 48 h 48"/>
                <a:gd name="T6" fmla="*/ 41 w 41"/>
                <a:gd name="T7" fmla="*/ 27 h 48"/>
                <a:gd name="T8" fmla="*/ 0 w 41"/>
                <a:gd name="T9" fmla="*/ 7 h 48"/>
                <a:gd name="T10" fmla="*/ 35 w 41"/>
                <a:gd name="T11" fmla="*/ 27 h 48"/>
                <a:gd name="T12" fmla="*/ 0 w 41"/>
                <a:gd name="T13" fmla="*/ 41 h 48"/>
                <a:gd name="T14" fmla="*/ 0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27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41" y="27"/>
                  </a:lnTo>
                  <a:close/>
                  <a:moveTo>
                    <a:pt x="0" y="7"/>
                  </a:moveTo>
                  <a:lnTo>
                    <a:pt x="35" y="27"/>
                  </a:lnTo>
                  <a:lnTo>
                    <a:pt x="0" y="4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83001" y="4646613"/>
              <a:ext cx="55563" cy="65088"/>
            </a:xfrm>
            <a:custGeom>
              <a:avLst/>
              <a:gdLst>
                <a:gd name="T0" fmla="*/ 35 w 35"/>
                <a:gd name="T1" fmla="*/ 20 h 41"/>
                <a:gd name="T2" fmla="*/ 0 w 35"/>
                <a:gd name="T3" fmla="*/ 41 h 41"/>
                <a:gd name="T4" fmla="*/ 0 w 35"/>
                <a:gd name="T5" fmla="*/ 0 h 41"/>
                <a:gd name="T6" fmla="*/ 35 w 35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1">
                  <a:moveTo>
                    <a:pt x="35" y="20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35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3683001" y="4646613"/>
              <a:ext cx="65088" cy="76200"/>
            </a:xfrm>
            <a:custGeom>
              <a:avLst/>
              <a:gdLst>
                <a:gd name="T0" fmla="*/ 41 w 41"/>
                <a:gd name="T1" fmla="*/ 20 h 48"/>
                <a:gd name="T2" fmla="*/ 0 w 41"/>
                <a:gd name="T3" fmla="*/ 48 h 48"/>
                <a:gd name="T4" fmla="*/ 0 w 41"/>
                <a:gd name="T5" fmla="*/ 0 h 48"/>
                <a:gd name="T6" fmla="*/ 41 w 41"/>
                <a:gd name="T7" fmla="*/ 20 h 48"/>
                <a:gd name="T8" fmla="*/ 0 w 41"/>
                <a:gd name="T9" fmla="*/ 41 h 48"/>
                <a:gd name="T10" fmla="*/ 35 w 41"/>
                <a:gd name="T11" fmla="*/ 20 h 48"/>
                <a:gd name="T12" fmla="*/ 0 w 41"/>
                <a:gd name="T13" fmla="*/ 7 h 48"/>
                <a:gd name="T14" fmla="*/ 0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20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41" y="20"/>
                  </a:lnTo>
                  <a:close/>
                  <a:moveTo>
                    <a:pt x="0" y="41"/>
                  </a:moveTo>
                  <a:lnTo>
                    <a:pt x="35" y="20"/>
                  </a:lnTo>
                  <a:lnTo>
                    <a:pt x="0" y="7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95301" y="4483101"/>
              <a:ext cx="53975" cy="65088"/>
            </a:xfrm>
            <a:custGeom>
              <a:avLst/>
              <a:gdLst>
                <a:gd name="T0" fmla="*/ 0 w 34"/>
                <a:gd name="T1" fmla="*/ 41 h 41"/>
                <a:gd name="T2" fmla="*/ 34 w 34"/>
                <a:gd name="T3" fmla="*/ 21 h 41"/>
                <a:gd name="T4" fmla="*/ 0 w 34"/>
                <a:gd name="T5" fmla="*/ 0 h 41"/>
                <a:gd name="T6" fmla="*/ 0 w 3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41"/>
                  </a:moveTo>
                  <a:lnTo>
                    <a:pt x="34" y="21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95301" y="4483101"/>
              <a:ext cx="53975" cy="76200"/>
            </a:xfrm>
            <a:custGeom>
              <a:avLst/>
              <a:gdLst>
                <a:gd name="T0" fmla="*/ 0 w 34"/>
                <a:gd name="T1" fmla="*/ 48 h 48"/>
                <a:gd name="T2" fmla="*/ 34 w 34"/>
                <a:gd name="T3" fmla="*/ 21 h 48"/>
                <a:gd name="T4" fmla="*/ 0 w 34"/>
                <a:gd name="T5" fmla="*/ 0 h 48"/>
                <a:gd name="T6" fmla="*/ 0 w 34"/>
                <a:gd name="T7" fmla="*/ 48 h 48"/>
                <a:gd name="T8" fmla="*/ 27 w 34"/>
                <a:gd name="T9" fmla="*/ 21 h 48"/>
                <a:gd name="T10" fmla="*/ 0 w 34"/>
                <a:gd name="T11" fmla="*/ 41 h 48"/>
                <a:gd name="T12" fmla="*/ 0 w 34"/>
                <a:gd name="T13" fmla="*/ 7 h 48"/>
                <a:gd name="T14" fmla="*/ 27 w 34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48"/>
                  </a:moveTo>
                  <a:lnTo>
                    <a:pt x="34" y="21"/>
                  </a:lnTo>
                  <a:lnTo>
                    <a:pt x="0" y="0"/>
                  </a:lnTo>
                  <a:lnTo>
                    <a:pt x="0" y="48"/>
                  </a:lnTo>
                  <a:close/>
                  <a:moveTo>
                    <a:pt x="27" y="21"/>
                  </a:moveTo>
                  <a:lnTo>
                    <a:pt x="0" y="41"/>
                  </a:lnTo>
                  <a:lnTo>
                    <a:pt x="0" y="7"/>
                  </a:lnTo>
                  <a:lnTo>
                    <a:pt x="27" y="2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575051" y="4483101"/>
              <a:ext cx="53975" cy="65088"/>
            </a:xfrm>
            <a:custGeom>
              <a:avLst/>
              <a:gdLst>
                <a:gd name="T0" fmla="*/ 34 w 34"/>
                <a:gd name="T1" fmla="*/ 41 h 41"/>
                <a:gd name="T2" fmla="*/ 0 w 34"/>
                <a:gd name="T3" fmla="*/ 21 h 41"/>
                <a:gd name="T4" fmla="*/ 34 w 34"/>
                <a:gd name="T5" fmla="*/ 0 h 41"/>
                <a:gd name="T6" fmla="*/ 34 w 3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lnTo>
                    <a:pt x="0" y="21"/>
                  </a:lnTo>
                  <a:lnTo>
                    <a:pt x="34" y="0"/>
                  </a:ln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3563939" y="4483101"/>
              <a:ext cx="65088" cy="76200"/>
            </a:xfrm>
            <a:custGeom>
              <a:avLst/>
              <a:gdLst>
                <a:gd name="T0" fmla="*/ 41 w 41"/>
                <a:gd name="T1" fmla="*/ 48 h 48"/>
                <a:gd name="T2" fmla="*/ 0 w 41"/>
                <a:gd name="T3" fmla="*/ 21 h 48"/>
                <a:gd name="T4" fmla="*/ 41 w 41"/>
                <a:gd name="T5" fmla="*/ 0 h 48"/>
                <a:gd name="T6" fmla="*/ 41 w 41"/>
                <a:gd name="T7" fmla="*/ 48 h 48"/>
                <a:gd name="T8" fmla="*/ 7 w 41"/>
                <a:gd name="T9" fmla="*/ 21 h 48"/>
                <a:gd name="T10" fmla="*/ 41 w 41"/>
                <a:gd name="T11" fmla="*/ 41 h 48"/>
                <a:gd name="T12" fmla="*/ 41 w 41"/>
                <a:gd name="T13" fmla="*/ 7 h 48"/>
                <a:gd name="T14" fmla="*/ 7 w 41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48"/>
                  </a:moveTo>
                  <a:lnTo>
                    <a:pt x="0" y="21"/>
                  </a:lnTo>
                  <a:lnTo>
                    <a:pt x="41" y="0"/>
                  </a:lnTo>
                  <a:lnTo>
                    <a:pt x="41" y="48"/>
                  </a:lnTo>
                  <a:close/>
                  <a:moveTo>
                    <a:pt x="7" y="21"/>
                  </a:moveTo>
                  <a:lnTo>
                    <a:pt x="41" y="41"/>
                  </a:lnTo>
                  <a:lnTo>
                    <a:pt x="41" y="7"/>
                  </a:lnTo>
                  <a:lnTo>
                    <a:pt x="7" y="21"/>
                  </a:lnTo>
                  <a:close/>
                </a:path>
              </a:pathLst>
            </a:custGeom>
            <a:solidFill>
              <a:srgbClr val="F91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933826" y="4364038"/>
              <a:ext cx="96838" cy="107950"/>
            </a:xfrm>
            <a:custGeom>
              <a:avLst/>
              <a:gdLst>
                <a:gd name="T0" fmla="*/ 2 w 9"/>
                <a:gd name="T1" fmla="*/ 2 h 10"/>
                <a:gd name="T2" fmla="*/ 2 w 9"/>
                <a:gd name="T3" fmla="*/ 1 h 10"/>
                <a:gd name="T4" fmla="*/ 0 w 9"/>
                <a:gd name="T5" fmla="*/ 3 h 10"/>
                <a:gd name="T6" fmla="*/ 0 w 9"/>
                <a:gd name="T7" fmla="*/ 2 h 10"/>
                <a:gd name="T8" fmla="*/ 3 w 9"/>
                <a:gd name="T9" fmla="*/ 0 h 10"/>
                <a:gd name="T10" fmla="*/ 4 w 9"/>
                <a:gd name="T11" fmla="*/ 1 h 10"/>
                <a:gd name="T12" fmla="*/ 2 w 9"/>
                <a:gd name="T13" fmla="*/ 7 h 10"/>
                <a:gd name="T14" fmla="*/ 2 w 9"/>
                <a:gd name="T15" fmla="*/ 8 h 10"/>
                <a:gd name="T16" fmla="*/ 3 w 9"/>
                <a:gd name="T17" fmla="*/ 9 h 10"/>
                <a:gd name="T18" fmla="*/ 5 w 9"/>
                <a:gd name="T19" fmla="*/ 7 h 10"/>
                <a:gd name="T20" fmla="*/ 7 w 9"/>
                <a:gd name="T21" fmla="*/ 2 h 10"/>
                <a:gd name="T22" fmla="*/ 7 w 9"/>
                <a:gd name="T23" fmla="*/ 0 h 10"/>
                <a:gd name="T24" fmla="*/ 8 w 9"/>
                <a:gd name="T25" fmla="*/ 0 h 10"/>
                <a:gd name="T26" fmla="*/ 9 w 9"/>
                <a:gd name="T27" fmla="*/ 1 h 10"/>
                <a:gd name="T28" fmla="*/ 5 w 9"/>
                <a:gd name="T29" fmla="*/ 8 h 10"/>
                <a:gd name="T30" fmla="*/ 1 w 9"/>
                <a:gd name="T31" fmla="*/ 10 h 10"/>
                <a:gd name="T32" fmla="*/ 0 w 9"/>
                <a:gd name="T33" fmla="*/ 8 h 10"/>
                <a:gd name="T34" fmla="*/ 1 w 9"/>
                <a:gd name="T35" fmla="*/ 6 h 10"/>
                <a:gd name="T36" fmla="*/ 2 w 9"/>
                <a:gd name="T3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0">
                  <a:moveTo>
                    <a:pt x="2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0"/>
                    <a:pt x="4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7" y="5"/>
                    <a:pt x="7" y="3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3"/>
                    <a:pt x="7" y="6"/>
                    <a:pt x="5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683001" y="4418013"/>
              <a:ext cx="206375" cy="206375"/>
            </a:xfrm>
            <a:custGeom>
              <a:avLst/>
              <a:gdLst>
                <a:gd name="T0" fmla="*/ 18 w 19"/>
                <a:gd name="T1" fmla="*/ 9 h 19"/>
                <a:gd name="T2" fmla="*/ 18 w 19"/>
                <a:gd name="T3" fmla="*/ 9 h 19"/>
                <a:gd name="T4" fmla="*/ 9 w 19"/>
                <a:gd name="T5" fmla="*/ 18 h 19"/>
                <a:gd name="T6" fmla="*/ 1 w 19"/>
                <a:gd name="T7" fmla="*/ 9 h 19"/>
                <a:gd name="T8" fmla="*/ 9 w 19"/>
                <a:gd name="T9" fmla="*/ 1 h 19"/>
                <a:gd name="T10" fmla="*/ 18 w 19"/>
                <a:gd name="T11" fmla="*/ 9 h 19"/>
                <a:gd name="T12" fmla="*/ 18 w 19"/>
                <a:gd name="T13" fmla="*/ 9 h 19"/>
                <a:gd name="T14" fmla="*/ 19 w 19"/>
                <a:gd name="T15" fmla="*/ 9 h 19"/>
                <a:gd name="T16" fmla="*/ 9 w 19"/>
                <a:gd name="T17" fmla="*/ 0 h 19"/>
                <a:gd name="T18" fmla="*/ 0 w 19"/>
                <a:gd name="T19" fmla="*/ 9 h 19"/>
                <a:gd name="T20" fmla="*/ 9 w 19"/>
                <a:gd name="T21" fmla="*/ 19 h 19"/>
                <a:gd name="T22" fmla="*/ 19 w 19"/>
                <a:gd name="T23" fmla="*/ 9 h 19"/>
                <a:gd name="T24" fmla="*/ 18 w 19"/>
                <a:gd name="T2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9"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1" y="14"/>
                    <a:pt x="1" y="9"/>
                  </a:cubicBezTo>
                  <a:cubicBezTo>
                    <a:pt x="1" y="5"/>
                    <a:pt x="4" y="1"/>
                    <a:pt x="9" y="1"/>
                  </a:cubicBezTo>
                  <a:cubicBezTo>
                    <a:pt x="14" y="1"/>
                    <a:pt x="18" y="5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9"/>
                    <a:pt x="9" y="19"/>
                  </a:cubicBezTo>
                  <a:cubicBezTo>
                    <a:pt x="14" y="19"/>
                    <a:pt x="19" y="14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033714" y="3201988"/>
              <a:ext cx="660400" cy="1139825"/>
            </a:xfrm>
            <a:custGeom>
              <a:avLst/>
              <a:gdLst>
                <a:gd name="T0" fmla="*/ 416 w 416"/>
                <a:gd name="T1" fmla="*/ 712 h 718"/>
                <a:gd name="T2" fmla="*/ 6 w 416"/>
                <a:gd name="T3" fmla="*/ 0 h 718"/>
                <a:gd name="T4" fmla="*/ 0 w 416"/>
                <a:gd name="T5" fmla="*/ 0 h 718"/>
                <a:gd name="T6" fmla="*/ 0 w 416"/>
                <a:gd name="T7" fmla="*/ 0 h 718"/>
                <a:gd name="T8" fmla="*/ 409 w 416"/>
                <a:gd name="T9" fmla="*/ 712 h 718"/>
                <a:gd name="T10" fmla="*/ 416 w 416"/>
                <a:gd name="T11" fmla="*/ 718 h 718"/>
                <a:gd name="T12" fmla="*/ 416 w 416"/>
                <a:gd name="T13" fmla="*/ 712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416" y="712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9" y="712"/>
                  </a:lnTo>
                  <a:lnTo>
                    <a:pt x="416" y="718"/>
                  </a:lnTo>
                  <a:lnTo>
                    <a:pt x="416" y="7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033714" y="3201988"/>
              <a:ext cx="660400" cy="1139825"/>
            </a:xfrm>
            <a:custGeom>
              <a:avLst/>
              <a:gdLst>
                <a:gd name="T0" fmla="*/ 416 w 416"/>
                <a:gd name="T1" fmla="*/ 712 h 718"/>
                <a:gd name="T2" fmla="*/ 6 w 416"/>
                <a:gd name="T3" fmla="*/ 0 h 718"/>
                <a:gd name="T4" fmla="*/ 0 w 416"/>
                <a:gd name="T5" fmla="*/ 0 h 718"/>
                <a:gd name="T6" fmla="*/ 0 w 416"/>
                <a:gd name="T7" fmla="*/ 0 h 718"/>
                <a:gd name="T8" fmla="*/ 409 w 416"/>
                <a:gd name="T9" fmla="*/ 712 h 718"/>
                <a:gd name="T10" fmla="*/ 416 w 416"/>
                <a:gd name="T11" fmla="*/ 718 h 718"/>
                <a:gd name="T12" fmla="*/ 416 w 416"/>
                <a:gd name="T13" fmla="*/ 712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416" y="712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9" y="712"/>
                  </a:lnTo>
                  <a:lnTo>
                    <a:pt x="416" y="718"/>
                  </a:lnTo>
                  <a:lnTo>
                    <a:pt x="416" y="7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2978151" y="3148013"/>
              <a:ext cx="65088" cy="65088"/>
            </a:xfrm>
            <a:custGeom>
              <a:avLst/>
              <a:gdLst>
                <a:gd name="T0" fmla="*/ 41 w 41"/>
                <a:gd name="T1" fmla="*/ 0 h 41"/>
                <a:gd name="T2" fmla="*/ 41 w 41"/>
                <a:gd name="T3" fmla="*/ 41 h 41"/>
                <a:gd name="T4" fmla="*/ 0 w 41"/>
                <a:gd name="T5" fmla="*/ 21 h 41"/>
                <a:gd name="T6" fmla="*/ 41 w 41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1">
                  <a:moveTo>
                    <a:pt x="41" y="0"/>
                  </a:moveTo>
                  <a:lnTo>
                    <a:pt x="41" y="41"/>
                  </a:lnTo>
                  <a:lnTo>
                    <a:pt x="0" y="2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2978151" y="3136901"/>
              <a:ext cx="65088" cy="76200"/>
            </a:xfrm>
            <a:custGeom>
              <a:avLst/>
              <a:gdLst>
                <a:gd name="T0" fmla="*/ 41 w 41"/>
                <a:gd name="T1" fmla="*/ 0 h 48"/>
                <a:gd name="T2" fmla="*/ 41 w 41"/>
                <a:gd name="T3" fmla="*/ 48 h 48"/>
                <a:gd name="T4" fmla="*/ 0 w 41"/>
                <a:gd name="T5" fmla="*/ 28 h 48"/>
                <a:gd name="T6" fmla="*/ 41 w 41"/>
                <a:gd name="T7" fmla="*/ 0 h 48"/>
                <a:gd name="T8" fmla="*/ 35 w 41"/>
                <a:gd name="T9" fmla="*/ 41 h 48"/>
                <a:gd name="T10" fmla="*/ 35 w 41"/>
                <a:gd name="T11" fmla="*/ 7 h 48"/>
                <a:gd name="T12" fmla="*/ 7 w 41"/>
                <a:gd name="T13" fmla="*/ 28 h 48"/>
                <a:gd name="T14" fmla="*/ 35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0"/>
                  </a:moveTo>
                  <a:lnTo>
                    <a:pt x="41" y="48"/>
                  </a:lnTo>
                  <a:lnTo>
                    <a:pt x="0" y="28"/>
                  </a:lnTo>
                  <a:lnTo>
                    <a:pt x="41" y="0"/>
                  </a:lnTo>
                  <a:close/>
                  <a:moveTo>
                    <a:pt x="35" y="41"/>
                  </a:moveTo>
                  <a:lnTo>
                    <a:pt x="35" y="7"/>
                  </a:lnTo>
                  <a:lnTo>
                    <a:pt x="7" y="28"/>
                  </a:lnTo>
                  <a:lnTo>
                    <a:pt x="35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033714" y="4700588"/>
              <a:ext cx="660400" cy="1139825"/>
            </a:xfrm>
            <a:custGeom>
              <a:avLst/>
              <a:gdLst>
                <a:gd name="T0" fmla="*/ 6 w 416"/>
                <a:gd name="T1" fmla="*/ 718 h 718"/>
                <a:gd name="T2" fmla="*/ 416 w 416"/>
                <a:gd name="T3" fmla="*/ 7 h 718"/>
                <a:gd name="T4" fmla="*/ 416 w 416"/>
                <a:gd name="T5" fmla="*/ 0 h 718"/>
                <a:gd name="T6" fmla="*/ 409 w 416"/>
                <a:gd name="T7" fmla="*/ 7 h 718"/>
                <a:gd name="T8" fmla="*/ 0 w 416"/>
                <a:gd name="T9" fmla="*/ 711 h 718"/>
                <a:gd name="T10" fmla="*/ 0 w 416"/>
                <a:gd name="T11" fmla="*/ 718 h 718"/>
                <a:gd name="T12" fmla="*/ 6 w 416"/>
                <a:gd name="T13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6" y="718"/>
                  </a:moveTo>
                  <a:lnTo>
                    <a:pt x="416" y="7"/>
                  </a:lnTo>
                  <a:lnTo>
                    <a:pt x="416" y="0"/>
                  </a:lnTo>
                  <a:lnTo>
                    <a:pt x="409" y="7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6" y="7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033714" y="4700588"/>
              <a:ext cx="660400" cy="1139825"/>
            </a:xfrm>
            <a:custGeom>
              <a:avLst/>
              <a:gdLst>
                <a:gd name="T0" fmla="*/ 6 w 416"/>
                <a:gd name="T1" fmla="*/ 718 h 718"/>
                <a:gd name="T2" fmla="*/ 416 w 416"/>
                <a:gd name="T3" fmla="*/ 7 h 718"/>
                <a:gd name="T4" fmla="*/ 416 w 416"/>
                <a:gd name="T5" fmla="*/ 0 h 718"/>
                <a:gd name="T6" fmla="*/ 409 w 416"/>
                <a:gd name="T7" fmla="*/ 7 h 718"/>
                <a:gd name="T8" fmla="*/ 0 w 416"/>
                <a:gd name="T9" fmla="*/ 711 h 718"/>
                <a:gd name="T10" fmla="*/ 0 w 416"/>
                <a:gd name="T11" fmla="*/ 718 h 718"/>
                <a:gd name="T12" fmla="*/ 6 w 416"/>
                <a:gd name="T13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6" y="718"/>
                  </a:moveTo>
                  <a:lnTo>
                    <a:pt x="416" y="7"/>
                  </a:lnTo>
                  <a:lnTo>
                    <a:pt x="416" y="0"/>
                  </a:lnTo>
                  <a:lnTo>
                    <a:pt x="409" y="7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6" y="7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978151" y="5829301"/>
              <a:ext cx="65088" cy="65088"/>
            </a:xfrm>
            <a:custGeom>
              <a:avLst/>
              <a:gdLst>
                <a:gd name="T0" fmla="*/ 41 w 41"/>
                <a:gd name="T1" fmla="*/ 41 h 41"/>
                <a:gd name="T2" fmla="*/ 41 w 41"/>
                <a:gd name="T3" fmla="*/ 0 h 41"/>
                <a:gd name="T4" fmla="*/ 0 w 41"/>
                <a:gd name="T5" fmla="*/ 21 h 41"/>
                <a:gd name="T6" fmla="*/ 41 w 41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lnTo>
                    <a:pt x="41" y="0"/>
                  </a:lnTo>
                  <a:lnTo>
                    <a:pt x="0" y="2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2978151" y="5829301"/>
              <a:ext cx="65088" cy="76200"/>
            </a:xfrm>
            <a:custGeom>
              <a:avLst/>
              <a:gdLst>
                <a:gd name="T0" fmla="*/ 41 w 41"/>
                <a:gd name="T1" fmla="*/ 48 h 48"/>
                <a:gd name="T2" fmla="*/ 41 w 41"/>
                <a:gd name="T3" fmla="*/ 0 h 48"/>
                <a:gd name="T4" fmla="*/ 0 w 41"/>
                <a:gd name="T5" fmla="*/ 21 h 48"/>
                <a:gd name="T6" fmla="*/ 41 w 41"/>
                <a:gd name="T7" fmla="*/ 48 h 48"/>
                <a:gd name="T8" fmla="*/ 35 w 41"/>
                <a:gd name="T9" fmla="*/ 7 h 48"/>
                <a:gd name="T10" fmla="*/ 35 w 41"/>
                <a:gd name="T11" fmla="*/ 41 h 48"/>
                <a:gd name="T12" fmla="*/ 7 w 41"/>
                <a:gd name="T13" fmla="*/ 21 h 48"/>
                <a:gd name="T14" fmla="*/ 35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48"/>
                  </a:moveTo>
                  <a:lnTo>
                    <a:pt x="41" y="0"/>
                  </a:lnTo>
                  <a:lnTo>
                    <a:pt x="0" y="21"/>
                  </a:lnTo>
                  <a:lnTo>
                    <a:pt x="41" y="48"/>
                  </a:lnTo>
                  <a:close/>
                  <a:moveTo>
                    <a:pt x="35" y="7"/>
                  </a:moveTo>
                  <a:lnTo>
                    <a:pt x="35" y="41"/>
                  </a:lnTo>
                  <a:lnTo>
                    <a:pt x="7" y="21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2165351" y="3201988"/>
              <a:ext cx="661988" cy="1139825"/>
            </a:xfrm>
            <a:custGeom>
              <a:avLst/>
              <a:gdLst>
                <a:gd name="T0" fmla="*/ 410 w 417"/>
                <a:gd name="T1" fmla="*/ 0 h 718"/>
                <a:gd name="T2" fmla="*/ 0 w 417"/>
                <a:gd name="T3" fmla="*/ 712 h 718"/>
                <a:gd name="T4" fmla="*/ 0 w 417"/>
                <a:gd name="T5" fmla="*/ 718 h 718"/>
                <a:gd name="T6" fmla="*/ 7 w 417"/>
                <a:gd name="T7" fmla="*/ 712 h 718"/>
                <a:gd name="T8" fmla="*/ 417 w 417"/>
                <a:gd name="T9" fmla="*/ 0 h 718"/>
                <a:gd name="T10" fmla="*/ 417 w 417"/>
                <a:gd name="T11" fmla="*/ 0 h 718"/>
                <a:gd name="T12" fmla="*/ 410 w 417"/>
                <a:gd name="T13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718">
                  <a:moveTo>
                    <a:pt x="410" y="0"/>
                  </a:moveTo>
                  <a:lnTo>
                    <a:pt x="0" y="712"/>
                  </a:lnTo>
                  <a:lnTo>
                    <a:pt x="0" y="718"/>
                  </a:lnTo>
                  <a:lnTo>
                    <a:pt x="7" y="712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2165351" y="3201988"/>
              <a:ext cx="661988" cy="1139825"/>
            </a:xfrm>
            <a:custGeom>
              <a:avLst/>
              <a:gdLst>
                <a:gd name="T0" fmla="*/ 410 w 417"/>
                <a:gd name="T1" fmla="*/ 0 h 718"/>
                <a:gd name="T2" fmla="*/ 0 w 417"/>
                <a:gd name="T3" fmla="*/ 712 h 718"/>
                <a:gd name="T4" fmla="*/ 0 w 417"/>
                <a:gd name="T5" fmla="*/ 718 h 718"/>
                <a:gd name="T6" fmla="*/ 7 w 417"/>
                <a:gd name="T7" fmla="*/ 712 h 718"/>
                <a:gd name="T8" fmla="*/ 417 w 417"/>
                <a:gd name="T9" fmla="*/ 0 h 718"/>
                <a:gd name="T10" fmla="*/ 417 w 417"/>
                <a:gd name="T11" fmla="*/ 0 h 718"/>
                <a:gd name="T12" fmla="*/ 410 w 417"/>
                <a:gd name="T13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718">
                  <a:moveTo>
                    <a:pt x="410" y="0"/>
                  </a:moveTo>
                  <a:lnTo>
                    <a:pt x="0" y="712"/>
                  </a:lnTo>
                  <a:lnTo>
                    <a:pt x="0" y="718"/>
                  </a:lnTo>
                  <a:lnTo>
                    <a:pt x="7" y="712"/>
                  </a:lnTo>
                  <a:lnTo>
                    <a:pt x="417" y="0"/>
                  </a:lnTo>
                  <a:lnTo>
                    <a:pt x="417" y="0"/>
                  </a:lnTo>
                  <a:lnTo>
                    <a:pt x="4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2816226" y="3148013"/>
              <a:ext cx="53975" cy="65088"/>
            </a:xfrm>
            <a:custGeom>
              <a:avLst/>
              <a:gdLst>
                <a:gd name="T0" fmla="*/ 0 w 34"/>
                <a:gd name="T1" fmla="*/ 0 h 41"/>
                <a:gd name="T2" fmla="*/ 0 w 34"/>
                <a:gd name="T3" fmla="*/ 41 h 41"/>
                <a:gd name="T4" fmla="*/ 34 w 34"/>
                <a:gd name="T5" fmla="*/ 21 h 41"/>
                <a:gd name="T6" fmla="*/ 0 w 34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0"/>
                  </a:moveTo>
                  <a:lnTo>
                    <a:pt x="0" y="41"/>
                  </a:lnTo>
                  <a:lnTo>
                    <a:pt x="34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2816226" y="3136901"/>
              <a:ext cx="65088" cy="76200"/>
            </a:xfrm>
            <a:custGeom>
              <a:avLst/>
              <a:gdLst>
                <a:gd name="T0" fmla="*/ 0 w 41"/>
                <a:gd name="T1" fmla="*/ 0 h 48"/>
                <a:gd name="T2" fmla="*/ 0 w 41"/>
                <a:gd name="T3" fmla="*/ 48 h 48"/>
                <a:gd name="T4" fmla="*/ 41 w 41"/>
                <a:gd name="T5" fmla="*/ 28 h 48"/>
                <a:gd name="T6" fmla="*/ 0 w 41"/>
                <a:gd name="T7" fmla="*/ 0 h 48"/>
                <a:gd name="T8" fmla="*/ 0 w 41"/>
                <a:gd name="T9" fmla="*/ 41 h 48"/>
                <a:gd name="T10" fmla="*/ 0 w 41"/>
                <a:gd name="T11" fmla="*/ 7 h 48"/>
                <a:gd name="T12" fmla="*/ 34 w 41"/>
                <a:gd name="T13" fmla="*/ 28 h 48"/>
                <a:gd name="T14" fmla="*/ 0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0"/>
                  </a:moveTo>
                  <a:lnTo>
                    <a:pt x="0" y="48"/>
                  </a:lnTo>
                  <a:lnTo>
                    <a:pt x="41" y="28"/>
                  </a:lnTo>
                  <a:lnTo>
                    <a:pt x="0" y="0"/>
                  </a:lnTo>
                  <a:close/>
                  <a:moveTo>
                    <a:pt x="0" y="41"/>
                  </a:moveTo>
                  <a:lnTo>
                    <a:pt x="0" y="7"/>
                  </a:lnTo>
                  <a:lnTo>
                    <a:pt x="34" y="28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122489" y="4332288"/>
              <a:ext cx="53975" cy="65088"/>
            </a:xfrm>
            <a:custGeom>
              <a:avLst/>
              <a:gdLst>
                <a:gd name="T0" fmla="*/ 0 w 34"/>
                <a:gd name="T1" fmla="*/ 20 h 41"/>
                <a:gd name="T2" fmla="*/ 34 w 34"/>
                <a:gd name="T3" fmla="*/ 0 h 41"/>
                <a:gd name="T4" fmla="*/ 34 w 34"/>
                <a:gd name="T5" fmla="*/ 41 h 41"/>
                <a:gd name="T6" fmla="*/ 0 w 34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lnTo>
                    <a:pt x="34" y="0"/>
                  </a:lnTo>
                  <a:lnTo>
                    <a:pt x="34" y="41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122489" y="4332288"/>
              <a:ext cx="53975" cy="65088"/>
            </a:xfrm>
            <a:custGeom>
              <a:avLst/>
              <a:gdLst>
                <a:gd name="T0" fmla="*/ 0 w 34"/>
                <a:gd name="T1" fmla="*/ 20 h 41"/>
                <a:gd name="T2" fmla="*/ 34 w 34"/>
                <a:gd name="T3" fmla="*/ 0 h 41"/>
                <a:gd name="T4" fmla="*/ 34 w 34"/>
                <a:gd name="T5" fmla="*/ 41 h 41"/>
                <a:gd name="T6" fmla="*/ 0 w 34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lnTo>
                    <a:pt x="34" y="0"/>
                  </a:lnTo>
                  <a:lnTo>
                    <a:pt x="34" y="41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11376" y="4321176"/>
              <a:ext cx="65088" cy="76200"/>
            </a:xfrm>
            <a:custGeom>
              <a:avLst/>
              <a:gdLst>
                <a:gd name="T0" fmla="*/ 0 w 41"/>
                <a:gd name="T1" fmla="*/ 27 h 48"/>
                <a:gd name="T2" fmla="*/ 41 w 41"/>
                <a:gd name="T3" fmla="*/ 0 h 48"/>
                <a:gd name="T4" fmla="*/ 41 w 41"/>
                <a:gd name="T5" fmla="*/ 48 h 48"/>
                <a:gd name="T6" fmla="*/ 0 w 41"/>
                <a:gd name="T7" fmla="*/ 27 h 48"/>
                <a:gd name="T8" fmla="*/ 34 w 41"/>
                <a:gd name="T9" fmla="*/ 7 h 48"/>
                <a:gd name="T10" fmla="*/ 7 w 41"/>
                <a:gd name="T11" fmla="*/ 27 h 48"/>
                <a:gd name="T12" fmla="*/ 34 w 41"/>
                <a:gd name="T13" fmla="*/ 41 h 48"/>
                <a:gd name="T14" fmla="*/ 34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27"/>
                  </a:moveTo>
                  <a:lnTo>
                    <a:pt x="41" y="0"/>
                  </a:lnTo>
                  <a:lnTo>
                    <a:pt x="41" y="48"/>
                  </a:lnTo>
                  <a:lnTo>
                    <a:pt x="0" y="27"/>
                  </a:lnTo>
                  <a:close/>
                  <a:moveTo>
                    <a:pt x="34" y="7"/>
                  </a:moveTo>
                  <a:lnTo>
                    <a:pt x="7" y="27"/>
                  </a:lnTo>
                  <a:lnTo>
                    <a:pt x="34" y="41"/>
                  </a:lnTo>
                  <a:lnTo>
                    <a:pt x="3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2111376" y="4321176"/>
              <a:ext cx="65088" cy="76200"/>
            </a:xfrm>
            <a:custGeom>
              <a:avLst/>
              <a:gdLst>
                <a:gd name="T0" fmla="*/ 0 w 41"/>
                <a:gd name="T1" fmla="*/ 27 h 48"/>
                <a:gd name="T2" fmla="*/ 41 w 41"/>
                <a:gd name="T3" fmla="*/ 0 h 48"/>
                <a:gd name="T4" fmla="*/ 41 w 41"/>
                <a:gd name="T5" fmla="*/ 48 h 48"/>
                <a:gd name="T6" fmla="*/ 0 w 41"/>
                <a:gd name="T7" fmla="*/ 27 h 48"/>
                <a:gd name="T8" fmla="*/ 34 w 41"/>
                <a:gd name="T9" fmla="*/ 7 h 48"/>
                <a:gd name="T10" fmla="*/ 7 w 41"/>
                <a:gd name="T11" fmla="*/ 27 h 48"/>
                <a:gd name="T12" fmla="*/ 34 w 41"/>
                <a:gd name="T13" fmla="*/ 41 h 48"/>
                <a:gd name="T14" fmla="*/ 34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27"/>
                  </a:moveTo>
                  <a:lnTo>
                    <a:pt x="41" y="0"/>
                  </a:lnTo>
                  <a:lnTo>
                    <a:pt x="41" y="48"/>
                  </a:lnTo>
                  <a:lnTo>
                    <a:pt x="0" y="27"/>
                  </a:lnTo>
                  <a:moveTo>
                    <a:pt x="34" y="7"/>
                  </a:moveTo>
                  <a:lnTo>
                    <a:pt x="7" y="27"/>
                  </a:lnTo>
                  <a:lnTo>
                    <a:pt x="34" y="41"/>
                  </a:lnTo>
                  <a:lnTo>
                    <a:pt x="34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298576" y="3201988"/>
              <a:ext cx="660400" cy="1139825"/>
            </a:xfrm>
            <a:custGeom>
              <a:avLst/>
              <a:gdLst>
                <a:gd name="T0" fmla="*/ 0 w 416"/>
                <a:gd name="T1" fmla="*/ 0 h 718"/>
                <a:gd name="T2" fmla="*/ 409 w 416"/>
                <a:gd name="T3" fmla="*/ 712 h 718"/>
                <a:gd name="T4" fmla="*/ 416 w 416"/>
                <a:gd name="T5" fmla="*/ 718 h 718"/>
                <a:gd name="T6" fmla="*/ 416 w 416"/>
                <a:gd name="T7" fmla="*/ 712 h 718"/>
                <a:gd name="T8" fmla="*/ 6 w 416"/>
                <a:gd name="T9" fmla="*/ 0 h 718"/>
                <a:gd name="T10" fmla="*/ 0 w 416"/>
                <a:gd name="T11" fmla="*/ 0 h 718"/>
                <a:gd name="T12" fmla="*/ 0 w 416"/>
                <a:gd name="T13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0" y="0"/>
                  </a:moveTo>
                  <a:lnTo>
                    <a:pt x="409" y="712"/>
                  </a:lnTo>
                  <a:lnTo>
                    <a:pt x="416" y="718"/>
                  </a:lnTo>
                  <a:lnTo>
                    <a:pt x="416" y="712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298576" y="3201988"/>
              <a:ext cx="660400" cy="1139825"/>
            </a:xfrm>
            <a:custGeom>
              <a:avLst/>
              <a:gdLst>
                <a:gd name="T0" fmla="*/ 0 w 416"/>
                <a:gd name="T1" fmla="*/ 0 h 718"/>
                <a:gd name="T2" fmla="*/ 409 w 416"/>
                <a:gd name="T3" fmla="*/ 712 h 718"/>
                <a:gd name="T4" fmla="*/ 416 w 416"/>
                <a:gd name="T5" fmla="*/ 718 h 718"/>
                <a:gd name="T6" fmla="*/ 416 w 416"/>
                <a:gd name="T7" fmla="*/ 712 h 718"/>
                <a:gd name="T8" fmla="*/ 6 w 416"/>
                <a:gd name="T9" fmla="*/ 0 h 718"/>
                <a:gd name="T10" fmla="*/ 0 w 416"/>
                <a:gd name="T11" fmla="*/ 0 h 718"/>
                <a:gd name="T12" fmla="*/ 0 w 416"/>
                <a:gd name="T13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0" y="0"/>
                  </a:moveTo>
                  <a:lnTo>
                    <a:pt x="409" y="712"/>
                  </a:lnTo>
                  <a:lnTo>
                    <a:pt x="416" y="718"/>
                  </a:lnTo>
                  <a:lnTo>
                    <a:pt x="416" y="712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254126" y="3148013"/>
              <a:ext cx="53975" cy="65088"/>
            </a:xfrm>
            <a:custGeom>
              <a:avLst/>
              <a:gdLst>
                <a:gd name="T0" fmla="*/ 0 w 34"/>
                <a:gd name="T1" fmla="*/ 21 h 41"/>
                <a:gd name="T2" fmla="*/ 34 w 34"/>
                <a:gd name="T3" fmla="*/ 41 h 41"/>
                <a:gd name="T4" fmla="*/ 34 w 34"/>
                <a:gd name="T5" fmla="*/ 0 h 41"/>
                <a:gd name="T6" fmla="*/ 0 w 34"/>
                <a:gd name="T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21"/>
                  </a:moveTo>
                  <a:lnTo>
                    <a:pt x="34" y="41"/>
                  </a:lnTo>
                  <a:lnTo>
                    <a:pt x="3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1243014" y="3136901"/>
              <a:ext cx="65088" cy="76200"/>
            </a:xfrm>
            <a:custGeom>
              <a:avLst/>
              <a:gdLst>
                <a:gd name="T0" fmla="*/ 0 w 41"/>
                <a:gd name="T1" fmla="*/ 28 h 48"/>
                <a:gd name="T2" fmla="*/ 41 w 41"/>
                <a:gd name="T3" fmla="*/ 48 h 48"/>
                <a:gd name="T4" fmla="*/ 41 w 41"/>
                <a:gd name="T5" fmla="*/ 0 h 48"/>
                <a:gd name="T6" fmla="*/ 0 w 41"/>
                <a:gd name="T7" fmla="*/ 28 h 48"/>
                <a:gd name="T8" fmla="*/ 35 w 41"/>
                <a:gd name="T9" fmla="*/ 41 h 48"/>
                <a:gd name="T10" fmla="*/ 7 w 41"/>
                <a:gd name="T11" fmla="*/ 28 h 48"/>
                <a:gd name="T12" fmla="*/ 35 w 41"/>
                <a:gd name="T13" fmla="*/ 7 h 48"/>
                <a:gd name="T14" fmla="*/ 35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28"/>
                  </a:moveTo>
                  <a:lnTo>
                    <a:pt x="41" y="48"/>
                  </a:lnTo>
                  <a:lnTo>
                    <a:pt x="41" y="0"/>
                  </a:lnTo>
                  <a:lnTo>
                    <a:pt x="0" y="28"/>
                  </a:lnTo>
                  <a:close/>
                  <a:moveTo>
                    <a:pt x="35" y="41"/>
                  </a:moveTo>
                  <a:lnTo>
                    <a:pt x="7" y="28"/>
                  </a:lnTo>
                  <a:lnTo>
                    <a:pt x="35" y="7"/>
                  </a:lnTo>
                  <a:lnTo>
                    <a:pt x="35" y="4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947864" y="4332288"/>
              <a:ext cx="55563" cy="65088"/>
            </a:xfrm>
            <a:custGeom>
              <a:avLst/>
              <a:gdLst>
                <a:gd name="T0" fmla="*/ 0 w 35"/>
                <a:gd name="T1" fmla="*/ 41 h 41"/>
                <a:gd name="T2" fmla="*/ 0 w 35"/>
                <a:gd name="T3" fmla="*/ 0 h 41"/>
                <a:gd name="T4" fmla="*/ 35 w 35"/>
                <a:gd name="T5" fmla="*/ 20 h 41"/>
                <a:gd name="T6" fmla="*/ 0 w 3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1">
                  <a:moveTo>
                    <a:pt x="0" y="4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947864" y="4332288"/>
              <a:ext cx="55563" cy="65088"/>
            </a:xfrm>
            <a:custGeom>
              <a:avLst/>
              <a:gdLst>
                <a:gd name="T0" fmla="*/ 0 w 35"/>
                <a:gd name="T1" fmla="*/ 41 h 41"/>
                <a:gd name="T2" fmla="*/ 0 w 35"/>
                <a:gd name="T3" fmla="*/ 0 h 41"/>
                <a:gd name="T4" fmla="*/ 35 w 35"/>
                <a:gd name="T5" fmla="*/ 20 h 41"/>
                <a:gd name="T6" fmla="*/ 0 w 35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1">
                  <a:moveTo>
                    <a:pt x="0" y="4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947864" y="4321176"/>
              <a:ext cx="65088" cy="76200"/>
            </a:xfrm>
            <a:custGeom>
              <a:avLst/>
              <a:gdLst>
                <a:gd name="T0" fmla="*/ 0 w 41"/>
                <a:gd name="T1" fmla="*/ 48 h 48"/>
                <a:gd name="T2" fmla="*/ 0 w 41"/>
                <a:gd name="T3" fmla="*/ 0 h 48"/>
                <a:gd name="T4" fmla="*/ 41 w 41"/>
                <a:gd name="T5" fmla="*/ 27 h 48"/>
                <a:gd name="T6" fmla="*/ 0 w 41"/>
                <a:gd name="T7" fmla="*/ 48 h 48"/>
                <a:gd name="T8" fmla="*/ 0 w 41"/>
                <a:gd name="T9" fmla="*/ 7 h 48"/>
                <a:gd name="T10" fmla="*/ 0 w 41"/>
                <a:gd name="T11" fmla="*/ 41 h 48"/>
                <a:gd name="T12" fmla="*/ 35 w 41"/>
                <a:gd name="T13" fmla="*/ 27 h 48"/>
                <a:gd name="T14" fmla="*/ 0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48"/>
                  </a:moveTo>
                  <a:lnTo>
                    <a:pt x="0" y="0"/>
                  </a:lnTo>
                  <a:lnTo>
                    <a:pt x="41" y="27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41"/>
                  </a:lnTo>
                  <a:lnTo>
                    <a:pt x="35" y="2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1947864" y="4321176"/>
              <a:ext cx="65088" cy="76200"/>
            </a:xfrm>
            <a:custGeom>
              <a:avLst/>
              <a:gdLst>
                <a:gd name="T0" fmla="*/ 0 w 41"/>
                <a:gd name="T1" fmla="*/ 48 h 48"/>
                <a:gd name="T2" fmla="*/ 0 w 41"/>
                <a:gd name="T3" fmla="*/ 0 h 48"/>
                <a:gd name="T4" fmla="*/ 41 w 41"/>
                <a:gd name="T5" fmla="*/ 27 h 48"/>
                <a:gd name="T6" fmla="*/ 0 w 41"/>
                <a:gd name="T7" fmla="*/ 48 h 48"/>
                <a:gd name="T8" fmla="*/ 0 w 41"/>
                <a:gd name="T9" fmla="*/ 7 h 48"/>
                <a:gd name="T10" fmla="*/ 0 w 41"/>
                <a:gd name="T11" fmla="*/ 41 h 48"/>
                <a:gd name="T12" fmla="*/ 35 w 41"/>
                <a:gd name="T13" fmla="*/ 27 h 48"/>
                <a:gd name="T14" fmla="*/ 0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48"/>
                  </a:moveTo>
                  <a:lnTo>
                    <a:pt x="0" y="0"/>
                  </a:lnTo>
                  <a:lnTo>
                    <a:pt x="41" y="27"/>
                  </a:lnTo>
                  <a:lnTo>
                    <a:pt x="0" y="48"/>
                  </a:lnTo>
                  <a:moveTo>
                    <a:pt x="0" y="7"/>
                  </a:moveTo>
                  <a:lnTo>
                    <a:pt x="0" y="41"/>
                  </a:lnTo>
                  <a:lnTo>
                    <a:pt x="35" y="27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538164" y="4516438"/>
              <a:ext cx="1312863" cy="11113"/>
            </a:xfrm>
            <a:custGeom>
              <a:avLst/>
              <a:gdLst>
                <a:gd name="T0" fmla="*/ 0 w 827"/>
                <a:gd name="T1" fmla="*/ 7 h 7"/>
                <a:gd name="T2" fmla="*/ 820 w 827"/>
                <a:gd name="T3" fmla="*/ 7 h 7"/>
                <a:gd name="T4" fmla="*/ 827 w 827"/>
                <a:gd name="T5" fmla="*/ 0 h 7"/>
                <a:gd name="T6" fmla="*/ 820 w 827"/>
                <a:gd name="T7" fmla="*/ 0 h 7"/>
                <a:gd name="T8" fmla="*/ 0 w 827"/>
                <a:gd name="T9" fmla="*/ 0 h 7"/>
                <a:gd name="T10" fmla="*/ 0 w 827"/>
                <a:gd name="T11" fmla="*/ 0 h 7"/>
                <a:gd name="T12" fmla="*/ 0 w 82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7">
                  <a:moveTo>
                    <a:pt x="0" y="7"/>
                  </a:moveTo>
                  <a:lnTo>
                    <a:pt x="820" y="7"/>
                  </a:lnTo>
                  <a:lnTo>
                    <a:pt x="827" y="0"/>
                  </a:lnTo>
                  <a:lnTo>
                    <a:pt x="8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538164" y="4516438"/>
              <a:ext cx="1312863" cy="11113"/>
            </a:xfrm>
            <a:custGeom>
              <a:avLst/>
              <a:gdLst>
                <a:gd name="T0" fmla="*/ 0 w 827"/>
                <a:gd name="T1" fmla="*/ 7 h 7"/>
                <a:gd name="T2" fmla="*/ 820 w 827"/>
                <a:gd name="T3" fmla="*/ 7 h 7"/>
                <a:gd name="T4" fmla="*/ 827 w 827"/>
                <a:gd name="T5" fmla="*/ 0 h 7"/>
                <a:gd name="T6" fmla="*/ 820 w 827"/>
                <a:gd name="T7" fmla="*/ 0 h 7"/>
                <a:gd name="T8" fmla="*/ 0 w 827"/>
                <a:gd name="T9" fmla="*/ 0 h 7"/>
                <a:gd name="T10" fmla="*/ 0 w 827"/>
                <a:gd name="T11" fmla="*/ 0 h 7"/>
                <a:gd name="T12" fmla="*/ 0 w 827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7" h="7">
                  <a:moveTo>
                    <a:pt x="0" y="7"/>
                  </a:moveTo>
                  <a:lnTo>
                    <a:pt x="820" y="7"/>
                  </a:lnTo>
                  <a:lnTo>
                    <a:pt x="827" y="0"/>
                  </a:lnTo>
                  <a:lnTo>
                    <a:pt x="82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839914" y="4483101"/>
              <a:ext cx="53975" cy="65088"/>
            </a:xfrm>
            <a:custGeom>
              <a:avLst/>
              <a:gdLst>
                <a:gd name="T0" fmla="*/ 34 w 34"/>
                <a:gd name="T1" fmla="*/ 41 h 41"/>
                <a:gd name="T2" fmla="*/ 0 w 34"/>
                <a:gd name="T3" fmla="*/ 21 h 41"/>
                <a:gd name="T4" fmla="*/ 34 w 34"/>
                <a:gd name="T5" fmla="*/ 0 h 41"/>
                <a:gd name="T6" fmla="*/ 34 w 3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lnTo>
                    <a:pt x="0" y="21"/>
                  </a:lnTo>
                  <a:lnTo>
                    <a:pt x="34" y="0"/>
                  </a:ln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839914" y="4483101"/>
              <a:ext cx="53975" cy="65088"/>
            </a:xfrm>
            <a:custGeom>
              <a:avLst/>
              <a:gdLst>
                <a:gd name="T0" fmla="*/ 34 w 34"/>
                <a:gd name="T1" fmla="*/ 41 h 41"/>
                <a:gd name="T2" fmla="*/ 0 w 34"/>
                <a:gd name="T3" fmla="*/ 21 h 41"/>
                <a:gd name="T4" fmla="*/ 34 w 34"/>
                <a:gd name="T5" fmla="*/ 0 h 41"/>
                <a:gd name="T6" fmla="*/ 34 w 3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lnTo>
                    <a:pt x="0" y="21"/>
                  </a:lnTo>
                  <a:lnTo>
                    <a:pt x="34" y="0"/>
                  </a:lnTo>
                  <a:lnTo>
                    <a:pt x="34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1828801" y="4483101"/>
              <a:ext cx="65088" cy="76200"/>
            </a:xfrm>
            <a:custGeom>
              <a:avLst/>
              <a:gdLst>
                <a:gd name="T0" fmla="*/ 41 w 41"/>
                <a:gd name="T1" fmla="*/ 48 h 48"/>
                <a:gd name="T2" fmla="*/ 0 w 41"/>
                <a:gd name="T3" fmla="*/ 21 h 48"/>
                <a:gd name="T4" fmla="*/ 41 w 41"/>
                <a:gd name="T5" fmla="*/ 0 h 48"/>
                <a:gd name="T6" fmla="*/ 41 w 41"/>
                <a:gd name="T7" fmla="*/ 48 h 48"/>
                <a:gd name="T8" fmla="*/ 7 w 41"/>
                <a:gd name="T9" fmla="*/ 21 h 48"/>
                <a:gd name="T10" fmla="*/ 41 w 41"/>
                <a:gd name="T11" fmla="*/ 41 h 48"/>
                <a:gd name="T12" fmla="*/ 41 w 41"/>
                <a:gd name="T13" fmla="*/ 7 h 48"/>
                <a:gd name="T14" fmla="*/ 7 w 41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48"/>
                  </a:moveTo>
                  <a:lnTo>
                    <a:pt x="0" y="21"/>
                  </a:lnTo>
                  <a:lnTo>
                    <a:pt x="41" y="0"/>
                  </a:lnTo>
                  <a:lnTo>
                    <a:pt x="41" y="48"/>
                  </a:lnTo>
                  <a:close/>
                  <a:moveTo>
                    <a:pt x="7" y="21"/>
                  </a:moveTo>
                  <a:lnTo>
                    <a:pt x="41" y="41"/>
                  </a:lnTo>
                  <a:lnTo>
                    <a:pt x="41" y="7"/>
                  </a:lnTo>
                  <a:lnTo>
                    <a:pt x="7" y="2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1828801" y="4483101"/>
              <a:ext cx="65088" cy="76200"/>
            </a:xfrm>
            <a:custGeom>
              <a:avLst/>
              <a:gdLst>
                <a:gd name="T0" fmla="*/ 41 w 41"/>
                <a:gd name="T1" fmla="*/ 48 h 48"/>
                <a:gd name="T2" fmla="*/ 0 w 41"/>
                <a:gd name="T3" fmla="*/ 21 h 48"/>
                <a:gd name="T4" fmla="*/ 41 w 41"/>
                <a:gd name="T5" fmla="*/ 0 h 48"/>
                <a:gd name="T6" fmla="*/ 41 w 41"/>
                <a:gd name="T7" fmla="*/ 48 h 48"/>
                <a:gd name="T8" fmla="*/ 7 w 41"/>
                <a:gd name="T9" fmla="*/ 21 h 48"/>
                <a:gd name="T10" fmla="*/ 41 w 41"/>
                <a:gd name="T11" fmla="*/ 41 h 48"/>
                <a:gd name="T12" fmla="*/ 41 w 41"/>
                <a:gd name="T13" fmla="*/ 7 h 48"/>
                <a:gd name="T14" fmla="*/ 7 w 41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48"/>
                  </a:moveTo>
                  <a:lnTo>
                    <a:pt x="0" y="21"/>
                  </a:lnTo>
                  <a:lnTo>
                    <a:pt x="41" y="0"/>
                  </a:lnTo>
                  <a:lnTo>
                    <a:pt x="41" y="48"/>
                  </a:lnTo>
                  <a:moveTo>
                    <a:pt x="7" y="21"/>
                  </a:moveTo>
                  <a:lnTo>
                    <a:pt x="41" y="41"/>
                  </a:lnTo>
                  <a:lnTo>
                    <a:pt x="41" y="7"/>
                  </a:lnTo>
                  <a:lnTo>
                    <a:pt x="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252664" y="4494213"/>
              <a:ext cx="1344613" cy="42863"/>
            </a:xfrm>
            <a:custGeom>
              <a:avLst/>
              <a:gdLst>
                <a:gd name="T0" fmla="*/ 2 w 124"/>
                <a:gd name="T1" fmla="*/ 4 h 4"/>
                <a:gd name="T2" fmla="*/ 122 w 124"/>
                <a:gd name="T3" fmla="*/ 4 h 4"/>
                <a:gd name="T4" fmla="*/ 124 w 124"/>
                <a:gd name="T5" fmla="*/ 2 h 4"/>
                <a:gd name="T6" fmla="*/ 122 w 124"/>
                <a:gd name="T7" fmla="*/ 0 h 4"/>
                <a:gd name="T8" fmla="*/ 2 w 124"/>
                <a:gd name="T9" fmla="*/ 0 h 4"/>
                <a:gd name="T10" fmla="*/ 0 w 124"/>
                <a:gd name="T11" fmla="*/ 2 h 4"/>
                <a:gd name="T12" fmla="*/ 2 w 12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">
                  <a:moveTo>
                    <a:pt x="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4" y="4"/>
                    <a:pt x="124" y="2"/>
                  </a:cubicBezTo>
                  <a:cubicBezTo>
                    <a:pt x="124" y="1"/>
                    <a:pt x="123" y="0"/>
                    <a:pt x="1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</a:path>
              </a:pathLst>
            </a:custGeom>
            <a:solidFill>
              <a:srgbClr val="F91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2230439" y="4494213"/>
              <a:ext cx="53975" cy="53975"/>
            </a:xfrm>
            <a:custGeom>
              <a:avLst/>
              <a:gdLst>
                <a:gd name="T0" fmla="*/ 0 w 34"/>
                <a:gd name="T1" fmla="*/ 34 h 34"/>
                <a:gd name="T2" fmla="*/ 34 w 34"/>
                <a:gd name="T3" fmla="*/ 14 h 34"/>
                <a:gd name="T4" fmla="*/ 0 w 34"/>
                <a:gd name="T5" fmla="*/ 0 h 34"/>
                <a:gd name="T6" fmla="*/ 0 w 34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4">
                  <a:moveTo>
                    <a:pt x="0" y="34"/>
                  </a:moveTo>
                  <a:lnTo>
                    <a:pt x="34" y="14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230439" y="4494213"/>
              <a:ext cx="53975" cy="53975"/>
            </a:xfrm>
            <a:custGeom>
              <a:avLst/>
              <a:gdLst>
                <a:gd name="T0" fmla="*/ 0 w 34"/>
                <a:gd name="T1" fmla="*/ 34 h 34"/>
                <a:gd name="T2" fmla="*/ 34 w 34"/>
                <a:gd name="T3" fmla="*/ 14 h 34"/>
                <a:gd name="T4" fmla="*/ 0 w 34"/>
                <a:gd name="T5" fmla="*/ 0 h 34"/>
                <a:gd name="T6" fmla="*/ 0 w 34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4">
                  <a:moveTo>
                    <a:pt x="0" y="34"/>
                  </a:moveTo>
                  <a:lnTo>
                    <a:pt x="34" y="14"/>
                  </a:lnTo>
                  <a:lnTo>
                    <a:pt x="0" y="0"/>
                  </a:lnTo>
                  <a:lnTo>
                    <a:pt x="0" y="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2230439" y="4483101"/>
              <a:ext cx="53975" cy="76200"/>
            </a:xfrm>
            <a:custGeom>
              <a:avLst/>
              <a:gdLst>
                <a:gd name="T0" fmla="*/ 0 w 34"/>
                <a:gd name="T1" fmla="*/ 48 h 48"/>
                <a:gd name="T2" fmla="*/ 34 w 34"/>
                <a:gd name="T3" fmla="*/ 21 h 48"/>
                <a:gd name="T4" fmla="*/ 0 w 34"/>
                <a:gd name="T5" fmla="*/ 0 h 48"/>
                <a:gd name="T6" fmla="*/ 0 w 34"/>
                <a:gd name="T7" fmla="*/ 48 h 48"/>
                <a:gd name="T8" fmla="*/ 27 w 34"/>
                <a:gd name="T9" fmla="*/ 21 h 48"/>
                <a:gd name="T10" fmla="*/ 0 w 34"/>
                <a:gd name="T11" fmla="*/ 41 h 48"/>
                <a:gd name="T12" fmla="*/ 0 w 34"/>
                <a:gd name="T13" fmla="*/ 7 h 48"/>
                <a:gd name="T14" fmla="*/ 27 w 34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48"/>
                  </a:moveTo>
                  <a:lnTo>
                    <a:pt x="34" y="21"/>
                  </a:lnTo>
                  <a:lnTo>
                    <a:pt x="0" y="0"/>
                  </a:lnTo>
                  <a:lnTo>
                    <a:pt x="0" y="48"/>
                  </a:lnTo>
                  <a:close/>
                  <a:moveTo>
                    <a:pt x="27" y="21"/>
                  </a:moveTo>
                  <a:lnTo>
                    <a:pt x="0" y="41"/>
                  </a:lnTo>
                  <a:lnTo>
                    <a:pt x="0" y="7"/>
                  </a:lnTo>
                  <a:lnTo>
                    <a:pt x="27" y="21"/>
                  </a:lnTo>
                  <a:close/>
                </a:path>
              </a:pathLst>
            </a:custGeom>
            <a:solidFill>
              <a:srgbClr val="F91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2230439" y="4483101"/>
              <a:ext cx="53975" cy="76200"/>
            </a:xfrm>
            <a:custGeom>
              <a:avLst/>
              <a:gdLst>
                <a:gd name="T0" fmla="*/ 0 w 34"/>
                <a:gd name="T1" fmla="*/ 48 h 48"/>
                <a:gd name="T2" fmla="*/ 34 w 34"/>
                <a:gd name="T3" fmla="*/ 21 h 48"/>
                <a:gd name="T4" fmla="*/ 0 w 34"/>
                <a:gd name="T5" fmla="*/ 0 h 48"/>
                <a:gd name="T6" fmla="*/ 0 w 34"/>
                <a:gd name="T7" fmla="*/ 48 h 48"/>
                <a:gd name="T8" fmla="*/ 27 w 34"/>
                <a:gd name="T9" fmla="*/ 21 h 48"/>
                <a:gd name="T10" fmla="*/ 0 w 34"/>
                <a:gd name="T11" fmla="*/ 41 h 48"/>
                <a:gd name="T12" fmla="*/ 0 w 34"/>
                <a:gd name="T13" fmla="*/ 7 h 48"/>
                <a:gd name="T14" fmla="*/ 27 w 34"/>
                <a:gd name="T1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8">
                  <a:moveTo>
                    <a:pt x="0" y="48"/>
                  </a:moveTo>
                  <a:lnTo>
                    <a:pt x="34" y="21"/>
                  </a:lnTo>
                  <a:lnTo>
                    <a:pt x="0" y="0"/>
                  </a:lnTo>
                  <a:lnTo>
                    <a:pt x="0" y="48"/>
                  </a:lnTo>
                  <a:moveTo>
                    <a:pt x="27" y="21"/>
                  </a:moveTo>
                  <a:lnTo>
                    <a:pt x="0" y="41"/>
                  </a:lnTo>
                  <a:lnTo>
                    <a:pt x="0" y="7"/>
                  </a:lnTo>
                  <a:lnTo>
                    <a:pt x="27" y="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2165351" y="4700588"/>
              <a:ext cx="661988" cy="1139825"/>
            </a:xfrm>
            <a:custGeom>
              <a:avLst/>
              <a:gdLst>
                <a:gd name="T0" fmla="*/ 0 w 417"/>
                <a:gd name="T1" fmla="*/ 7 h 718"/>
                <a:gd name="T2" fmla="*/ 410 w 417"/>
                <a:gd name="T3" fmla="*/ 718 h 718"/>
                <a:gd name="T4" fmla="*/ 417 w 417"/>
                <a:gd name="T5" fmla="*/ 718 h 718"/>
                <a:gd name="T6" fmla="*/ 417 w 417"/>
                <a:gd name="T7" fmla="*/ 711 h 718"/>
                <a:gd name="T8" fmla="*/ 7 w 417"/>
                <a:gd name="T9" fmla="*/ 7 h 718"/>
                <a:gd name="T10" fmla="*/ 0 w 417"/>
                <a:gd name="T11" fmla="*/ 0 h 718"/>
                <a:gd name="T12" fmla="*/ 0 w 417"/>
                <a:gd name="T13" fmla="*/ 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718">
                  <a:moveTo>
                    <a:pt x="0" y="7"/>
                  </a:moveTo>
                  <a:lnTo>
                    <a:pt x="410" y="718"/>
                  </a:lnTo>
                  <a:lnTo>
                    <a:pt x="417" y="718"/>
                  </a:lnTo>
                  <a:lnTo>
                    <a:pt x="417" y="711"/>
                  </a:lnTo>
                  <a:lnTo>
                    <a:pt x="7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2165351" y="4700588"/>
              <a:ext cx="661988" cy="1139825"/>
            </a:xfrm>
            <a:custGeom>
              <a:avLst/>
              <a:gdLst>
                <a:gd name="T0" fmla="*/ 0 w 417"/>
                <a:gd name="T1" fmla="*/ 7 h 718"/>
                <a:gd name="T2" fmla="*/ 410 w 417"/>
                <a:gd name="T3" fmla="*/ 718 h 718"/>
                <a:gd name="T4" fmla="*/ 417 w 417"/>
                <a:gd name="T5" fmla="*/ 718 h 718"/>
                <a:gd name="T6" fmla="*/ 417 w 417"/>
                <a:gd name="T7" fmla="*/ 711 h 718"/>
                <a:gd name="T8" fmla="*/ 7 w 417"/>
                <a:gd name="T9" fmla="*/ 7 h 718"/>
                <a:gd name="T10" fmla="*/ 0 w 417"/>
                <a:gd name="T11" fmla="*/ 0 h 718"/>
                <a:gd name="T12" fmla="*/ 0 w 417"/>
                <a:gd name="T13" fmla="*/ 7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718">
                  <a:moveTo>
                    <a:pt x="0" y="7"/>
                  </a:moveTo>
                  <a:lnTo>
                    <a:pt x="410" y="718"/>
                  </a:lnTo>
                  <a:lnTo>
                    <a:pt x="417" y="718"/>
                  </a:lnTo>
                  <a:lnTo>
                    <a:pt x="417" y="711"/>
                  </a:lnTo>
                  <a:lnTo>
                    <a:pt x="7" y="7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2122489" y="4646613"/>
              <a:ext cx="53975" cy="65088"/>
            </a:xfrm>
            <a:custGeom>
              <a:avLst/>
              <a:gdLst>
                <a:gd name="T0" fmla="*/ 0 w 34"/>
                <a:gd name="T1" fmla="*/ 20 h 41"/>
                <a:gd name="T2" fmla="*/ 34 w 34"/>
                <a:gd name="T3" fmla="*/ 41 h 41"/>
                <a:gd name="T4" fmla="*/ 34 w 34"/>
                <a:gd name="T5" fmla="*/ 0 h 41"/>
                <a:gd name="T6" fmla="*/ 0 w 34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lnTo>
                    <a:pt x="34" y="41"/>
                  </a:lnTo>
                  <a:lnTo>
                    <a:pt x="34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122489" y="4646613"/>
              <a:ext cx="53975" cy="65088"/>
            </a:xfrm>
            <a:custGeom>
              <a:avLst/>
              <a:gdLst>
                <a:gd name="T0" fmla="*/ 0 w 34"/>
                <a:gd name="T1" fmla="*/ 20 h 41"/>
                <a:gd name="T2" fmla="*/ 34 w 34"/>
                <a:gd name="T3" fmla="*/ 41 h 41"/>
                <a:gd name="T4" fmla="*/ 34 w 34"/>
                <a:gd name="T5" fmla="*/ 0 h 41"/>
                <a:gd name="T6" fmla="*/ 0 w 34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20"/>
                  </a:moveTo>
                  <a:lnTo>
                    <a:pt x="34" y="41"/>
                  </a:lnTo>
                  <a:lnTo>
                    <a:pt x="34" y="0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2111376" y="4646613"/>
              <a:ext cx="65088" cy="76200"/>
            </a:xfrm>
            <a:custGeom>
              <a:avLst/>
              <a:gdLst>
                <a:gd name="T0" fmla="*/ 0 w 41"/>
                <a:gd name="T1" fmla="*/ 20 h 48"/>
                <a:gd name="T2" fmla="*/ 41 w 41"/>
                <a:gd name="T3" fmla="*/ 48 h 48"/>
                <a:gd name="T4" fmla="*/ 41 w 41"/>
                <a:gd name="T5" fmla="*/ 0 h 48"/>
                <a:gd name="T6" fmla="*/ 0 w 41"/>
                <a:gd name="T7" fmla="*/ 20 h 48"/>
                <a:gd name="T8" fmla="*/ 34 w 41"/>
                <a:gd name="T9" fmla="*/ 41 h 48"/>
                <a:gd name="T10" fmla="*/ 7 w 41"/>
                <a:gd name="T11" fmla="*/ 20 h 48"/>
                <a:gd name="T12" fmla="*/ 34 w 41"/>
                <a:gd name="T13" fmla="*/ 7 h 48"/>
                <a:gd name="T14" fmla="*/ 34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20"/>
                  </a:moveTo>
                  <a:lnTo>
                    <a:pt x="41" y="48"/>
                  </a:lnTo>
                  <a:lnTo>
                    <a:pt x="41" y="0"/>
                  </a:lnTo>
                  <a:lnTo>
                    <a:pt x="0" y="20"/>
                  </a:lnTo>
                  <a:close/>
                  <a:moveTo>
                    <a:pt x="34" y="41"/>
                  </a:moveTo>
                  <a:lnTo>
                    <a:pt x="7" y="20"/>
                  </a:lnTo>
                  <a:lnTo>
                    <a:pt x="34" y="7"/>
                  </a:lnTo>
                  <a:lnTo>
                    <a:pt x="34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5"/>
            <p:cNvSpPr>
              <a:spLocks noEditPoints="1"/>
            </p:cNvSpPr>
            <p:nvPr/>
          </p:nvSpPr>
          <p:spPr bwMode="auto">
            <a:xfrm>
              <a:off x="2111376" y="4646613"/>
              <a:ext cx="65088" cy="76200"/>
            </a:xfrm>
            <a:custGeom>
              <a:avLst/>
              <a:gdLst>
                <a:gd name="T0" fmla="*/ 0 w 41"/>
                <a:gd name="T1" fmla="*/ 20 h 48"/>
                <a:gd name="T2" fmla="*/ 41 w 41"/>
                <a:gd name="T3" fmla="*/ 48 h 48"/>
                <a:gd name="T4" fmla="*/ 41 w 41"/>
                <a:gd name="T5" fmla="*/ 0 h 48"/>
                <a:gd name="T6" fmla="*/ 0 w 41"/>
                <a:gd name="T7" fmla="*/ 20 h 48"/>
                <a:gd name="T8" fmla="*/ 34 w 41"/>
                <a:gd name="T9" fmla="*/ 41 h 48"/>
                <a:gd name="T10" fmla="*/ 7 w 41"/>
                <a:gd name="T11" fmla="*/ 20 h 48"/>
                <a:gd name="T12" fmla="*/ 34 w 41"/>
                <a:gd name="T13" fmla="*/ 7 h 48"/>
                <a:gd name="T14" fmla="*/ 34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20"/>
                  </a:moveTo>
                  <a:lnTo>
                    <a:pt x="41" y="48"/>
                  </a:lnTo>
                  <a:lnTo>
                    <a:pt x="41" y="0"/>
                  </a:lnTo>
                  <a:lnTo>
                    <a:pt x="0" y="20"/>
                  </a:lnTo>
                  <a:moveTo>
                    <a:pt x="34" y="41"/>
                  </a:moveTo>
                  <a:lnTo>
                    <a:pt x="7" y="20"/>
                  </a:lnTo>
                  <a:lnTo>
                    <a:pt x="34" y="7"/>
                  </a:lnTo>
                  <a:lnTo>
                    <a:pt x="34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2816226" y="5829301"/>
              <a:ext cx="53975" cy="65088"/>
            </a:xfrm>
            <a:custGeom>
              <a:avLst/>
              <a:gdLst>
                <a:gd name="T0" fmla="*/ 0 w 34"/>
                <a:gd name="T1" fmla="*/ 41 h 41"/>
                <a:gd name="T2" fmla="*/ 0 w 34"/>
                <a:gd name="T3" fmla="*/ 0 h 41"/>
                <a:gd name="T4" fmla="*/ 34 w 34"/>
                <a:gd name="T5" fmla="*/ 21 h 41"/>
                <a:gd name="T6" fmla="*/ 0 w 34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1">
                  <a:moveTo>
                    <a:pt x="0" y="41"/>
                  </a:moveTo>
                  <a:lnTo>
                    <a:pt x="0" y="0"/>
                  </a:lnTo>
                  <a:lnTo>
                    <a:pt x="34" y="2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2816226" y="5829301"/>
              <a:ext cx="65088" cy="76200"/>
            </a:xfrm>
            <a:custGeom>
              <a:avLst/>
              <a:gdLst>
                <a:gd name="T0" fmla="*/ 0 w 41"/>
                <a:gd name="T1" fmla="*/ 48 h 48"/>
                <a:gd name="T2" fmla="*/ 0 w 41"/>
                <a:gd name="T3" fmla="*/ 0 h 48"/>
                <a:gd name="T4" fmla="*/ 41 w 41"/>
                <a:gd name="T5" fmla="*/ 21 h 48"/>
                <a:gd name="T6" fmla="*/ 0 w 41"/>
                <a:gd name="T7" fmla="*/ 48 h 48"/>
                <a:gd name="T8" fmla="*/ 0 w 41"/>
                <a:gd name="T9" fmla="*/ 7 h 48"/>
                <a:gd name="T10" fmla="*/ 0 w 41"/>
                <a:gd name="T11" fmla="*/ 41 h 48"/>
                <a:gd name="T12" fmla="*/ 34 w 41"/>
                <a:gd name="T13" fmla="*/ 21 h 48"/>
                <a:gd name="T14" fmla="*/ 0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0" y="48"/>
                  </a:moveTo>
                  <a:lnTo>
                    <a:pt x="0" y="0"/>
                  </a:lnTo>
                  <a:lnTo>
                    <a:pt x="41" y="21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41"/>
                  </a:lnTo>
                  <a:lnTo>
                    <a:pt x="34" y="2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1298576" y="4700588"/>
              <a:ext cx="660400" cy="1139825"/>
            </a:xfrm>
            <a:custGeom>
              <a:avLst/>
              <a:gdLst>
                <a:gd name="T0" fmla="*/ 6 w 416"/>
                <a:gd name="T1" fmla="*/ 718 h 718"/>
                <a:gd name="T2" fmla="*/ 416 w 416"/>
                <a:gd name="T3" fmla="*/ 7 h 718"/>
                <a:gd name="T4" fmla="*/ 416 w 416"/>
                <a:gd name="T5" fmla="*/ 0 h 718"/>
                <a:gd name="T6" fmla="*/ 409 w 416"/>
                <a:gd name="T7" fmla="*/ 7 h 718"/>
                <a:gd name="T8" fmla="*/ 0 w 416"/>
                <a:gd name="T9" fmla="*/ 711 h 718"/>
                <a:gd name="T10" fmla="*/ 0 w 416"/>
                <a:gd name="T11" fmla="*/ 718 h 718"/>
                <a:gd name="T12" fmla="*/ 6 w 416"/>
                <a:gd name="T13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6" y="718"/>
                  </a:moveTo>
                  <a:lnTo>
                    <a:pt x="416" y="7"/>
                  </a:lnTo>
                  <a:lnTo>
                    <a:pt x="416" y="0"/>
                  </a:lnTo>
                  <a:lnTo>
                    <a:pt x="409" y="7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6" y="71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1298576" y="4700588"/>
              <a:ext cx="660400" cy="1139825"/>
            </a:xfrm>
            <a:custGeom>
              <a:avLst/>
              <a:gdLst>
                <a:gd name="T0" fmla="*/ 6 w 416"/>
                <a:gd name="T1" fmla="*/ 718 h 718"/>
                <a:gd name="T2" fmla="*/ 416 w 416"/>
                <a:gd name="T3" fmla="*/ 7 h 718"/>
                <a:gd name="T4" fmla="*/ 416 w 416"/>
                <a:gd name="T5" fmla="*/ 0 h 718"/>
                <a:gd name="T6" fmla="*/ 409 w 416"/>
                <a:gd name="T7" fmla="*/ 7 h 718"/>
                <a:gd name="T8" fmla="*/ 0 w 416"/>
                <a:gd name="T9" fmla="*/ 711 h 718"/>
                <a:gd name="T10" fmla="*/ 0 w 416"/>
                <a:gd name="T11" fmla="*/ 718 h 718"/>
                <a:gd name="T12" fmla="*/ 6 w 416"/>
                <a:gd name="T13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718">
                  <a:moveTo>
                    <a:pt x="6" y="718"/>
                  </a:moveTo>
                  <a:lnTo>
                    <a:pt x="416" y="7"/>
                  </a:lnTo>
                  <a:lnTo>
                    <a:pt x="416" y="0"/>
                  </a:lnTo>
                  <a:lnTo>
                    <a:pt x="409" y="7"/>
                  </a:lnTo>
                  <a:lnTo>
                    <a:pt x="0" y="711"/>
                  </a:lnTo>
                  <a:lnTo>
                    <a:pt x="0" y="718"/>
                  </a:lnTo>
                  <a:lnTo>
                    <a:pt x="6" y="7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243014" y="5829301"/>
              <a:ext cx="65088" cy="65088"/>
            </a:xfrm>
            <a:custGeom>
              <a:avLst/>
              <a:gdLst>
                <a:gd name="T0" fmla="*/ 41 w 41"/>
                <a:gd name="T1" fmla="*/ 41 h 41"/>
                <a:gd name="T2" fmla="*/ 41 w 41"/>
                <a:gd name="T3" fmla="*/ 0 h 41"/>
                <a:gd name="T4" fmla="*/ 0 w 41"/>
                <a:gd name="T5" fmla="*/ 21 h 41"/>
                <a:gd name="T6" fmla="*/ 41 w 41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41">
                  <a:moveTo>
                    <a:pt x="41" y="41"/>
                  </a:moveTo>
                  <a:lnTo>
                    <a:pt x="41" y="0"/>
                  </a:lnTo>
                  <a:lnTo>
                    <a:pt x="0" y="2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1243014" y="5829301"/>
              <a:ext cx="65088" cy="76200"/>
            </a:xfrm>
            <a:custGeom>
              <a:avLst/>
              <a:gdLst>
                <a:gd name="T0" fmla="*/ 41 w 41"/>
                <a:gd name="T1" fmla="*/ 48 h 48"/>
                <a:gd name="T2" fmla="*/ 41 w 41"/>
                <a:gd name="T3" fmla="*/ 0 h 48"/>
                <a:gd name="T4" fmla="*/ 0 w 41"/>
                <a:gd name="T5" fmla="*/ 21 h 48"/>
                <a:gd name="T6" fmla="*/ 41 w 41"/>
                <a:gd name="T7" fmla="*/ 48 h 48"/>
                <a:gd name="T8" fmla="*/ 35 w 41"/>
                <a:gd name="T9" fmla="*/ 7 h 48"/>
                <a:gd name="T10" fmla="*/ 35 w 41"/>
                <a:gd name="T11" fmla="*/ 41 h 48"/>
                <a:gd name="T12" fmla="*/ 7 w 41"/>
                <a:gd name="T13" fmla="*/ 21 h 48"/>
                <a:gd name="T14" fmla="*/ 35 w 41"/>
                <a:gd name="T15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48"/>
                  </a:moveTo>
                  <a:lnTo>
                    <a:pt x="41" y="0"/>
                  </a:lnTo>
                  <a:lnTo>
                    <a:pt x="0" y="21"/>
                  </a:lnTo>
                  <a:lnTo>
                    <a:pt x="41" y="48"/>
                  </a:lnTo>
                  <a:close/>
                  <a:moveTo>
                    <a:pt x="35" y="7"/>
                  </a:moveTo>
                  <a:lnTo>
                    <a:pt x="35" y="41"/>
                  </a:lnTo>
                  <a:lnTo>
                    <a:pt x="7" y="21"/>
                  </a:lnTo>
                  <a:lnTo>
                    <a:pt x="35" y="7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1947864" y="4646613"/>
              <a:ext cx="55563" cy="65088"/>
            </a:xfrm>
            <a:custGeom>
              <a:avLst/>
              <a:gdLst>
                <a:gd name="T0" fmla="*/ 35 w 35"/>
                <a:gd name="T1" fmla="*/ 20 h 41"/>
                <a:gd name="T2" fmla="*/ 0 w 35"/>
                <a:gd name="T3" fmla="*/ 41 h 41"/>
                <a:gd name="T4" fmla="*/ 0 w 35"/>
                <a:gd name="T5" fmla="*/ 0 h 41"/>
                <a:gd name="T6" fmla="*/ 35 w 35"/>
                <a:gd name="T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1">
                  <a:moveTo>
                    <a:pt x="35" y="20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35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4"/>
            <p:cNvSpPr>
              <a:spLocks noEditPoints="1"/>
            </p:cNvSpPr>
            <p:nvPr/>
          </p:nvSpPr>
          <p:spPr bwMode="auto">
            <a:xfrm>
              <a:off x="1947864" y="4646613"/>
              <a:ext cx="65088" cy="76200"/>
            </a:xfrm>
            <a:custGeom>
              <a:avLst/>
              <a:gdLst>
                <a:gd name="T0" fmla="*/ 41 w 41"/>
                <a:gd name="T1" fmla="*/ 20 h 48"/>
                <a:gd name="T2" fmla="*/ 0 w 41"/>
                <a:gd name="T3" fmla="*/ 48 h 48"/>
                <a:gd name="T4" fmla="*/ 0 w 41"/>
                <a:gd name="T5" fmla="*/ 0 h 48"/>
                <a:gd name="T6" fmla="*/ 41 w 41"/>
                <a:gd name="T7" fmla="*/ 20 h 48"/>
                <a:gd name="T8" fmla="*/ 0 w 41"/>
                <a:gd name="T9" fmla="*/ 41 h 48"/>
                <a:gd name="T10" fmla="*/ 35 w 41"/>
                <a:gd name="T11" fmla="*/ 20 h 48"/>
                <a:gd name="T12" fmla="*/ 0 w 41"/>
                <a:gd name="T13" fmla="*/ 7 h 48"/>
                <a:gd name="T14" fmla="*/ 0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20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41" y="20"/>
                  </a:lnTo>
                  <a:close/>
                  <a:moveTo>
                    <a:pt x="0" y="41"/>
                  </a:moveTo>
                  <a:lnTo>
                    <a:pt x="35" y="20"/>
                  </a:lnTo>
                  <a:lnTo>
                    <a:pt x="0" y="7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5"/>
            <p:cNvSpPr>
              <a:spLocks noEditPoints="1"/>
            </p:cNvSpPr>
            <p:nvPr/>
          </p:nvSpPr>
          <p:spPr bwMode="auto">
            <a:xfrm>
              <a:off x="1947864" y="4646613"/>
              <a:ext cx="65088" cy="76200"/>
            </a:xfrm>
            <a:custGeom>
              <a:avLst/>
              <a:gdLst>
                <a:gd name="T0" fmla="*/ 41 w 41"/>
                <a:gd name="T1" fmla="*/ 20 h 48"/>
                <a:gd name="T2" fmla="*/ 0 w 41"/>
                <a:gd name="T3" fmla="*/ 48 h 48"/>
                <a:gd name="T4" fmla="*/ 0 w 41"/>
                <a:gd name="T5" fmla="*/ 0 h 48"/>
                <a:gd name="T6" fmla="*/ 41 w 41"/>
                <a:gd name="T7" fmla="*/ 20 h 48"/>
                <a:gd name="T8" fmla="*/ 0 w 41"/>
                <a:gd name="T9" fmla="*/ 41 h 48"/>
                <a:gd name="T10" fmla="*/ 35 w 41"/>
                <a:gd name="T11" fmla="*/ 20 h 48"/>
                <a:gd name="T12" fmla="*/ 0 w 41"/>
                <a:gd name="T13" fmla="*/ 7 h 48"/>
                <a:gd name="T14" fmla="*/ 0 w 41"/>
                <a:gd name="T15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8">
                  <a:moveTo>
                    <a:pt x="41" y="20"/>
                  </a:moveTo>
                  <a:lnTo>
                    <a:pt x="0" y="48"/>
                  </a:lnTo>
                  <a:lnTo>
                    <a:pt x="0" y="0"/>
                  </a:lnTo>
                  <a:lnTo>
                    <a:pt x="41" y="20"/>
                  </a:lnTo>
                  <a:moveTo>
                    <a:pt x="0" y="41"/>
                  </a:moveTo>
                  <a:lnTo>
                    <a:pt x="35" y="20"/>
                  </a:lnTo>
                  <a:lnTo>
                    <a:pt x="0" y="7"/>
                  </a:lnTo>
                  <a:lnTo>
                    <a:pt x="0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6"/>
            <p:cNvSpPr>
              <a:spLocks noEditPoints="1"/>
            </p:cNvSpPr>
            <p:nvPr/>
          </p:nvSpPr>
          <p:spPr bwMode="auto">
            <a:xfrm>
              <a:off x="4008439" y="4375151"/>
              <a:ext cx="87313" cy="195263"/>
            </a:xfrm>
            <a:custGeom>
              <a:avLst/>
              <a:gdLst>
                <a:gd name="T0" fmla="*/ 0 w 8"/>
                <a:gd name="T1" fmla="*/ 17 h 18"/>
                <a:gd name="T2" fmla="*/ 1 w 8"/>
                <a:gd name="T3" fmla="*/ 16 h 18"/>
                <a:gd name="T4" fmla="*/ 1 w 8"/>
                <a:gd name="T5" fmla="*/ 16 h 18"/>
                <a:gd name="T6" fmla="*/ 2 w 8"/>
                <a:gd name="T7" fmla="*/ 17 h 18"/>
                <a:gd name="T8" fmla="*/ 3 w 8"/>
                <a:gd name="T9" fmla="*/ 16 h 18"/>
                <a:gd name="T10" fmla="*/ 5 w 8"/>
                <a:gd name="T11" fmla="*/ 10 h 18"/>
                <a:gd name="T12" fmla="*/ 6 w 8"/>
                <a:gd name="T13" fmla="*/ 6 h 18"/>
                <a:gd name="T14" fmla="*/ 6 w 8"/>
                <a:gd name="T15" fmla="*/ 5 h 18"/>
                <a:gd name="T16" fmla="*/ 4 w 8"/>
                <a:gd name="T17" fmla="*/ 7 h 18"/>
                <a:gd name="T18" fmla="*/ 4 w 8"/>
                <a:gd name="T19" fmla="*/ 7 h 18"/>
                <a:gd name="T20" fmla="*/ 7 w 8"/>
                <a:gd name="T21" fmla="*/ 4 h 18"/>
                <a:gd name="T22" fmla="*/ 8 w 8"/>
                <a:gd name="T23" fmla="*/ 5 h 18"/>
                <a:gd name="T24" fmla="*/ 7 w 8"/>
                <a:gd name="T25" fmla="*/ 9 h 18"/>
                <a:gd name="T26" fmla="*/ 5 w 8"/>
                <a:gd name="T27" fmla="*/ 14 h 18"/>
                <a:gd name="T28" fmla="*/ 1 w 8"/>
                <a:gd name="T29" fmla="*/ 18 h 18"/>
                <a:gd name="T30" fmla="*/ 0 w 8"/>
                <a:gd name="T31" fmla="*/ 17 h 18"/>
                <a:gd name="T32" fmla="*/ 8 w 8"/>
                <a:gd name="T33" fmla="*/ 1 h 18"/>
                <a:gd name="T34" fmla="*/ 7 w 8"/>
                <a:gd name="T35" fmla="*/ 2 h 18"/>
                <a:gd name="T36" fmla="*/ 7 w 8"/>
                <a:gd name="T37" fmla="*/ 1 h 18"/>
                <a:gd name="T38" fmla="*/ 8 w 8"/>
                <a:gd name="T39" fmla="*/ 0 h 18"/>
                <a:gd name="T40" fmla="*/ 8 w 8"/>
                <a:gd name="T4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18">
                  <a:moveTo>
                    <a:pt x="0" y="17"/>
                  </a:moveTo>
                  <a:cubicBezTo>
                    <a:pt x="0" y="16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4"/>
                    <a:pt x="4" y="11"/>
                    <a:pt x="5" y="10"/>
                  </a:cubicBezTo>
                  <a:cubicBezTo>
                    <a:pt x="6" y="8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7"/>
                    <a:pt x="7" y="9"/>
                  </a:cubicBezTo>
                  <a:cubicBezTo>
                    <a:pt x="6" y="10"/>
                    <a:pt x="5" y="13"/>
                    <a:pt x="5" y="14"/>
                  </a:cubicBezTo>
                  <a:cubicBezTo>
                    <a:pt x="4" y="16"/>
                    <a:pt x="3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lose/>
                  <a:moveTo>
                    <a:pt x="8" y="1"/>
                  </a:moveTo>
                  <a:cubicBezTo>
                    <a:pt x="8" y="1"/>
                    <a:pt x="8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3130551" y="2844801"/>
              <a:ext cx="98425" cy="107950"/>
            </a:xfrm>
            <a:custGeom>
              <a:avLst/>
              <a:gdLst>
                <a:gd name="T0" fmla="*/ 3 w 9"/>
                <a:gd name="T1" fmla="*/ 2 h 10"/>
                <a:gd name="T2" fmla="*/ 2 w 9"/>
                <a:gd name="T3" fmla="*/ 1 h 10"/>
                <a:gd name="T4" fmla="*/ 0 w 9"/>
                <a:gd name="T5" fmla="*/ 3 h 10"/>
                <a:gd name="T6" fmla="*/ 0 w 9"/>
                <a:gd name="T7" fmla="*/ 2 h 10"/>
                <a:gd name="T8" fmla="*/ 4 w 9"/>
                <a:gd name="T9" fmla="*/ 0 h 10"/>
                <a:gd name="T10" fmla="*/ 4 w 9"/>
                <a:gd name="T11" fmla="*/ 1 h 10"/>
                <a:gd name="T12" fmla="*/ 2 w 9"/>
                <a:gd name="T13" fmla="*/ 7 h 10"/>
                <a:gd name="T14" fmla="*/ 2 w 9"/>
                <a:gd name="T15" fmla="*/ 8 h 10"/>
                <a:gd name="T16" fmla="*/ 3 w 9"/>
                <a:gd name="T17" fmla="*/ 9 h 10"/>
                <a:gd name="T18" fmla="*/ 5 w 9"/>
                <a:gd name="T19" fmla="*/ 7 h 10"/>
                <a:gd name="T20" fmla="*/ 7 w 9"/>
                <a:gd name="T21" fmla="*/ 2 h 10"/>
                <a:gd name="T22" fmla="*/ 7 w 9"/>
                <a:gd name="T23" fmla="*/ 0 h 10"/>
                <a:gd name="T24" fmla="*/ 8 w 9"/>
                <a:gd name="T25" fmla="*/ 0 h 10"/>
                <a:gd name="T26" fmla="*/ 9 w 9"/>
                <a:gd name="T27" fmla="*/ 1 h 10"/>
                <a:gd name="T28" fmla="*/ 5 w 9"/>
                <a:gd name="T29" fmla="*/ 8 h 10"/>
                <a:gd name="T30" fmla="*/ 1 w 9"/>
                <a:gd name="T31" fmla="*/ 10 h 10"/>
                <a:gd name="T32" fmla="*/ 0 w 9"/>
                <a:gd name="T33" fmla="*/ 8 h 10"/>
                <a:gd name="T34" fmla="*/ 1 w 9"/>
                <a:gd name="T35" fmla="*/ 6 h 10"/>
                <a:gd name="T36" fmla="*/ 3 w 9"/>
                <a:gd name="T3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5" y="0"/>
                    <a:pt x="4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7" y="5"/>
                    <a:pt x="7" y="3"/>
                    <a:pt x="7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3"/>
                    <a:pt x="7" y="6"/>
                    <a:pt x="5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8"/>
                    <a:pt x="1" y="7"/>
                    <a:pt x="1" y="6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8"/>
            <p:cNvSpPr>
              <a:spLocks noEditPoints="1"/>
            </p:cNvSpPr>
            <p:nvPr/>
          </p:nvSpPr>
          <p:spPr bwMode="auto">
            <a:xfrm>
              <a:off x="3238501" y="2833688"/>
              <a:ext cx="98425" cy="161925"/>
            </a:xfrm>
            <a:custGeom>
              <a:avLst/>
              <a:gdLst>
                <a:gd name="T0" fmla="*/ 4 w 9"/>
                <a:gd name="T1" fmla="*/ 3 h 15"/>
                <a:gd name="T2" fmla="*/ 4 w 9"/>
                <a:gd name="T3" fmla="*/ 1 h 15"/>
                <a:gd name="T4" fmla="*/ 4 w 9"/>
                <a:gd name="T5" fmla="*/ 1 h 15"/>
                <a:gd name="T6" fmla="*/ 4 w 9"/>
                <a:gd name="T7" fmla="*/ 1 h 15"/>
                <a:gd name="T8" fmla="*/ 6 w 9"/>
                <a:gd name="T9" fmla="*/ 0 h 15"/>
                <a:gd name="T10" fmla="*/ 7 w 9"/>
                <a:gd name="T11" fmla="*/ 0 h 15"/>
                <a:gd name="T12" fmla="*/ 6 w 9"/>
                <a:gd name="T13" fmla="*/ 3 h 15"/>
                <a:gd name="T14" fmla="*/ 4 w 9"/>
                <a:gd name="T15" fmla="*/ 9 h 15"/>
                <a:gd name="T16" fmla="*/ 4 w 9"/>
                <a:gd name="T17" fmla="*/ 9 h 15"/>
                <a:gd name="T18" fmla="*/ 6 w 9"/>
                <a:gd name="T19" fmla="*/ 7 h 15"/>
                <a:gd name="T20" fmla="*/ 8 w 9"/>
                <a:gd name="T21" fmla="*/ 6 h 15"/>
                <a:gd name="T22" fmla="*/ 9 w 9"/>
                <a:gd name="T23" fmla="*/ 7 h 15"/>
                <a:gd name="T24" fmla="*/ 8 w 9"/>
                <a:gd name="T25" fmla="*/ 9 h 15"/>
                <a:gd name="T26" fmla="*/ 5 w 9"/>
                <a:gd name="T27" fmla="*/ 11 h 15"/>
                <a:gd name="T28" fmla="*/ 5 w 9"/>
                <a:gd name="T29" fmla="*/ 11 h 15"/>
                <a:gd name="T30" fmla="*/ 6 w 9"/>
                <a:gd name="T31" fmla="*/ 13 h 15"/>
                <a:gd name="T32" fmla="*/ 7 w 9"/>
                <a:gd name="T33" fmla="*/ 13 h 15"/>
                <a:gd name="T34" fmla="*/ 8 w 9"/>
                <a:gd name="T35" fmla="*/ 13 h 15"/>
                <a:gd name="T36" fmla="*/ 8 w 9"/>
                <a:gd name="T37" fmla="*/ 13 h 15"/>
                <a:gd name="T38" fmla="*/ 6 w 9"/>
                <a:gd name="T39" fmla="*/ 15 h 15"/>
                <a:gd name="T40" fmla="*/ 5 w 9"/>
                <a:gd name="T41" fmla="*/ 14 h 15"/>
                <a:gd name="T42" fmla="*/ 4 w 9"/>
                <a:gd name="T43" fmla="*/ 12 h 15"/>
                <a:gd name="T44" fmla="*/ 3 w 9"/>
                <a:gd name="T45" fmla="*/ 11 h 15"/>
                <a:gd name="T46" fmla="*/ 3 w 9"/>
                <a:gd name="T47" fmla="*/ 12 h 15"/>
                <a:gd name="T48" fmla="*/ 2 w 9"/>
                <a:gd name="T49" fmla="*/ 14 h 15"/>
                <a:gd name="T50" fmla="*/ 1 w 9"/>
                <a:gd name="T51" fmla="*/ 15 h 15"/>
                <a:gd name="T52" fmla="*/ 1 w 9"/>
                <a:gd name="T53" fmla="*/ 14 h 15"/>
                <a:gd name="T54" fmla="*/ 4 w 9"/>
                <a:gd name="T55" fmla="*/ 3 h 15"/>
                <a:gd name="T56" fmla="*/ 7 w 9"/>
                <a:gd name="T57" fmla="*/ 7 h 15"/>
                <a:gd name="T58" fmla="*/ 5 w 9"/>
                <a:gd name="T59" fmla="*/ 8 h 15"/>
                <a:gd name="T60" fmla="*/ 3 w 9"/>
                <a:gd name="T61" fmla="*/ 10 h 15"/>
                <a:gd name="T62" fmla="*/ 3 w 9"/>
                <a:gd name="T63" fmla="*/ 11 h 15"/>
                <a:gd name="T64" fmla="*/ 6 w 9"/>
                <a:gd name="T65" fmla="*/ 9 h 15"/>
                <a:gd name="T66" fmla="*/ 8 w 9"/>
                <a:gd name="T67" fmla="*/ 8 h 15"/>
                <a:gd name="T68" fmla="*/ 7 w 9"/>
                <a:gd name="T6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5">
                  <a:moveTo>
                    <a:pt x="4" y="3"/>
                  </a:moveTo>
                  <a:cubicBezTo>
                    <a:pt x="5" y="2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8"/>
                    <a:pt x="6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9" y="8"/>
                    <a:pt x="8" y="9"/>
                  </a:cubicBezTo>
                  <a:cubicBezTo>
                    <a:pt x="7" y="10"/>
                    <a:pt x="6" y="10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6" y="15"/>
                    <a:pt x="5" y="14"/>
                    <a:pt x="5" y="14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0" y="15"/>
                    <a:pt x="1" y="14"/>
                  </a:cubicBezTo>
                  <a:lnTo>
                    <a:pt x="4" y="3"/>
                  </a:lnTo>
                  <a:close/>
                  <a:moveTo>
                    <a:pt x="7" y="7"/>
                  </a:moveTo>
                  <a:cubicBezTo>
                    <a:pt x="7" y="7"/>
                    <a:pt x="6" y="8"/>
                    <a:pt x="5" y="8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5" y="10"/>
                    <a:pt x="6" y="9"/>
                  </a:cubicBezTo>
                  <a:cubicBezTo>
                    <a:pt x="7" y="9"/>
                    <a:pt x="8" y="8"/>
                    <a:pt x="8" y="8"/>
                  </a:cubicBezTo>
                  <a:cubicBezTo>
                    <a:pt x="8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241551" y="3201988"/>
              <a:ext cx="1366838" cy="1216025"/>
            </a:xfrm>
            <a:custGeom>
              <a:avLst/>
              <a:gdLst>
                <a:gd name="T0" fmla="*/ 1 w 126"/>
                <a:gd name="T1" fmla="*/ 112 h 112"/>
                <a:gd name="T2" fmla="*/ 0 w 126"/>
                <a:gd name="T3" fmla="*/ 112 h 112"/>
                <a:gd name="T4" fmla="*/ 0 w 126"/>
                <a:gd name="T5" fmla="*/ 111 h 112"/>
                <a:gd name="T6" fmla="*/ 62 w 126"/>
                <a:gd name="T7" fmla="*/ 0 h 112"/>
                <a:gd name="T8" fmla="*/ 63 w 126"/>
                <a:gd name="T9" fmla="*/ 0 h 112"/>
                <a:gd name="T10" fmla="*/ 64 w 126"/>
                <a:gd name="T11" fmla="*/ 0 h 112"/>
                <a:gd name="T12" fmla="*/ 126 w 126"/>
                <a:gd name="T13" fmla="*/ 111 h 112"/>
                <a:gd name="T14" fmla="*/ 126 w 126"/>
                <a:gd name="T15" fmla="*/ 112 h 112"/>
                <a:gd name="T16" fmla="*/ 125 w 126"/>
                <a:gd name="T17" fmla="*/ 112 h 112"/>
                <a:gd name="T18" fmla="*/ 1 w 126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12">
                  <a:moveTo>
                    <a:pt x="1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3" y="0"/>
                    <a:pt x="6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" y="112"/>
                    <a:pt x="1" y="112"/>
                    <a:pt x="1" y="112"/>
                  </a:cubicBezTo>
                </a:path>
              </a:pathLst>
            </a:custGeom>
            <a:solidFill>
              <a:srgbClr val="FEC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0"/>
            <p:cNvSpPr>
              <a:spLocks noEditPoints="1"/>
            </p:cNvSpPr>
            <p:nvPr/>
          </p:nvSpPr>
          <p:spPr bwMode="auto">
            <a:xfrm>
              <a:off x="2219326" y="3192463"/>
              <a:ext cx="1398588" cy="1236663"/>
            </a:xfrm>
            <a:custGeom>
              <a:avLst/>
              <a:gdLst>
                <a:gd name="T0" fmla="*/ 65 w 129"/>
                <a:gd name="T1" fmla="*/ 2 h 114"/>
                <a:gd name="T2" fmla="*/ 127 w 129"/>
                <a:gd name="T3" fmla="*/ 112 h 114"/>
                <a:gd name="T4" fmla="*/ 3 w 129"/>
                <a:gd name="T5" fmla="*/ 112 h 114"/>
                <a:gd name="T6" fmla="*/ 65 w 129"/>
                <a:gd name="T7" fmla="*/ 2 h 114"/>
                <a:gd name="T8" fmla="*/ 65 w 129"/>
                <a:gd name="T9" fmla="*/ 0 h 114"/>
                <a:gd name="T10" fmla="*/ 63 w 129"/>
                <a:gd name="T11" fmla="*/ 1 h 114"/>
                <a:gd name="T12" fmla="*/ 1 w 129"/>
                <a:gd name="T13" fmla="*/ 112 h 114"/>
                <a:gd name="T14" fmla="*/ 1 w 129"/>
                <a:gd name="T15" fmla="*/ 113 h 114"/>
                <a:gd name="T16" fmla="*/ 3 w 129"/>
                <a:gd name="T17" fmla="*/ 114 h 114"/>
                <a:gd name="T18" fmla="*/ 127 w 129"/>
                <a:gd name="T19" fmla="*/ 114 h 114"/>
                <a:gd name="T20" fmla="*/ 129 w 129"/>
                <a:gd name="T21" fmla="*/ 113 h 114"/>
                <a:gd name="T22" fmla="*/ 129 w 129"/>
                <a:gd name="T23" fmla="*/ 112 h 114"/>
                <a:gd name="T24" fmla="*/ 67 w 129"/>
                <a:gd name="T25" fmla="*/ 1 h 114"/>
                <a:gd name="T26" fmla="*/ 65 w 129"/>
                <a:gd name="T2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14">
                  <a:moveTo>
                    <a:pt x="65" y="2"/>
                  </a:moveTo>
                  <a:cubicBezTo>
                    <a:pt x="127" y="112"/>
                    <a:pt x="127" y="112"/>
                    <a:pt x="127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65" y="2"/>
                    <a:pt x="65" y="2"/>
                    <a:pt x="65" y="2"/>
                  </a:cubicBezTo>
                  <a:moveTo>
                    <a:pt x="65" y="0"/>
                  </a:moveTo>
                  <a:cubicBezTo>
                    <a:pt x="64" y="0"/>
                    <a:pt x="64" y="0"/>
                    <a:pt x="63" y="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2"/>
                    <a:pt x="0" y="113"/>
                    <a:pt x="1" y="113"/>
                  </a:cubicBezTo>
                  <a:cubicBezTo>
                    <a:pt x="1" y="114"/>
                    <a:pt x="2" y="114"/>
                    <a:pt x="3" y="114"/>
                  </a:cubicBezTo>
                  <a:cubicBezTo>
                    <a:pt x="127" y="114"/>
                    <a:pt x="127" y="114"/>
                    <a:pt x="127" y="114"/>
                  </a:cubicBezTo>
                  <a:cubicBezTo>
                    <a:pt x="128" y="114"/>
                    <a:pt x="129" y="114"/>
                    <a:pt x="129" y="113"/>
                  </a:cubicBezTo>
                  <a:cubicBezTo>
                    <a:pt x="129" y="113"/>
                    <a:pt x="129" y="112"/>
                    <a:pt x="129" y="11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0"/>
                    <a:pt x="66" y="0"/>
                    <a:pt x="65" y="0"/>
                  </a:cubicBezTo>
                </a:path>
              </a:pathLst>
            </a:custGeom>
            <a:solidFill>
              <a:srgbClr val="FDE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1384301" y="3127376"/>
              <a:ext cx="1344613" cy="1204913"/>
            </a:xfrm>
            <a:custGeom>
              <a:avLst/>
              <a:gdLst>
                <a:gd name="T0" fmla="*/ 847 w 847"/>
                <a:gd name="T1" fmla="*/ 0 h 759"/>
                <a:gd name="T2" fmla="*/ 0 w 847"/>
                <a:gd name="T3" fmla="*/ 0 h 759"/>
                <a:gd name="T4" fmla="*/ 424 w 847"/>
                <a:gd name="T5" fmla="*/ 759 h 759"/>
                <a:gd name="T6" fmla="*/ 847 w 847"/>
                <a:gd name="T7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9">
                  <a:moveTo>
                    <a:pt x="847" y="0"/>
                  </a:moveTo>
                  <a:lnTo>
                    <a:pt x="0" y="0"/>
                  </a:lnTo>
                  <a:lnTo>
                    <a:pt x="424" y="759"/>
                  </a:lnTo>
                  <a:lnTo>
                    <a:pt x="84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1384301" y="3127376"/>
              <a:ext cx="1344613" cy="1204913"/>
            </a:xfrm>
            <a:custGeom>
              <a:avLst/>
              <a:gdLst>
                <a:gd name="T0" fmla="*/ 847 w 847"/>
                <a:gd name="T1" fmla="*/ 0 h 759"/>
                <a:gd name="T2" fmla="*/ 0 w 847"/>
                <a:gd name="T3" fmla="*/ 0 h 759"/>
                <a:gd name="T4" fmla="*/ 424 w 847"/>
                <a:gd name="T5" fmla="*/ 759 h 759"/>
                <a:gd name="T6" fmla="*/ 847 w 847"/>
                <a:gd name="T7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9">
                  <a:moveTo>
                    <a:pt x="847" y="0"/>
                  </a:moveTo>
                  <a:lnTo>
                    <a:pt x="0" y="0"/>
                  </a:lnTo>
                  <a:lnTo>
                    <a:pt x="424" y="759"/>
                  </a:lnTo>
                  <a:lnTo>
                    <a:pt x="8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517526" y="3213101"/>
              <a:ext cx="1344613" cy="1193800"/>
            </a:xfrm>
            <a:custGeom>
              <a:avLst/>
              <a:gdLst>
                <a:gd name="T0" fmla="*/ 423 w 847"/>
                <a:gd name="T1" fmla="*/ 0 h 752"/>
                <a:gd name="T2" fmla="*/ 0 w 847"/>
                <a:gd name="T3" fmla="*/ 752 h 752"/>
                <a:gd name="T4" fmla="*/ 847 w 847"/>
                <a:gd name="T5" fmla="*/ 752 h 752"/>
                <a:gd name="T6" fmla="*/ 423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423" y="0"/>
                  </a:moveTo>
                  <a:lnTo>
                    <a:pt x="0" y="752"/>
                  </a:lnTo>
                  <a:lnTo>
                    <a:pt x="847" y="752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517526" y="3213101"/>
              <a:ext cx="1344613" cy="1193800"/>
            </a:xfrm>
            <a:custGeom>
              <a:avLst/>
              <a:gdLst>
                <a:gd name="T0" fmla="*/ 423 w 847"/>
                <a:gd name="T1" fmla="*/ 0 h 752"/>
                <a:gd name="T2" fmla="*/ 0 w 847"/>
                <a:gd name="T3" fmla="*/ 752 h 752"/>
                <a:gd name="T4" fmla="*/ 847 w 847"/>
                <a:gd name="T5" fmla="*/ 752 h 752"/>
                <a:gd name="T6" fmla="*/ 423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423" y="0"/>
                  </a:moveTo>
                  <a:lnTo>
                    <a:pt x="0" y="752"/>
                  </a:lnTo>
                  <a:lnTo>
                    <a:pt x="847" y="752"/>
                  </a:lnTo>
                  <a:lnTo>
                    <a:pt x="4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2252664" y="4635501"/>
              <a:ext cx="1344613" cy="1193800"/>
            </a:xfrm>
            <a:custGeom>
              <a:avLst/>
              <a:gdLst>
                <a:gd name="T0" fmla="*/ 0 w 847"/>
                <a:gd name="T1" fmla="*/ 0 h 752"/>
                <a:gd name="T2" fmla="*/ 423 w 847"/>
                <a:gd name="T3" fmla="*/ 752 h 752"/>
                <a:gd name="T4" fmla="*/ 847 w 847"/>
                <a:gd name="T5" fmla="*/ 0 h 752"/>
                <a:gd name="T6" fmla="*/ 0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0" y="0"/>
                  </a:moveTo>
                  <a:lnTo>
                    <a:pt x="423" y="752"/>
                  </a:lnTo>
                  <a:lnTo>
                    <a:pt x="8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2252664" y="4635501"/>
              <a:ext cx="1344613" cy="1193800"/>
            </a:xfrm>
            <a:custGeom>
              <a:avLst/>
              <a:gdLst>
                <a:gd name="T0" fmla="*/ 0 w 847"/>
                <a:gd name="T1" fmla="*/ 0 h 752"/>
                <a:gd name="T2" fmla="*/ 423 w 847"/>
                <a:gd name="T3" fmla="*/ 752 h 752"/>
                <a:gd name="T4" fmla="*/ 847 w 847"/>
                <a:gd name="T5" fmla="*/ 0 h 752"/>
                <a:gd name="T6" fmla="*/ 0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0" y="0"/>
                  </a:moveTo>
                  <a:lnTo>
                    <a:pt x="423" y="752"/>
                  </a:lnTo>
                  <a:lnTo>
                    <a:pt x="8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517526" y="4635501"/>
              <a:ext cx="1344613" cy="1193800"/>
            </a:xfrm>
            <a:custGeom>
              <a:avLst/>
              <a:gdLst>
                <a:gd name="T0" fmla="*/ 0 w 847"/>
                <a:gd name="T1" fmla="*/ 0 h 752"/>
                <a:gd name="T2" fmla="*/ 423 w 847"/>
                <a:gd name="T3" fmla="*/ 752 h 752"/>
                <a:gd name="T4" fmla="*/ 847 w 847"/>
                <a:gd name="T5" fmla="*/ 0 h 752"/>
                <a:gd name="T6" fmla="*/ 0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0" y="0"/>
                  </a:moveTo>
                  <a:lnTo>
                    <a:pt x="423" y="752"/>
                  </a:lnTo>
                  <a:lnTo>
                    <a:pt x="8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517526" y="4635501"/>
              <a:ext cx="1344613" cy="1193800"/>
            </a:xfrm>
            <a:custGeom>
              <a:avLst/>
              <a:gdLst>
                <a:gd name="T0" fmla="*/ 0 w 847"/>
                <a:gd name="T1" fmla="*/ 0 h 752"/>
                <a:gd name="T2" fmla="*/ 423 w 847"/>
                <a:gd name="T3" fmla="*/ 752 h 752"/>
                <a:gd name="T4" fmla="*/ 847 w 847"/>
                <a:gd name="T5" fmla="*/ 0 h 752"/>
                <a:gd name="T6" fmla="*/ 0 w 847"/>
                <a:gd name="T7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2">
                  <a:moveTo>
                    <a:pt x="0" y="0"/>
                  </a:moveTo>
                  <a:lnTo>
                    <a:pt x="423" y="752"/>
                  </a:lnTo>
                  <a:lnTo>
                    <a:pt x="84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1384301" y="4711701"/>
              <a:ext cx="1344613" cy="1204913"/>
            </a:xfrm>
            <a:custGeom>
              <a:avLst/>
              <a:gdLst>
                <a:gd name="T0" fmla="*/ 0 w 847"/>
                <a:gd name="T1" fmla="*/ 759 h 759"/>
                <a:gd name="T2" fmla="*/ 847 w 847"/>
                <a:gd name="T3" fmla="*/ 759 h 759"/>
                <a:gd name="T4" fmla="*/ 424 w 847"/>
                <a:gd name="T5" fmla="*/ 0 h 759"/>
                <a:gd name="T6" fmla="*/ 0 w 847"/>
                <a:gd name="T7" fmla="*/ 75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9">
                  <a:moveTo>
                    <a:pt x="0" y="759"/>
                  </a:moveTo>
                  <a:lnTo>
                    <a:pt x="847" y="759"/>
                  </a:lnTo>
                  <a:lnTo>
                    <a:pt x="424" y="0"/>
                  </a:lnTo>
                  <a:lnTo>
                    <a:pt x="0" y="759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1384301" y="4711701"/>
              <a:ext cx="1344613" cy="1204913"/>
            </a:xfrm>
            <a:custGeom>
              <a:avLst/>
              <a:gdLst>
                <a:gd name="T0" fmla="*/ 0 w 847"/>
                <a:gd name="T1" fmla="*/ 759 h 759"/>
                <a:gd name="T2" fmla="*/ 847 w 847"/>
                <a:gd name="T3" fmla="*/ 759 h 759"/>
                <a:gd name="T4" fmla="*/ 424 w 847"/>
                <a:gd name="T5" fmla="*/ 0 h 759"/>
                <a:gd name="T6" fmla="*/ 0 w 847"/>
                <a:gd name="T7" fmla="*/ 75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759">
                  <a:moveTo>
                    <a:pt x="0" y="759"/>
                  </a:moveTo>
                  <a:lnTo>
                    <a:pt x="847" y="759"/>
                  </a:lnTo>
                  <a:lnTo>
                    <a:pt x="424" y="0"/>
                  </a:lnTo>
                  <a:lnTo>
                    <a:pt x="0" y="75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Oval 81"/>
            <p:cNvSpPr>
              <a:spLocks noChangeArrowheads="1"/>
            </p:cNvSpPr>
            <p:nvPr/>
          </p:nvSpPr>
          <p:spPr bwMode="auto">
            <a:xfrm>
              <a:off x="2827339" y="2930526"/>
              <a:ext cx="195263" cy="196850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2827339" y="2921001"/>
              <a:ext cx="206375" cy="206375"/>
            </a:xfrm>
            <a:custGeom>
              <a:avLst/>
              <a:gdLst>
                <a:gd name="T0" fmla="*/ 18 w 19"/>
                <a:gd name="T1" fmla="*/ 10 h 19"/>
                <a:gd name="T2" fmla="*/ 18 w 19"/>
                <a:gd name="T3" fmla="*/ 10 h 19"/>
                <a:gd name="T4" fmla="*/ 9 w 19"/>
                <a:gd name="T5" fmla="*/ 18 h 19"/>
                <a:gd name="T6" fmla="*/ 1 w 19"/>
                <a:gd name="T7" fmla="*/ 10 h 19"/>
                <a:gd name="T8" fmla="*/ 9 w 19"/>
                <a:gd name="T9" fmla="*/ 1 h 19"/>
                <a:gd name="T10" fmla="*/ 18 w 19"/>
                <a:gd name="T11" fmla="*/ 10 h 19"/>
                <a:gd name="T12" fmla="*/ 18 w 19"/>
                <a:gd name="T13" fmla="*/ 10 h 19"/>
                <a:gd name="T14" fmla="*/ 19 w 19"/>
                <a:gd name="T15" fmla="*/ 10 h 19"/>
                <a:gd name="T16" fmla="*/ 9 w 19"/>
                <a:gd name="T17" fmla="*/ 0 h 19"/>
                <a:gd name="T18" fmla="*/ 0 w 19"/>
                <a:gd name="T19" fmla="*/ 10 h 19"/>
                <a:gd name="T20" fmla="*/ 9 w 19"/>
                <a:gd name="T21" fmla="*/ 19 h 19"/>
                <a:gd name="T22" fmla="*/ 19 w 19"/>
                <a:gd name="T23" fmla="*/ 10 h 19"/>
                <a:gd name="T24" fmla="*/ 18 w 19"/>
                <a:gd name="T2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9"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4"/>
                    <a:pt x="14" y="18"/>
                    <a:pt x="9" y="18"/>
                  </a:cubicBezTo>
                  <a:cubicBezTo>
                    <a:pt x="5" y="18"/>
                    <a:pt x="1" y="14"/>
                    <a:pt x="1" y="10"/>
                  </a:cubicBezTo>
                  <a:cubicBezTo>
                    <a:pt x="1" y="5"/>
                    <a:pt x="5" y="1"/>
                    <a:pt x="9" y="1"/>
                  </a:cubicBezTo>
                  <a:cubicBezTo>
                    <a:pt x="14" y="1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9" y="15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83"/>
            <p:cNvSpPr>
              <a:spLocks noChangeArrowheads="1"/>
            </p:cNvSpPr>
            <p:nvPr/>
          </p:nvSpPr>
          <p:spPr bwMode="auto">
            <a:xfrm>
              <a:off x="3688927" y="4425240"/>
              <a:ext cx="192172" cy="188215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1862139" y="4711701"/>
              <a:ext cx="96838" cy="141288"/>
            </a:xfrm>
            <a:custGeom>
              <a:avLst/>
              <a:gdLst>
                <a:gd name="T0" fmla="*/ 9 w 9"/>
                <a:gd name="T1" fmla="*/ 0 h 13"/>
                <a:gd name="T2" fmla="*/ 8 w 9"/>
                <a:gd name="T3" fmla="*/ 1 h 13"/>
                <a:gd name="T4" fmla="*/ 6 w 9"/>
                <a:gd name="T5" fmla="*/ 4 h 13"/>
                <a:gd name="T6" fmla="*/ 0 w 9"/>
                <a:gd name="T7" fmla="*/ 13 h 13"/>
                <a:gd name="T8" fmla="*/ 3 w 9"/>
                <a:gd name="T9" fmla="*/ 11 h 13"/>
                <a:gd name="T10" fmla="*/ 9 w 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6" y="3"/>
                    <a:pt x="6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1958976" y="4689476"/>
              <a:ext cx="11113" cy="1111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7"/>
            <p:cNvSpPr>
              <a:spLocks noEditPoints="1"/>
            </p:cNvSpPr>
            <p:nvPr/>
          </p:nvSpPr>
          <p:spPr bwMode="auto">
            <a:xfrm>
              <a:off x="1947864" y="4678363"/>
              <a:ext cx="65088" cy="44450"/>
            </a:xfrm>
            <a:custGeom>
              <a:avLst/>
              <a:gdLst>
                <a:gd name="T0" fmla="*/ 2 w 6"/>
                <a:gd name="T1" fmla="*/ 2 h 4"/>
                <a:gd name="T2" fmla="*/ 1 w 6"/>
                <a:gd name="T3" fmla="*/ 2 h 4"/>
                <a:gd name="T4" fmla="*/ 0 w 6"/>
                <a:gd name="T5" fmla="*/ 4 h 4"/>
                <a:gd name="T6" fmla="*/ 1 w 6"/>
                <a:gd name="T7" fmla="*/ 3 h 4"/>
                <a:gd name="T8" fmla="*/ 2 w 6"/>
                <a:gd name="T9" fmla="*/ 3 h 4"/>
                <a:gd name="T10" fmla="*/ 2 w 6"/>
                <a:gd name="T11" fmla="*/ 2 h 4"/>
                <a:gd name="T12" fmla="*/ 5 w 6"/>
                <a:gd name="T13" fmla="*/ 0 h 4"/>
                <a:gd name="T14" fmla="*/ 5 w 6"/>
                <a:gd name="T15" fmla="*/ 1 h 4"/>
                <a:gd name="T16" fmla="*/ 6 w 6"/>
                <a:gd name="T17" fmla="*/ 0 h 4"/>
                <a:gd name="T18" fmla="*/ 5 w 6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5" y="0"/>
                  </a:moveTo>
                  <a:cubicBezTo>
                    <a:pt x="5" y="0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90"/>
            <p:cNvSpPr>
              <a:spLocks/>
            </p:cNvSpPr>
            <p:nvPr/>
          </p:nvSpPr>
          <p:spPr bwMode="auto">
            <a:xfrm>
              <a:off x="1341439" y="4906963"/>
              <a:ext cx="161925" cy="130175"/>
            </a:xfrm>
            <a:custGeom>
              <a:avLst/>
              <a:gdLst>
                <a:gd name="T0" fmla="*/ 102 w 102"/>
                <a:gd name="T1" fmla="*/ 0 h 82"/>
                <a:gd name="T2" fmla="*/ 0 w 102"/>
                <a:gd name="T3" fmla="*/ 41 h 82"/>
                <a:gd name="T4" fmla="*/ 96 w 102"/>
                <a:gd name="T5" fmla="*/ 82 h 82"/>
                <a:gd name="T6" fmla="*/ 82 w 102"/>
                <a:gd name="T7" fmla="*/ 55 h 82"/>
                <a:gd name="T8" fmla="*/ 75 w 102"/>
                <a:gd name="T9" fmla="*/ 41 h 82"/>
                <a:gd name="T10" fmla="*/ 82 w 102"/>
                <a:gd name="T11" fmla="*/ 34 h 82"/>
                <a:gd name="T12" fmla="*/ 102 w 10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82">
                  <a:moveTo>
                    <a:pt x="102" y="0"/>
                  </a:moveTo>
                  <a:lnTo>
                    <a:pt x="0" y="41"/>
                  </a:lnTo>
                  <a:lnTo>
                    <a:pt x="96" y="82"/>
                  </a:lnTo>
                  <a:lnTo>
                    <a:pt x="82" y="55"/>
                  </a:lnTo>
                  <a:lnTo>
                    <a:pt x="75" y="41"/>
                  </a:lnTo>
                  <a:lnTo>
                    <a:pt x="82" y="34"/>
                  </a:lnTo>
                  <a:lnTo>
                    <a:pt x="1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93"/>
            <p:cNvSpPr>
              <a:spLocks noEditPoints="1"/>
            </p:cNvSpPr>
            <p:nvPr/>
          </p:nvSpPr>
          <p:spPr bwMode="auto">
            <a:xfrm>
              <a:off x="1992314" y="4418013"/>
              <a:ext cx="85725" cy="98425"/>
            </a:xfrm>
            <a:custGeom>
              <a:avLst/>
              <a:gdLst>
                <a:gd name="T0" fmla="*/ 8 w 8"/>
                <a:gd name="T1" fmla="*/ 9 h 9"/>
                <a:gd name="T2" fmla="*/ 8 w 8"/>
                <a:gd name="T3" fmla="*/ 9 h 9"/>
                <a:gd name="T4" fmla="*/ 8 w 8"/>
                <a:gd name="T5" fmla="*/ 9 h 9"/>
                <a:gd name="T6" fmla="*/ 8 w 8"/>
                <a:gd name="T7" fmla="*/ 9 h 9"/>
                <a:gd name="T8" fmla="*/ 0 w 8"/>
                <a:gd name="T9" fmla="*/ 0 h 9"/>
                <a:gd name="T10" fmla="*/ 5 w 8"/>
                <a:gd name="T11" fmla="*/ 7 h 9"/>
                <a:gd name="T12" fmla="*/ 6 w 8"/>
                <a:gd name="T13" fmla="*/ 7 h 9"/>
                <a:gd name="T14" fmla="*/ 6 w 8"/>
                <a:gd name="T15" fmla="*/ 7 h 9"/>
                <a:gd name="T16" fmla="*/ 7 w 8"/>
                <a:gd name="T17" fmla="*/ 7 h 9"/>
                <a:gd name="T18" fmla="*/ 7 w 8"/>
                <a:gd name="T19" fmla="*/ 7 h 9"/>
                <a:gd name="T20" fmla="*/ 0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0" y="0"/>
                  </a:moveTo>
                  <a:cubicBezTo>
                    <a:pt x="1" y="3"/>
                    <a:pt x="3" y="5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5"/>
                    <a:pt x="2" y="2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1363664" y="4406901"/>
              <a:ext cx="161925" cy="109538"/>
            </a:xfrm>
            <a:custGeom>
              <a:avLst/>
              <a:gdLst>
                <a:gd name="T0" fmla="*/ 54 w 102"/>
                <a:gd name="T1" fmla="*/ 0 h 69"/>
                <a:gd name="T2" fmla="*/ 34 w 102"/>
                <a:gd name="T3" fmla="*/ 0 h 69"/>
                <a:gd name="T4" fmla="*/ 0 w 102"/>
                <a:gd name="T5" fmla="*/ 69 h 69"/>
                <a:gd name="T6" fmla="*/ 20 w 102"/>
                <a:gd name="T7" fmla="*/ 69 h 69"/>
                <a:gd name="T8" fmla="*/ 102 w 102"/>
                <a:gd name="T9" fmla="*/ 41 h 69"/>
                <a:gd name="T10" fmla="*/ 68 w 102"/>
                <a:gd name="T11" fmla="*/ 28 h 69"/>
                <a:gd name="T12" fmla="*/ 61 w 102"/>
                <a:gd name="T13" fmla="*/ 21 h 69"/>
                <a:gd name="T14" fmla="*/ 54 w 102"/>
                <a:gd name="T15" fmla="*/ 14 h 69"/>
                <a:gd name="T16" fmla="*/ 54 w 102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9">
                  <a:moveTo>
                    <a:pt x="54" y="0"/>
                  </a:moveTo>
                  <a:lnTo>
                    <a:pt x="34" y="0"/>
                  </a:lnTo>
                  <a:lnTo>
                    <a:pt x="0" y="69"/>
                  </a:lnTo>
                  <a:lnTo>
                    <a:pt x="20" y="69"/>
                  </a:lnTo>
                  <a:lnTo>
                    <a:pt x="102" y="41"/>
                  </a:lnTo>
                  <a:lnTo>
                    <a:pt x="68" y="28"/>
                  </a:lnTo>
                  <a:lnTo>
                    <a:pt x="61" y="21"/>
                  </a:lnTo>
                  <a:lnTo>
                    <a:pt x="54" y="14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1363664" y="4516438"/>
              <a:ext cx="31750" cy="11113"/>
            </a:xfrm>
            <a:custGeom>
              <a:avLst/>
              <a:gdLst>
                <a:gd name="T0" fmla="*/ 20 w 20"/>
                <a:gd name="T1" fmla="*/ 0 h 7"/>
                <a:gd name="T2" fmla="*/ 0 w 20"/>
                <a:gd name="T3" fmla="*/ 0 h 7"/>
                <a:gd name="T4" fmla="*/ 0 w 20"/>
                <a:gd name="T5" fmla="*/ 7 h 7"/>
                <a:gd name="T6" fmla="*/ 20 w 2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2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1363664" y="4516438"/>
              <a:ext cx="31750" cy="11113"/>
            </a:xfrm>
            <a:custGeom>
              <a:avLst/>
              <a:gdLst>
                <a:gd name="T0" fmla="*/ 20 w 20"/>
                <a:gd name="T1" fmla="*/ 0 h 7"/>
                <a:gd name="T2" fmla="*/ 0 w 20"/>
                <a:gd name="T3" fmla="*/ 0 h 7"/>
                <a:gd name="T4" fmla="*/ 0 w 20"/>
                <a:gd name="T5" fmla="*/ 7 h 7"/>
                <a:gd name="T6" fmla="*/ 20 w 2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2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99"/>
            <p:cNvSpPr>
              <a:spLocks/>
            </p:cNvSpPr>
            <p:nvPr/>
          </p:nvSpPr>
          <p:spPr bwMode="auto">
            <a:xfrm>
              <a:off x="1417639" y="4375151"/>
              <a:ext cx="31750" cy="31750"/>
            </a:xfrm>
            <a:custGeom>
              <a:avLst/>
              <a:gdLst>
                <a:gd name="T0" fmla="*/ 13 w 20"/>
                <a:gd name="T1" fmla="*/ 0 h 20"/>
                <a:gd name="T2" fmla="*/ 0 w 20"/>
                <a:gd name="T3" fmla="*/ 20 h 20"/>
                <a:gd name="T4" fmla="*/ 20 w 20"/>
                <a:gd name="T5" fmla="*/ 20 h 20"/>
                <a:gd name="T6" fmla="*/ 13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13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01"/>
            <p:cNvSpPr>
              <a:spLocks/>
            </p:cNvSpPr>
            <p:nvPr/>
          </p:nvSpPr>
          <p:spPr bwMode="auto">
            <a:xfrm>
              <a:off x="1882776" y="4211638"/>
              <a:ext cx="65088" cy="120650"/>
            </a:xfrm>
            <a:custGeom>
              <a:avLst/>
              <a:gdLst>
                <a:gd name="T0" fmla="*/ 0 w 6"/>
                <a:gd name="T1" fmla="*/ 0 h 11"/>
                <a:gd name="T2" fmla="*/ 1 w 6"/>
                <a:gd name="T3" fmla="*/ 2 h 11"/>
                <a:gd name="T4" fmla="*/ 6 w 6"/>
                <a:gd name="T5" fmla="*/ 11 h 11"/>
                <a:gd name="T6" fmla="*/ 6 w 6"/>
                <a:gd name="T7" fmla="*/ 10 h 11"/>
                <a:gd name="T8" fmla="*/ 5 w 6"/>
                <a:gd name="T9" fmla="*/ 8 h 11"/>
                <a:gd name="T10" fmla="*/ 0 w 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03"/>
            <p:cNvSpPr>
              <a:spLocks/>
            </p:cNvSpPr>
            <p:nvPr/>
          </p:nvSpPr>
          <p:spPr bwMode="auto">
            <a:xfrm>
              <a:off x="1947864" y="4321176"/>
              <a:ext cx="22225" cy="76200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1 h 7"/>
                <a:gd name="T4" fmla="*/ 0 w 2"/>
                <a:gd name="T5" fmla="*/ 6 h 7"/>
                <a:gd name="T6" fmla="*/ 0 w 2"/>
                <a:gd name="T7" fmla="*/ 7 h 7"/>
                <a:gd name="T8" fmla="*/ 2 w 2"/>
                <a:gd name="T9" fmla="*/ 6 h 7"/>
                <a:gd name="T10" fmla="*/ 2 w 2"/>
                <a:gd name="T11" fmla="*/ 5 h 7"/>
                <a:gd name="T12" fmla="*/ 0 w 2"/>
                <a:gd name="T13" fmla="*/ 6 h 7"/>
                <a:gd name="T14" fmla="*/ 0 w 2"/>
                <a:gd name="T15" fmla="*/ 2 h 7"/>
                <a:gd name="T16" fmla="*/ 0 w 2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05"/>
            <p:cNvSpPr>
              <a:spLocks noEditPoints="1"/>
            </p:cNvSpPr>
            <p:nvPr/>
          </p:nvSpPr>
          <p:spPr bwMode="auto">
            <a:xfrm>
              <a:off x="1958976" y="4440238"/>
              <a:ext cx="76200" cy="107950"/>
            </a:xfrm>
            <a:custGeom>
              <a:avLst/>
              <a:gdLst>
                <a:gd name="T0" fmla="*/ 7 w 7"/>
                <a:gd name="T1" fmla="*/ 9 h 10"/>
                <a:gd name="T2" fmla="*/ 6 w 7"/>
                <a:gd name="T3" fmla="*/ 9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9 h 10"/>
                <a:gd name="T10" fmla="*/ 0 w 7"/>
                <a:gd name="T11" fmla="*/ 0 h 10"/>
                <a:gd name="T12" fmla="*/ 3 w 7"/>
                <a:gd name="T13" fmla="*/ 4 h 10"/>
                <a:gd name="T14" fmla="*/ 5 w 7"/>
                <a:gd name="T15" fmla="*/ 4 h 10"/>
                <a:gd name="T16" fmla="*/ 0 w 7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7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06"/>
            <p:cNvSpPr>
              <a:spLocks/>
            </p:cNvSpPr>
            <p:nvPr/>
          </p:nvSpPr>
          <p:spPr bwMode="auto">
            <a:xfrm>
              <a:off x="2035176" y="4537076"/>
              <a:ext cx="22225" cy="222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1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08"/>
            <p:cNvSpPr>
              <a:spLocks/>
            </p:cNvSpPr>
            <p:nvPr/>
          </p:nvSpPr>
          <p:spPr bwMode="auto">
            <a:xfrm>
              <a:off x="1947864" y="4386263"/>
              <a:ext cx="0" cy="1111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10"/>
            <p:cNvSpPr>
              <a:spLocks/>
            </p:cNvSpPr>
            <p:nvPr/>
          </p:nvSpPr>
          <p:spPr bwMode="auto">
            <a:xfrm>
              <a:off x="1905001" y="3702051"/>
              <a:ext cx="141288" cy="173038"/>
            </a:xfrm>
            <a:custGeom>
              <a:avLst/>
              <a:gdLst>
                <a:gd name="T0" fmla="*/ 89 w 89"/>
                <a:gd name="T1" fmla="*/ 0 h 109"/>
                <a:gd name="T2" fmla="*/ 0 w 89"/>
                <a:gd name="T3" fmla="*/ 62 h 109"/>
                <a:gd name="T4" fmla="*/ 34 w 89"/>
                <a:gd name="T5" fmla="*/ 68 h 109"/>
                <a:gd name="T6" fmla="*/ 48 w 89"/>
                <a:gd name="T7" fmla="*/ 68 h 109"/>
                <a:gd name="T8" fmla="*/ 55 w 89"/>
                <a:gd name="T9" fmla="*/ 75 h 109"/>
                <a:gd name="T10" fmla="*/ 68 w 89"/>
                <a:gd name="T11" fmla="*/ 109 h 109"/>
                <a:gd name="T12" fmla="*/ 89 w 89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9">
                  <a:moveTo>
                    <a:pt x="89" y="0"/>
                  </a:moveTo>
                  <a:lnTo>
                    <a:pt x="0" y="62"/>
                  </a:lnTo>
                  <a:lnTo>
                    <a:pt x="34" y="68"/>
                  </a:lnTo>
                  <a:lnTo>
                    <a:pt x="48" y="68"/>
                  </a:lnTo>
                  <a:lnTo>
                    <a:pt x="55" y="75"/>
                  </a:lnTo>
                  <a:lnTo>
                    <a:pt x="68" y="109"/>
                  </a:lnTo>
                  <a:lnTo>
                    <a:pt x="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115"/>
            <p:cNvSpPr>
              <a:spLocks noChangeArrowheads="1"/>
            </p:cNvSpPr>
            <p:nvPr/>
          </p:nvSpPr>
          <p:spPr bwMode="auto">
            <a:xfrm>
              <a:off x="2263776" y="4505326"/>
              <a:ext cx="9525" cy="1588"/>
            </a:xfrm>
            <a:prstGeom prst="ellipse">
              <a:avLst/>
            </a:prstGeom>
            <a:solidFill>
              <a:srgbClr val="D3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16"/>
            <p:cNvSpPr>
              <a:spLocks/>
            </p:cNvSpPr>
            <p:nvPr/>
          </p:nvSpPr>
          <p:spPr bwMode="auto">
            <a:xfrm>
              <a:off x="2230439" y="4505326"/>
              <a:ext cx="33338" cy="22225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17"/>
            <p:cNvSpPr>
              <a:spLocks noEditPoints="1"/>
            </p:cNvSpPr>
            <p:nvPr/>
          </p:nvSpPr>
          <p:spPr bwMode="auto">
            <a:xfrm>
              <a:off x="2230439" y="4505326"/>
              <a:ext cx="33338" cy="22225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3 w 3"/>
                <a:gd name="T5" fmla="*/ 0 h 2"/>
                <a:gd name="T6" fmla="*/ 3 w 3"/>
                <a:gd name="T7" fmla="*/ 0 h 2"/>
                <a:gd name="T8" fmla="*/ 2 w 3"/>
                <a:gd name="T9" fmla="*/ 0 h 2"/>
                <a:gd name="T10" fmla="*/ 1 w 3"/>
                <a:gd name="T11" fmla="*/ 0 h 2"/>
                <a:gd name="T12" fmla="*/ 0 w 3"/>
                <a:gd name="T13" fmla="*/ 0 h 2"/>
                <a:gd name="T14" fmla="*/ 0 w 3"/>
                <a:gd name="T15" fmla="*/ 2 h 2"/>
                <a:gd name="T16" fmla="*/ 0 w 3"/>
                <a:gd name="T17" fmla="*/ 2 h 2"/>
                <a:gd name="T18" fmla="*/ 0 w 3"/>
                <a:gd name="T19" fmla="*/ 0 h 2"/>
                <a:gd name="T20" fmla="*/ 0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13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9"/>
            <p:cNvSpPr>
              <a:spLocks/>
            </p:cNvSpPr>
            <p:nvPr/>
          </p:nvSpPr>
          <p:spPr bwMode="auto">
            <a:xfrm>
              <a:off x="2382839" y="3951288"/>
              <a:ext cx="74613" cy="163513"/>
            </a:xfrm>
            <a:custGeom>
              <a:avLst/>
              <a:gdLst>
                <a:gd name="T0" fmla="*/ 20 w 47"/>
                <a:gd name="T1" fmla="*/ 0 h 103"/>
                <a:gd name="T2" fmla="*/ 0 w 47"/>
                <a:gd name="T3" fmla="*/ 103 h 103"/>
                <a:gd name="T4" fmla="*/ 7 w 47"/>
                <a:gd name="T5" fmla="*/ 103 h 103"/>
                <a:gd name="T6" fmla="*/ 47 w 47"/>
                <a:gd name="T7" fmla="*/ 34 h 103"/>
                <a:gd name="T8" fmla="*/ 20 w 47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03">
                  <a:moveTo>
                    <a:pt x="20" y="0"/>
                  </a:moveTo>
                  <a:lnTo>
                    <a:pt x="0" y="103"/>
                  </a:lnTo>
                  <a:lnTo>
                    <a:pt x="7" y="103"/>
                  </a:lnTo>
                  <a:lnTo>
                    <a:pt x="47" y="3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21"/>
            <p:cNvSpPr>
              <a:spLocks/>
            </p:cNvSpPr>
            <p:nvPr/>
          </p:nvSpPr>
          <p:spPr bwMode="auto">
            <a:xfrm>
              <a:off x="2436814" y="4016376"/>
              <a:ext cx="76200" cy="76200"/>
            </a:xfrm>
            <a:custGeom>
              <a:avLst/>
              <a:gdLst>
                <a:gd name="T0" fmla="*/ 20 w 48"/>
                <a:gd name="T1" fmla="*/ 0 h 48"/>
                <a:gd name="T2" fmla="*/ 0 w 48"/>
                <a:gd name="T3" fmla="*/ 34 h 48"/>
                <a:gd name="T4" fmla="*/ 13 w 48"/>
                <a:gd name="T5" fmla="*/ 34 h 48"/>
                <a:gd name="T6" fmla="*/ 48 w 48"/>
                <a:gd name="T7" fmla="*/ 48 h 48"/>
                <a:gd name="T8" fmla="*/ 20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0" y="0"/>
                  </a:moveTo>
                  <a:lnTo>
                    <a:pt x="0" y="34"/>
                  </a:lnTo>
                  <a:lnTo>
                    <a:pt x="13" y="34"/>
                  </a:lnTo>
                  <a:lnTo>
                    <a:pt x="48" y="48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23"/>
            <p:cNvSpPr>
              <a:spLocks/>
            </p:cNvSpPr>
            <p:nvPr/>
          </p:nvSpPr>
          <p:spPr bwMode="auto">
            <a:xfrm>
              <a:off x="2393951" y="4005263"/>
              <a:ext cx="74613" cy="109538"/>
            </a:xfrm>
            <a:custGeom>
              <a:avLst/>
              <a:gdLst>
                <a:gd name="T0" fmla="*/ 40 w 47"/>
                <a:gd name="T1" fmla="*/ 0 h 69"/>
                <a:gd name="T2" fmla="*/ 0 w 47"/>
                <a:gd name="T3" fmla="*/ 69 h 69"/>
                <a:gd name="T4" fmla="*/ 20 w 47"/>
                <a:gd name="T5" fmla="*/ 48 h 69"/>
                <a:gd name="T6" fmla="*/ 27 w 47"/>
                <a:gd name="T7" fmla="*/ 41 h 69"/>
                <a:gd name="T8" fmla="*/ 27 w 47"/>
                <a:gd name="T9" fmla="*/ 41 h 69"/>
                <a:gd name="T10" fmla="*/ 47 w 47"/>
                <a:gd name="T11" fmla="*/ 7 h 69"/>
                <a:gd name="T12" fmla="*/ 40 w 47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69">
                  <a:moveTo>
                    <a:pt x="40" y="0"/>
                  </a:moveTo>
                  <a:lnTo>
                    <a:pt x="0" y="69"/>
                  </a:lnTo>
                  <a:lnTo>
                    <a:pt x="20" y="48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47" y="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24"/>
            <p:cNvSpPr>
              <a:spLocks/>
            </p:cNvSpPr>
            <p:nvPr/>
          </p:nvSpPr>
          <p:spPr bwMode="auto">
            <a:xfrm>
              <a:off x="2068514" y="4527551"/>
              <a:ext cx="9525" cy="206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1 h 2"/>
                <a:gd name="T14" fmla="*/ 0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25"/>
            <p:cNvSpPr>
              <a:spLocks/>
            </p:cNvSpPr>
            <p:nvPr/>
          </p:nvSpPr>
          <p:spPr bwMode="auto">
            <a:xfrm>
              <a:off x="2068514" y="4527551"/>
              <a:ext cx="0" cy="952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27"/>
            <p:cNvSpPr>
              <a:spLocks/>
            </p:cNvSpPr>
            <p:nvPr/>
          </p:nvSpPr>
          <p:spPr bwMode="auto">
            <a:xfrm>
              <a:off x="2165351" y="4711701"/>
              <a:ext cx="33338" cy="53975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1 h 5"/>
                <a:gd name="T4" fmla="*/ 0 w 3"/>
                <a:gd name="T5" fmla="*/ 0 h 5"/>
                <a:gd name="T6" fmla="*/ 3 w 3"/>
                <a:gd name="T7" fmla="*/ 5 h 5"/>
                <a:gd name="T8" fmla="*/ 1 w 3"/>
                <a:gd name="T9" fmla="*/ 0 h 5"/>
                <a:gd name="T10" fmla="*/ 1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29"/>
            <p:cNvSpPr>
              <a:spLocks noEditPoints="1"/>
            </p:cNvSpPr>
            <p:nvPr/>
          </p:nvSpPr>
          <p:spPr bwMode="auto">
            <a:xfrm>
              <a:off x="2122489" y="4657726"/>
              <a:ext cx="53975" cy="65088"/>
            </a:xfrm>
            <a:custGeom>
              <a:avLst/>
              <a:gdLst>
                <a:gd name="T0" fmla="*/ 1 w 5"/>
                <a:gd name="T1" fmla="*/ 3 h 6"/>
                <a:gd name="T2" fmla="*/ 1 w 5"/>
                <a:gd name="T3" fmla="*/ 4 h 6"/>
                <a:gd name="T4" fmla="*/ 4 w 5"/>
                <a:gd name="T5" fmla="*/ 5 h 6"/>
                <a:gd name="T6" fmla="*/ 5 w 5"/>
                <a:gd name="T7" fmla="*/ 6 h 6"/>
                <a:gd name="T8" fmla="*/ 5 w 5"/>
                <a:gd name="T9" fmla="*/ 5 h 6"/>
                <a:gd name="T10" fmla="*/ 5 w 5"/>
                <a:gd name="T11" fmla="*/ 5 h 6"/>
                <a:gd name="T12" fmla="*/ 4 w 5"/>
                <a:gd name="T13" fmla="*/ 3 h 6"/>
                <a:gd name="T14" fmla="*/ 4 w 5"/>
                <a:gd name="T15" fmla="*/ 5 h 6"/>
                <a:gd name="T16" fmla="*/ 1 w 5"/>
                <a:gd name="T17" fmla="*/ 3 h 6"/>
                <a:gd name="T18" fmla="*/ 3 w 5"/>
                <a:gd name="T19" fmla="*/ 0 h 6"/>
                <a:gd name="T20" fmla="*/ 0 w 5"/>
                <a:gd name="T21" fmla="*/ 2 h 6"/>
                <a:gd name="T22" fmla="*/ 1 w 5"/>
                <a:gd name="T23" fmla="*/ 2 h 6"/>
                <a:gd name="T24" fmla="*/ 3 w 5"/>
                <a:gd name="T25" fmla="*/ 1 h 6"/>
                <a:gd name="T26" fmla="*/ 3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1"/>
            <p:cNvSpPr>
              <a:spLocks/>
            </p:cNvSpPr>
            <p:nvPr/>
          </p:nvSpPr>
          <p:spPr bwMode="auto">
            <a:xfrm>
              <a:off x="2057401" y="4559301"/>
              <a:ext cx="11113" cy="1111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32"/>
            <p:cNvSpPr>
              <a:spLocks noEditPoints="1"/>
            </p:cNvSpPr>
            <p:nvPr/>
          </p:nvSpPr>
          <p:spPr bwMode="auto">
            <a:xfrm>
              <a:off x="2035176" y="4527551"/>
              <a:ext cx="42863" cy="20638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2 h 2"/>
                <a:gd name="T4" fmla="*/ 4 w 4"/>
                <a:gd name="T5" fmla="*/ 2 h 2"/>
                <a:gd name="T6" fmla="*/ 3 w 4"/>
                <a:gd name="T7" fmla="*/ 1 h 2"/>
                <a:gd name="T8" fmla="*/ 1 w 4"/>
                <a:gd name="T9" fmla="*/ 0 h 2"/>
                <a:gd name="T10" fmla="*/ 0 w 4"/>
                <a:gd name="T11" fmla="*/ 1 h 2"/>
                <a:gd name="T12" fmla="*/ 0 w 4"/>
                <a:gd name="T13" fmla="*/ 1 h 2"/>
                <a:gd name="T14" fmla="*/ 1 w 4"/>
                <a:gd name="T15" fmla="*/ 1 h 2"/>
                <a:gd name="T16" fmla="*/ 1 w 4"/>
                <a:gd name="T17" fmla="*/ 0 h 2"/>
                <a:gd name="T18" fmla="*/ 3 w 4"/>
                <a:gd name="T19" fmla="*/ 0 h 2"/>
                <a:gd name="T20" fmla="*/ 3 w 4"/>
                <a:gd name="T21" fmla="*/ 0 h 2"/>
                <a:gd name="T22" fmla="*/ 3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33"/>
            <p:cNvSpPr>
              <a:spLocks/>
            </p:cNvSpPr>
            <p:nvPr/>
          </p:nvSpPr>
          <p:spPr bwMode="auto">
            <a:xfrm>
              <a:off x="2035176" y="4527551"/>
              <a:ext cx="42863" cy="31750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1 w 4"/>
                <a:gd name="T5" fmla="*/ 0 h 3"/>
                <a:gd name="T6" fmla="*/ 1 w 4"/>
                <a:gd name="T7" fmla="*/ 1 h 3"/>
                <a:gd name="T8" fmla="*/ 0 w 4"/>
                <a:gd name="T9" fmla="*/ 1 h 3"/>
                <a:gd name="T10" fmla="*/ 2 w 4"/>
                <a:gd name="T11" fmla="*/ 3 h 3"/>
                <a:gd name="T12" fmla="*/ 2 w 4"/>
                <a:gd name="T13" fmla="*/ 3 h 3"/>
                <a:gd name="T14" fmla="*/ 3 w 4"/>
                <a:gd name="T15" fmla="*/ 3 h 3"/>
                <a:gd name="T16" fmla="*/ 3 w 4"/>
                <a:gd name="T17" fmla="*/ 2 h 3"/>
                <a:gd name="T18" fmla="*/ 3 w 4"/>
                <a:gd name="T19" fmla="*/ 1 h 3"/>
                <a:gd name="T20" fmla="*/ 3 w 4"/>
                <a:gd name="T21" fmla="*/ 0 h 3"/>
                <a:gd name="T22" fmla="*/ 3 w 4"/>
                <a:gd name="T23" fmla="*/ 0 h 3"/>
                <a:gd name="T24" fmla="*/ 3 w 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34"/>
            <p:cNvSpPr>
              <a:spLocks/>
            </p:cNvSpPr>
            <p:nvPr/>
          </p:nvSpPr>
          <p:spPr bwMode="auto">
            <a:xfrm>
              <a:off x="2035176" y="4494213"/>
              <a:ext cx="0" cy="1111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35"/>
            <p:cNvSpPr>
              <a:spLocks/>
            </p:cNvSpPr>
            <p:nvPr/>
          </p:nvSpPr>
          <p:spPr bwMode="auto">
            <a:xfrm>
              <a:off x="2068514" y="4537076"/>
              <a:ext cx="31750" cy="3333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1 w 3"/>
                <a:gd name="T5" fmla="*/ 1 h 3"/>
                <a:gd name="T6" fmla="*/ 0 w 3"/>
                <a:gd name="T7" fmla="*/ 1 h 3"/>
                <a:gd name="T8" fmla="*/ 0 w 3"/>
                <a:gd name="T9" fmla="*/ 1 h 3"/>
                <a:gd name="T10" fmla="*/ 0 w 3"/>
                <a:gd name="T11" fmla="*/ 3 h 3"/>
                <a:gd name="T12" fmla="*/ 1 w 3"/>
                <a:gd name="T13" fmla="*/ 3 h 3"/>
                <a:gd name="T14" fmla="*/ 2 w 3"/>
                <a:gd name="T15" fmla="*/ 3 h 3"/>
                <a:gd name="T16" fmla="*/ 3 w 3"/>
                <a:gd name="T17" fmla="*/ 3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36"/>
            <p:cNvSpPr>
              <a:spLocks/>
            </p:cNvSpPr>
            <p:nvPr/>
          </p:nvSpPr>
          <p:spPr bwMode="auto">
            <a:xfrm>
              <a:off x="2068514" y="4548188"/>
              <a:ext cx="0" cy="22225"/>
            </a:xfrm>
            <a:custGeom>
              <a:avLst/>
              <a:gdLst>
                <a:gd name="T0" fmla="*/ 0 h 2"/>
                <a:gd name="T1" fmla="*/ 1 h 2"/>
                <a:gd name="T2" fmla="*/ 1 h 2"/>
                <a:gd name="T3" fmla="*/ 2 h 2"/>
                <a:gd name="T4" fmla="*/ 0 h 2"/>
                <a:gd name="T5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38"/>
            <p:cNvSpPr>
              <a:spLocks/>
            </p:cNvSpPr>
            <p:nvPr/>
          </p:nvSpPr>
          <p:spPr bwMode="auto">
            <a:xfrm>
              <a:off x="2046289" y="5178426"/>
              <a:ext cx="141288" cy="173038"/>
            </a:xfrm>
            <a:custGeom>
              <a:avLst/>
              <a:gdLst>
                <a:gd name="T0" fmla="*/ 20 w 89"/>
                <a:gd name="T1" fmla="*/ 0 h 109"/>
                <a:gd name="T2" fmla="*/ 0 w 89"/>
                <a:gd name="T3" fmla="*/ 109 h 109"/>
                <a:gd name="T4" fmla="*/ 89 w 89"/>
                <a:gd name="T5" fmla="*/ 48 h 109"/>
                <a:gd name="T6" fmla="*/ 55 w 89"/>
                <a:gd name="T7" fmla="*/ 48 h 109"/>
                <a:gd name="T8" fmla="*/ 41 w 89"/>
                <a:gd name="T9" fmla="*/ 48 h 109"/>
                <a:gd name="T10" fmla="*/ 41 w 89"/>
                <a:gd name="T11" fmla="*/ 34 h 109"/>
                <a:gd name="T12" fmla="*/ 20 w 89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09">
                  <a:moveTo>
                    <a:pt x="20" y="0"/>
                  </a:moveTo>
                  <a:lnTo>
                    <a:pt x="0" y="109"/>
                  </a:lnTo>
                  <a:lnTo>
                    <a:pt x="89" y="48"/>
                  </a:lnTo>
                  <a:lnTo>
                    <a:pt x="55" y="48"/>
                  </a:lnTo>
                  <a:lnTo>
                    <a:pt x="41" y="48"/>
                  </a:lnTo>
                  <a:lnTo>
                    <a:pt x="41" y="3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40"/>
            <p:cNvSpPr>
              <a:spLocks/>
            </p:cNvSpPr>
            <p:nvPr/>
          </p:nvSpPr>
          <p:spPr bwMode="auto">
            <a:xfrm>
              <a:off x="1873251" y="4537076"/>
              <a:ext cx="20638" cy="11113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1862139" y="4537076"/>
              <a:ext cx="31750" cy="22225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3 w 3"/>
                <a:gd name="T5" fmla="*/ 1 h 2"/>
                <a:gd name="T6" fmla="*/ 3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1 w 3"/>
                <a:gd name="T13" fmla="*/ 0 h 2"/>
                <a:gd name="T14" fmla="*/ 0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44"/>
            <p:cNvSpPr>
              <a:spLocks/>
            </p:cNvSpPr>
            <p:nvPr/>
          </p:nvSpPr>
          <p:spPr bwMode="auto">
            <a:xfrm>
              <a:off x="1992314" y="4483101"/>
              <a:ext cx="31750" cy="22225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2 w 3"/>
                <a:gd name="T7" fmla="*/ 1 h 2"/>
                <a:gd name="T8" fmla="*/ 3 w 3"/>
                <a:gd name="T9" fmla="*/ 1 h 2"/>
                <a:gd name="T10" fmla="*/ 3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45"/>
            <p:cNvSpPr>
              <a:spLocks/>
            </p:cNvSpPr>
            <p:nvPr/>
          </p:nvSpPr>
          <p:spPr bwMode="auto">
            <a:xfrm>
              <a:off x="2012951" y="4483101"/>
              <a:ext cx="22225" cy="222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1 w 2"/>
                <a:gd name="T7" fmla="*/ 1 h 2"/>
                <a:gd name="T8" fmla="*/ 1 w 2"/>
                <a:gd name="T9" fmla="*/ 2 h 2"/>
                <a:gd name="T10" fmla="*/ 2 w 2"/>
                <a:gd name="T11" fmla="*/ 2 h 2"/>
                <a:gd name="T12" fmla="*/ 2 w 2"/>
                <a:gd name="T13" fmla="*/ 1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47"/>
            <p:cNvSpPr>
              <a:spLocks/>
            </p:cNvSpPr>
            <p:nvPr/>
          </p:nvSpPr>
          <p:spPr bwMode="auto">
            <a:xfrm>
              <a:off x="1633539" y="4940301"/>
              <a:ext cx="76200" cy="173038"/>
            </a:xfrm>
            <a:custGeom>
              <a:avLst/>
              <a:gdLst>
                <a:gd name="T0" fmla="*/ 48 w 48"/>
                <a:gd name="T1" fmla="*/ 0 h 109"/>
                <a:gd name="T2" fmla="*/ 28 w 48"/>
                <a:gd name="T3" fmla="*/ 20 h 109"/>
                <a:gd name="T4" fmla="*/ 0 w 48"/>
                <a:gd name="T5" fmla="*/ 68 h 109"/>
                <a:gd name="T6" fmla="*/ 28 w 48"/>
                <a:gd name="T7" fmla="*/ 109 h 109"/>
                <a:gd name="T8" fmla="*/ 48 w 48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9">
                  <a:moveTo>
                    <a:pt x="48" y="0"/>
                  </a:moveTo>
                  <a:lnTo>
                    <a:pt x="28" y="20"/>
                  </a:lnTo>
                  <a:lnTo>
                    <a:pt x="0" y="68"/>
                  </a:lnTo>
                  <a:lnTo>
                    <a:pt x="28" y="109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49"/>
            <p:cNvSpPr>
              <a:spLocks/>
            </p:cNvSpPr>
            <p:nvPr/>
          </p:nvSpPr>
          <p:spPr bwMode="auto">
            <a:xfrm>
              <a:off x="1579564" y="4960938"/>
              <a:ext cx="33338" cy="11113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51"/>
            <p:cNvSpPr>
              <a:spLocks/>
            </p:cNvSpPr>
            <p:nvPr/>
          </p:nvSpPr>
          <p:spPr bwMode="auto">
            <a:xfrm>
              <a:off x="2230439" y="4483101"/>
              <a:ext cx="0" cy="1111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1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56"/>
            <p:cNvSpPr>
              <a:spLocks/>
            </p:cNvSpPr>
            <p:nvPr/>
          </p:nvSpPr>
          <p:spPr bwMode="auto">
            <a:xfrm>
              <a:off x="2263776" y="4494213"/>
              <a:ext cx="20638" cy="1111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9F0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57"/>
            <p:cNvSpPr>
              <a:spLocks/>
            </p:cNvSpPr>
            <p:nvPr/>
          </p:nvSpPr>
          <p:spPr bwMode="auto">
            <a:xfrm>
              <a:off x="2230439" y="4494213"/>
              <a:ext cx="11113" cy="111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58"/>
            <p:cNvSpPr>
              <a:spLocks/>
            </p:cNvSpPr>
            <p:nvPr/>
          </p:nvSpPr>
          <p:spPr bwMode="auto">
            <a:xfrm>
              <a:off x="2230439" y="4483101"/>
              <a:ext cx="22225" cy="2222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2 h 2"/>
                <a:gd name="T12" fmla="*/ 2 w 2"/>
                <a:gd name="T13" fmla="*/ 2 h 2"/>
                <a:gd name="T14" fmla="*/ 0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F0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60"/>
            <p:cNvSpPr>
              <a:spLocks/>
            </p:cNvSpPr>
            <p:nvPr/>
          </p:nvSpPr>
          <p:spPr bwMode="auto">
            <a:xfrm>
              <a:off x="2686051" y="4733926"/>
              <a:ext cx="130175" cy="173038"/>
            </a:xfrm>
            <a:custGeom>
              <a:avLst/>
              <a:gdLst>
                <a:gd name="T0" fmla="*/ 75 w 82"/>
                <a:gd name="T1" fmla="*/ 0 h 109"/>
                <a:gd name="T2" fmla="*/ 55 w 82"/>
                <a:gd name="T3" fmla="*/ 34 h 109"/>
                <a:gd name="T4" fmla="*/ 48 w 82"/>
                <a:gd name="T5" fmla="*/ 41 h 109"/>
                <a:gd name="T6" fmla="*/ 34 w 82"/>
                <a:gd name="T7" fmla="*/ 41 h 109"/>
                <a:gd name="T8" fmla="*/ 0 w 82"/>
                <a:gd name="T9" fmla="*/ 41 h 109"/>
                <a:gd name="T10" fmla="*/ 82 w 82"/>
                <a:gd name="T11" fmla="*/ 109 h 109"/>
                <a:gd name="T12" fmla="*/ 75 w 8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09">
                  <a:moveTo>
                    <a:pt x="75" y="0"/>
                  </a:moveTo>
                  <a:lnTo>
                    <a:pt x="55" y="34"/>
                  </a:lnTo>
                  <a:lnTo>
                    <a:pt x="48" y="41"/>
                  </a:lnTo>
                  <a:lnTo>
                    <a:pt x="34" y="41"/>
                  </a:lnTo>
                  <a:lnTo>
                    <a:pt x="0" y="41"/>
                  </a:lnTo>
                  <a:lnTo>
                    <a:pt x="82" y="109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61"/>
            <p:cNvSpPr>
              <a:spLocks/>
            </p:cNvSpPr>
            <p:nvPr/>
          </p:nvSpPr>
          <p:spPr bwMode="auto">
            <a:xfrm>
              <a:off x="2003426" y="45053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62"/>
            <p:cNvSpPr>
              <a:spLocks/>
            </p:cNvSpPr>
            <p:nvPr/>
          </p:nvSpPr>
          <p:spPr bwMode="auto">
            <a:xfrm>
              <a:off x="2003426" y="4494213"/>
              <a:ext cx="20638" cy="1111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63"/>
            <p:cNvSpPr>
              <a:spLocks/>
            </p:cNvSpPr>
            <p:nvPr/>
          </p:nvSpPr>
          <p:spPr bwMode="auto">
            <a:xfrm>
              <a:off x="2024064" y="4494213"/>
              <a:ext cx="0" cy="1111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6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65"/>
            <p:cNvSpPr>
              <a:spLocks/>
            </p:cNvSpPr>
            <p:nvPr/>
          </p:nvSpPr>
          <p:spPr bwMode="auto">
            <a:xfrm>
              <a:off x="1970089" y="4668838"/>
              <a:ext cx="11113" cy="206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66"/>
            <p:cNvSpPr>
              <a:spLocks/>
            </p:cNvSpPr>
            <p:nvPr/>
          </p:nvSpPr>
          <p:spPr bwMode="auto">
            <a:xfrm>
              <a:off x="1970089" y="4657726"/>
              <a:ext cx="11113" cy="111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73"/>
            <p:cNvSpPr>
              <a:spLocks/>
            </p:cNvSpPr>
            <p:nvPr/>
          </p:nvSpPr>
          <p:spPr bwMode="auto">
            <a:xfrm>
              <a:off x="2252664" y="4994276"/>
              <a:ext cx="130175" cy="119063"/>
            </a:xfrm>
            <a:custGeom>
              <a:avLst/>
              <a:gdLst>
                <a:gd name="T0" fmla="*/ 0 w 82"/>
                <a:gd name="T1" fmla="*/ 0 h 75"/>
                <a:gd name="T2" fmla="*/ 7 w 82"/>
                <a:gd name="T3" fmla="*/ 34 h 75"/>
                <a:gd name="T4" fmla="*/ 7 w 82"/>
                <a:gd name="T5" fmla="*/ 48 h 75"/>
                <a:gd name="T6" fmla="*/ 7 w 82"/>
                <a:gd name="T7" fmla="*/ 48 h 75"/>
                <a:gd name="T8" fmla="*/ 20 w 82"/>
                <a:gd name="T9" fmla="*/ 75 h 75"/>
                <a:gd name="T10" fmla="*/ 82 w 82"/>
                <a:gd name="T11" fmla="*/ 75 h 75"/>
                <a:gd name="T12" fmla="*/ 0 w 82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lnTo>
                    <a:pt x="7" y="34"/>
                  </a:lnTo>
                  <a:lnTo>
                    <a:pt x="7" y="48"/>
                  </a:lnTo>
                  <a:lnTo>
                    <a:pt x="7" y="48"/>
                  </a:lnTo>
                  <a:lnTo>
                    <a:pt x="20" y="75"/>
                  </a:lnTo>
                  <a:lnTo>
                    <a:pt x="82" y="7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75"/>
            <p:cNvSpPr>
              <a:spLocks/>
            </p:cNvSpPr>
            <p:nvPr/>
          </p:nvSpPr>
          <p:spPr bwMode="auto">
            <a:xfrm>
              <a:off x="2208214" y="5070476"/>
              <a:ext cx="76200" cy="42863"/>
            </a:xfrm>
            <a:custGeom>
              <a:avLst/>
              <a:gdLst>
                <a:gd name="T0" fmla="*/ 35 w 48"/>
                <a:gd name="T1" fmla="*/ 0 h 27"/>
                <a:gd name="T2" fmla="*/ 28 w 48"/>
                <a:gd name="T3" fmla="*/ 6 h 27"/>
                <a:gd name="T4" fmla="*/ 0 w 48"/>
                <a:gd name="T5" fmla="*/ 27 h 27"/>
                <a:gd name="T6" fmla="*/ 48 w 48"/>
                <a:gd name="T7" fmla="*/ 27 h 27"/>
                <a:gd name="T8" fmla="*/ 35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35" y="0"/>
                  </a:moveTo>
                  <a:lnTo>
                    <a:pt x="28" y="6"/>
                  </a:lnTo>
                  <a:lnTo>
                    <a:pt x="0" y="27"/>
                  </a:lnTo>
                  <a:lnTo>
                    <a:pt x="48" y="27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77"/>
            <p:cNvSpPr>
              <a:spLocks/>
            </p:cNvSpPr>
            <p:nvPr/>
          </p:nvSpPr>
          <p:spPr bwMode="auto">
            <a:xfrm>
              <a:off x="1743076" y="4516438"/>
              <a:ext cx="96838" cy="11113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4 w 9"/>
                <a:gd name="T5" fmla="*/ 1 h 1"/>
                <a:gd name="T6" fmla="*/ 9 w 9"/>
                <a:gd name="T7" fmla="*/ 1 h 1"/>
                <a:gd name="T8" fmla="*/ 8 w 9"/>
                <a:gd name="T9" fmla="*/ 0 h 1"/>
                <a:gd name="T10" fmla="*/ 9 w 9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79"/>
            <p:cNvSpPr>
              <a:spLocks noEditPoints="1"/>
            </p:cNvSpPr>
            <p:nvPr/>
          </p:nvSpPr>
          <p:spPr bwMode="auto">
            <a:xfrm>
              <a:off x="1828801" y="4505326"/>
              <a:ext cx="65088" cy="31750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6 w 6"/>
                <a:gd name="T5" fmla="*/ 1 h 3"/>
                <a:gd name="T6" fmla="*/ 6 w 6"/>
                <a:gd name="T7" fmla="*/ 0 h 3"/>
                <a:gd name="T8" fmla="*/ 6 w 6"/>
                <a:gd name="T9" fmla="*/ 0 h 3"/>
                <a:gd name="T10" fmla="*/ 3 w 6"/>
                <a:gd name="T11" fmla="*/ 0 h 3"/>
                <a:gd name="T12" fmla="*/ 1 w 6"/>
                <a:gd name="T13" fmla="*/ 1 h 3"/>
                <a:gd name="T14" fmla="*/ 0 w 6"/>
                <a:gd name="T15" fmla="*/ 1 h 3"/>
                <a:gd name="T16" fmla="*/ 1 w 6"/>
                <a:gd name="T17" fmla="*/ 2 h 3"/>
                <a:gd name="T18" fmla="*/ 2 w 6"/>
                <a:gd name="T19" fmla="*/ 3 h 3"/>
                <a:gd name="T20" fmla="*/ 3 w 6"/>
                <a:gd name="T21" fmla="*/ 2 h 3"/>
                <a:gd name="T22" fmla="*/ 1 w 6"/>
                <a:gd name="T23" fmla="*/ 1 h 3"/>
                <a:gd name="T24" fmla="*/ 3 w 6"/>
                <a:gd name="T25" fmla="*/ 0 h 3"/>
                <a:gd name="T26" fmla="*/ 3 w 6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3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83"/>
            <p:cNvSpPr>
              <a:spLocks/>
            </p:cNvSpPr>
            <p:nvPr/>
          </p:nvSpPr>
          <p:spPr bwMode="auto">
            <a:xfrm>
              <a:off x="1862139" y="4516438"/>
              <a:ext cx="31750" cy="206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84"/>
            <p:cNvSpPr>
              <a:spLocks noEditPoints="1"/>
            </p:cNvSpPr>
            <p:nvPr/>
          </p:nvSpPr>
          <p:spPr bwMode="auto">
            <a:xfrm>
              <a:off x="1851026" y="4516438"/>
              <a:ext cx="42863" cy="20638"/>
            </a:xfrm>
            <a:custGeom>
              <a:avLst/>
              <a:gdLst>
                <a:gd name="T0" fmla="*/ 1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2 w 4"/>
                <a:gd name="T7" fmla="*/ 2 h 2"/>
                <a:gd name="T8" fmla="*/ 1 w 4"/>
                <a:gd name="T9" fmla="*/ 1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85"/>
            <p:cNvSpPr>
              <a:spLocks noEditPoints="1"/>
            </p:cNvSpPr>
            <p:nvPr/>
          </p:nvSpPr>
          <p:spPr bwMode="auto">
            <a:xfrm>
              <a:off x="2024064" y="4516438"/>
              <a:ext cx="53975" cy="20638"/>
            </a:xfrm>
            <a:custGeom>
              <a:avLst/>
              <a:gdLst>
                <a:gd name="T0" fmla="*/ 0 w 5"/>
                <a:gd name="T1" fmla="*/ 1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1 h 2"/>
                <a:gd name="T8" fmla="*/ 5 w 5"/>
                <a:gd name="T9" fmla="*/ 0 h 2"/>
                <a:gd name="T10" fmla="*/ 4 w 5"/>
                <a:gd name="T11" fmla="*/ 1 h 2"/>
                <a:gd name="T12" fmla="*/ 4 w 5"/>
                <a:gd name="T13" fmla="*/ 1 h 2"/>
                <a:gd name="T14" fmla="*/ 4 w 5"/>
                <a:gd name="T15" fmla="*/ 1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5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86"/>
            <p:cNvSpPr>
              <a:spLocks/>
            </p:cNvSpPr>
            <p:nvPr/>
          </p:nvSpPr>
          <p:spPr bwMode="auto">
            <a:xfrm>
              <a:off x="2046289" y="4494213"/>
              <a:ext cx="31750" cy="33338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0 h 3"/>
                <a:gd name="T6" fmla="*/ 0 w 3"/>
                <a:gd name="T7" fmla="*/ 1 h 3"/>
                <a:gd name="T8" fmla="*/ 0 w 3"/>
                <a:gd name="T9" fmla="*/ 1 h 3"/>
                <a:gd name="T10" fmla="*/ 2 w 3"/>
                <a:gd name="T11" fmla="*/ 3 h 3"/>
                <a:gd name="T12" fmla="*/ 2 w 3"/>
                <a:gd name="T13" fmla="*/ 3 h 3"/>
                <a:gd name="T14" fmla="*/ 3 w 3"/>
                <a:gd name="T15" fmla="*/ 2 h 3"/>
                <a:gd name="T16" fmla="*/ 3 w 3"/>
                <a:gd name="T17" fmla="*/ 2 h 3"/>
                <a:gd name="T18" fmla="*/ 2 w 3"/>
                <a:gd name="T19" fmla="*/ 0 h 3"/>
                <a:gd name="T20" fmla="*/ 1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87"/>
            <p:cNvSpPr>
              <a:spLocks/>
            </p:cNvSpPr>
            <p:nvPr/>
          </p:nvSpPr>
          <p:spPr bwMode="auto">
            <a:xfrm>
              <a:off x="2024064" y="4527551"/>
              <a:ext cx="11113" cy="952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88"/>
            <p:cNvSpPr>
              <a:spLocks noEditPoints="1"/>
            </p:cNvSpPr>
            <p:nvPr/>
          </p:nvSpPr>
          <p:spPr bwMode="auto">
            <a:xfrm>
              <a:off x="2035176" y="4494213"/>
              <a:ext cx="11113" cy="1111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1 w 1"/>
                <a:gd name="T15" fmla="*/ 1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Oval 189"/>
            <p:cNvSpPr>
              <a:spLocks noChangeArrowheads="1"/>
            </p:cNvSpPr>
            <p:nvPr/>
          </p:nvSpPr>
          <p:spPr bwMode="auto">
            <a:xfrm>
              <a:off x="2068514" y="4527551"/>
              <a:ext cx="1588" cy="1588"/>
            </a:xfrm>
            <a:prstGeom prst="ellipse">
              <a:avLst/>
            </a:pr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90"/>
            <p:cNvSpPr>
              <a:spLocks/>
            </p:cNvSpPr>
            <p:nvPr/>
          </p:nvSpPr>
          <p:spPr bwMode="auto">
            <a:xfrm>
              <a:off x="2046289" y="4505326"/>
              <a:ext cx="22225" cy="2222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91"/>
            <p:cNvSpPr>
              <a:spLocks noEditPoints="1"/>
            </p:cNvSpPr>
            <p:nvPr/>
          </p:nvSpPr>
          <p:spPr bwMode="auto">
            <a:xfrm>
              <a:off x="2024064" y="4505326"/>
              <a:ext cx="44450" cy="31750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4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1 w 4"/>
                <a:gd name="T11" fmla="*/ 0 h 3"/>
                <a:gd name="T12" fmla="*/ 1 w 4"/>
                <a:gd name="T13" fmla="*/ 1 h 3"/>
                <a:gd name="T14" fmla="*/ 0 w 4"/>
                <a:gd name="T15" fmla="*/ 2 h 3"/>
                <a:gd name="T16" fmla="*/ 1 w 4"/>
                <a:gd name="T17" fmla="*/ 3 h 3"/>
                <a:gd name="T18" fmla="*/ 2 w 4"/>
                <a:gd name="T19" fmla="*/ 2 h 3"/>
                <a:gd name="T20" fmla="*/ 3 w 4"/>
                <a:gd name="T21" fmla="*/ 2 h 3"/>
                <a:gd name="T22" fmla="*/ 2 w 4"/>
                <a:gd name="T23" fmla="*/ 2 h 3"/>
                <a:gd name="T24" fmla="*/ 1 w 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92"/>
            <p:cNvSpPr>
              <a:spLocks/>
            </p:cNvSpPr>
            <p:nvPr/>
          </p:nvSpPr>
          <p:spPr bwMode="auto">
            <a:xfrm>
              <a:off x="2046289" y="4527551"/>
              <a:ext cx="2222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2 w 2"/>
                <a:gd name="T4" fmla="*/ 2 w 2"/>
                <a:gd name="T5" fmla="*/ 1 w 2"/>
                <a:gd name="T6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93"/>
            <p:cNvSpPr>
              <a:spLocks/>
            </p:cNvSpPr>
            <p:nvPr/>
          </p:nvSpPr>
          <p:spPr bwMode="auto">
            <a:xfrm>
              <a:off x="2035176" y="4494213"/>
              <a:ext cx="33338" cy="333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1 h 3"/>
                <a:gd name="T4" fmla="*/ 0 w 3"/>
                <a:gd name="T5" fmla="*/ 1 h 3"/>
                <a:gd name="T6" fmla="*/ 0 w 3"/>
                <a:gd name="T7" fmla="*/ 1 h 3"/>
                <a:gd name="T8" fmla="*/ 1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2 w 3"/>
                <a:gd name="T15" fmla="*/ 3 h 3"/>
                <a:gd name="T16" fmla="*/ 3 w 3"/>
                <a:gd name="T17" fmla="*/ 3 h 3"/>
                <a:gd name="T18" fmla="*/ 3 w 3"/>
                <a:gd name="T19" fmla="*/ 3 h 3"/>
                <a:gd name="T20" fmla="*/ 1 w 3"/>
                <a:gd name="T21" fmla="*/ 1 h 3"/>
                <a:gd name="T22" fmla="*/ 0 w 3"/>
                <a:gd name="T2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94"/>
            <p:cNvSpPr>
              <a:spLocks/>
            </p:cNvSpPr>
            <p:nvPr/>
          </p:nvSpPr>
          <p:spPr bwMode="auto">
            <a:xfrm>
              <a:off x="2057401" y="4527551"/>
              <a:ext cx="1111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2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95"/>
            <p:cNvSpPr>
              <a:spLocks/>
            </p:cNvSpPr>
            <p:nvPr/>
          </p:nvSpPr>
          <p:spPr bwMode="auto">
            <a:xfrm>
              <a:off x="2024064" y="4505326"/>
              <a:ext cx="1111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6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96"/>
            <p:cNvSpPr>
              <a:spLocks/>
            </p:cNvSpPr>
            <p:nvPr/>
          </p:nvSpPr>
          <p:spPr bwMode="auto">
            <a:xfrm>
              <a:off x="1992314" y="4516438"/>
              <a:ext cx="31750" cy="20638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97"/>
            <p:cNvSpPr>
              <a:spLocks/>
            </p:cNvSpPr>
            <p:nvPr/>
          </p:nvSpPr>
          <p:spPr bwMode="auto">
            <a:xfrm>
              <a:off x="2012951" y="4516438"/>
              <a:ext cx="11113" cy="1111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98"/>
            <p:cNvSpPr>
              <a:spLocks/>
            </p:cNvSpPr>
            <p:nvPr/>
          </p:nvSpPr>
          <p:spPr bwMode="auto">
            <a:xfrm>
              <a:off x="2024064" y="4505326"/>
              <a:ext cx="11113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6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99"/>
            <p:cNvSpPr>
              <a:spLocks/>
            </p:cNvSpPr>
            <p:nvPr/>
          </p:nvSpPr>
          <p:spPr bwMode="auto">
            <a:xfrm>
              <a:off x="2024064" y="4505326"/>
              <a:ext cx="11113" cy="2222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76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200"/>
            <p:cNvSpPr>
              <a:spLocks/>
            </p:cNvSpPr>
            <p:nvPr/>
          </p:nvSpPr>
          <p:spPr bwMode="auto">
            <a:xfrm>
              <a:off x="2024064" y="4505326"/>
              <a:ext cx="1111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201"/>
            <p:cNvSpPr>
              <a:spLocks/>
            </p:cNvSpPr>
            <p:nvPr/>
          </p:nvSpPr>
          <p:spPr bwMode="auto">
            <a:xfrm>
              <a:off x="2003426" y="4505326"/>
              <a:ext cx="9525" cy="111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202"/>
            <p:cNvSpPr>
              <a:spLocks/>
            </p:cNvSpPr>
            <p:nvPr/>
          </p:nvSpPr>
          <p:spPr bwMode="auto">
            <a:xfrm>
              <a:off x="2003426" y="4505326"/>
              <a:ext cx="20638" cy="1111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  <a:gd name="T12" fmla="*/ 2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6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203"/>
            <p:cNvSpPr>
              <a:spLocks/>
            </p:cNvSpPr>
            <p:nvPr/>
          </p:nvSpPr>
          <p:spPr bwMode="auto">
            <a:xfrm>
              <a:off x="2024064" y="4505326"/>
              <a:ext cx="1111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206"/>
            <p:cNvSpPr>
              <a:spLocks/>
            </p:cNvSpPr>
            <p:nvPr/>
          </p:nvSpPr>
          <p:spPr bwMode="auto">
            <a:xfrm>
              <a:off x="1330326" y="4103688"/>
              <a:ext cx="130175" cy="173038"/>
            </a:xfrm>
            <a:custGeom>
              <a:avLst/>
              <a:gdLst>
                <a:gd name="T0" fmla="*/ 0 w 82"/>
                <a:gd name="T1" fmla="*/ 0 h 109"/>
                <a:gd name="T2" fmla="*/ 14 w 82"/>
                <a:gd name="T3" fmla="*/ 109 h 109"/>
                <a:gd name="T4" fmla="*/ 27 w 82"/>
                <a:gd name="T5" fmla="*/ 75 h 109"/>
                <a:gd name="T6" fmla="*/ 34 w 82"/>
                <a:gd name="T7" fmla="*/ 68 h 109"/>
                <a:gd name="T8" fmla="*/ 48 w 82"/>
                <a:gd name="T9" fmla="*/ 68 h 109"/>
                <a:gd name="T10" fmla="*/ 82 w 82"/>
                <a:gd name="T11" fmla="*/ 68 h 109"/>
                <a:gd name="T12" fmla="*/ 0 w 82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09">
                  <a:moveTo>
                    <a:pt x="0" y="0"/>
                  </a:moveTo>
                  <a:lnTo>
                    <a:pt x="14" y="109"/>
                  </a:lnTo>
                  <a:lnTo>
                    <a:pt x="27" y="75"/>
                  </a:lnTo>
                  <a:lnTo>
                    <a:pt x="34" y="68"/>
                  </a:lnTo>
                  <a:lnTo>
                    <a:pt x="48" y="68"/>
                  </a:lnTo>
                  <a:lnTo>
                    <a:pt x="82" y="6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208"/>
            <p:cNvSpPr>
              <a:spLocks/>
            </p:cNvSpPr>
            <p:nvPr/>
          </p:nvSpPr>
          <p:spPr bwMode="auto">
            <a:xfrm>
              <a:off x="2122488" y="4352925"/>
              <a:ext cx="11113" cy="1111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09"/>
            <p:cNvSpPr>
              <a:spLocks/>
            </p:cNvSpPr>
            <p:nvPr/>
          </p:nvSpPr>
          <p:spPr bwMode="auto">
            <a:xfrm>
              <a:off x="2111376" y="4341813"/>
              <a:ext cx="22225" cy="333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1 w 2"/>
                <a:gd name="T9" fmla="*/ 2 h 3"/>
                <a:gd name="T10" fmla="*/ 2 w 2"/>
                <a:gd name="T11" fmla="*/ 1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11"/>
            <p:cNvSpPr>
              <a:spLocks noEditPoints="1"/>
            </p:cNvSpPr>
            <p:nvPr/>
          </p:nvSpPr>
          <p:spPr bwMode="auto">
            <a:xfrm>
              <a:off x="2068513" y="4494213"/>
              <a:ext cx="9525" cy="222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1 h 2"/>
                <a:gd name="T16" fmla="*/ 0 w 1"/>
                <a:gd name="T17" fmla="*/ 0 h 2"/>
                <a:gd name="T18" fmla="*/ 0 w 1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9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213"/>
            <p:cNvSpPr>
              <a:spLocks/>
            </p:cNvSpPr>
            <p:nvPr/>
          </p:nvSpPr>
          <p:spPr bwMode="auto">
            <a:xfrm>
              <a:off x="2068513" y="4471988"/>
              <a:ext cx="42863" cy="4445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1 h 4"/>
                <a:gd name="T4" fmla="*/ 1 w 4"/>
                <a:gd name="T5" fmla="*/ 2 h 4"/>
                <a:gd name="T6" fmla="*/ 0 w 4"/>
                <a:gd name="T7" fmla="*/ 2 h 4"/>
                <a:gd name="T8" fmla="*/ 0 w 4"/>
                <a:gd name="T9" fmla="*/ 2 h 4"/>
                <a:gd name="T10" fmla="*/ 0 w 4"/>
                <a:gd name="T11" fmla="*/ 2 h 4"/>
                <a:gd name="T12" fmla="*/ 0 w 4"/>
                <a:gd name="T13" fmla="*/ 3 h 4"/>
                <a:gd name="T14" fmla="*/ 1 w 4"/>
                <a:gd name="T15" fmla="*/ 4 h 4"/>
                <a:gd name="T16" fmla="*/ 2 w 4"/>
                <a:gd name="T17" fmla="*/ 4 h 4"/>
                <a:gd name="T18" fmla="*/ 2 w 4"/>
                <a:gd name="T19" fmla="*/ 4 h 4"/>
                <a:gd name="T20" fmla="*/ 2 w 4"/>
                <a:gd name="T21" fmla="*/ 4 h 4"/>
                <a:gd name="T22" fmla="*/ 2 w 4"/>
                <a:gd name="T23" fmla="*/ 4 h 4"/>
                <a:gd name="T24" fmla="*/ 2 w 4"/>
                <a:gd name="T25" fmla="*/ 4 h 4"/>
                <a:gd name="T26" fmla="*/ 2 w 4"/>
                <a:gd name="T27" fmla="*/ 4 h 4"/>
                <a:gd name="T28" fmla="*/ 3 w 4"/>
                <a:gd name="T29" fmla="*/ 3 h 4"/>
                <a:gd name="T30" fmla="*/ 4 w 4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214"/>
            <p:cNvSpPr>
              <a:spLocks/>
            </p:cNvSpPr>
            <p:nvPr/>
          </p:nvSpPr>
          <p:spPr bwMode="auto">
            <a:xfrm>
              <a:off x="2068513" y="4494213"/>
              <a:ext cx="9525" cy="2222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8B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215"/>
            <p:cNvSpPr>
              <a:spLocks/>
            </p:cNvSpPr>
            <p:nvPr/>
          </p:nvSpPr>
          <p:spPr bwMode="auto">
            <a:xfrm>
              <a:off x="2068513" y="4494213"/>
              <a:ext cx="9525" cy="2222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D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216"/>
            <p:cNvSpPr>
              <a:spLocks/>
            </p:cNvSpPr>
            <p:nvPr/>
          </p:nvSpPr>
          <p:spPr bwMode="auto">
            <a:xfrm>
              <a:off x="2068513" y="4505325"/>
              <a:ext cx="9525" cy="111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76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218"/>
            <p:cNvSpPr>
              <a:spLocks/>
            </p:cNvSpPr>
            <p:nvPr/>
          </p:nvSpPr>
          <p:spPr bwMode="auto">
            <a:xfrm>
              <a:off x="1731963" y="3897313"/>
              <a:ext cx="130175" cy="119063"/>
            </a:xfrm>
            <a:custGeom>
              <a:avLst/>
              <a:gdLst>
                <a:gd name="T0" fmla="*/ 48 w 82"/>
                <a:gd name="T1" fmla="*/ 0 h 75"/>
                <a:gd name="T2" fmla="*/ 0 w 82"/>
                <a:gd name="T3" fmla="*/ 0 h 75"/>
                <a:gd name="T4" fmla="*/ 82 w 82"/>
                <a:gd name="T5" fmla="*/ 75 h 75"/>
                <a:gd name="T6" fmla="*/ 75 w 82"/>
                <a:gd name="T7" fmla="*/ 41 h 75"/>
                <a:gd name="T8" fmla="*/ 75 w 82"/>
                <a:gd name="T9" fmla="*/ 34 h 75"/>
                <a:gd name="T10" fmla="*/ 48 w 82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75">
                  <a:moveTo>
                    <a:pt x="48" y="0"/>
                  </a:moveTo>
                  <a:lnTo>
                    <a:pt x="0" y="0"/>
                  </a:lnTo>
                  <a:lnTo>
                    <a:pt x="82" y="75"/>
                  </a:lnTo>
                  <a:lnTo>
                    <a:pt x="75" y="41"/>
                  </a:lnTo>
                  <a:lnTo>
                    <a:pt x="75" y="34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220"/>
            <p:cNvSpPr>
              <a:spLocks/>
            </p:cNvSpPr>
            <p:nvPr/>
          </p:nvSpPr>
          <p:spPr bwMode="auto">
            <a:xfrm>
              <a:off x="1808163" y="3897313"/>
              <a:ext cx="96838" cy="53975"/>
            </a:xfrm>
            <a:custGeom>
              <a:avLst/>
              <a:gdLst>
                <a:gd name="T0" fmla="*/ 61 w 61"/>
                <a:gd name="T1" fmla="*/ 0 h 34"/>
                <a:gd name="T2" fmla="*/ 0 w 61"/>
                <a:gd name="T3" fmla="*/ 0 h 34"/>
                <a:gd name="T4" fmla="*/ 27 w 61"/>
                <a:gd name="T5" fmla="*/ 34 h 34"/>
                <a:gd name="T6" fmla="*/ 20 w 61"/>
                <a:gd name="T7" fmla="*/ 27 h 34"/>
                <a:gd name="T8" fmla="*/ 34 w 61"/>
                <a:gd name="T9" fmla="*/ 21 h 34"/>
                <a:gd name="T10" fmla="*/ 61 w 6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4">
                  <a:moveTo>
                    <a:pt x="61" y="0"/>
                  </a:moveTo>
                  <a:lnTo>
                    <a:pt x="0" y="0"/>
                  </a:lnTo>
                  <a:lnTo>
                    <a:pt x="27" y="34"/>
                  </a:lnTo>
                  <a:lnTo>
                    <a:pt x="20" y="27"/>
                  </a:lnTo>
                  <a:lnTo>
                    <a:pt x="34" y="21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Oval 225"/>
            <p:cNvSpPr>
              <a:spLocks noChangeArrowheads="1"/>
            </p:cNvSpPr>
            <p:nvPr/>
          </p:nvSpPr>
          <p:spPr bwMode="auto">
            <a:xfrm>
              <a:off x="1958976" y="4429125"/>
              <a:ext cx="195263" cy="195263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227"/>
            <p:cNvSpPr>
              <a:spLocks/>
            </p:cNvSpPr>
            <p:nvPr/>
          </p:nvSpPr>
          <p:spPr bwMode="auto">
            <a:xfrm>
              <a:off x="1731963" y="4570413"/>
              <a:ext cx="107950" cy="107950"/>
            </a:xfrm>
            <a:custGeom>
              <a:avLst/>
              <a:gdLst>
                <a:gd name="T0" fmla="*/ 3 w 10"/>
                <a:gd name="T1" fmla="*/ 2 h 10"/>
                <a:gd name="T2" fmla="*/ 3 w 10"/>
                <a:gd name="T3" fmla="*/ 2 h 10"/>
                <a:gd name="T4" fmla="*/ 1 w 10"/>
                <a:gd name="T5" fmla="*/ 3 h 10"/>
                <a:gd name="T6" fmla="*/ 0 w 10"/>
                <a:gd name="T7" fmla="*/ 3 h 10"/>
                <a:gd name="T8" fmla="*/ 4 w 10"/>
                <a:gd name="T9" fmla="*/ 0 h 10"/>
                <a:gd name="T10" fmla="*/ 5 w 10"/>
                <a:gd name="T11" fmla="*/ 2 h 10"/>
                <a:gd name="T12" fmla="*/ 3 w 10"/>
                <a:gd name="T13" fmla="*/ 7 h 10"/>
                <a:gd name="T14" fmla="*/ 3 w 10"/>
                <a:gd name="T15" fmla="*/ 8 h 10"/>
                <a:gd name="T16" fmla="*/ 3 w 10"/>
                <a:gd name="T17" fmla="*/ 9 h 10"/>
                <a:gd name="T18" fmla="*/ 6 w 10"/>
                <a:gd name="T19" fmla="*/ 8 h 10"/>
                <a:gd name="T20" fmla="*/ 8 w 10"/>
                <a:gd name="T21" fmla="*/ 3 h 10"/>
                <a:gd name="T22" fmla="*/ 8 w 10"/>
                <a:gd name="T23" fmla="*/ 1 h 10"/>
                <a:gd name="T24" fmla="*/ 9 w 10"/>
                <a:gd name="T25" fmla="*/ 0 h 10"/>
                <a:gd name="T26" fmla="*/ 10 w 10"/>
                <a:gd name="T27" fmla="*/ 2 h 10"/>
                <a:gd name="T28" fmla="*/ 6 w 10"/>
                <a:gd name="T29" fmla="*/ 9 h 10"/>
                <a:gd name="T30" fmla="*/ 2 w 10"/>
                <a:gd name="T31" fmla="*/ 10 h 10"/>
                <a:gd name="T32" fmla="*/ 1 w 10"/>
                <a:gd name="T33" fmla="*/ 9 h 10"/>
                <a:gd name="T34" fmla="*/ 2 w 10"/>
                <a:gd name="T35" fmla="*/ 7 h 10"/>
                <a:gd name="T36" fmla="*/ 3 w 10"/>
                <a:gd name="T3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5" y="9"/>
                    <a:pt x="6" y="8"/>
                  </a:cubicBezTo>
                  <a:cubicBezTo>
                    <a:pt x="7" y="6"/>
                    <a:pt x="8" y="4"/>
                    <a:pt x="8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4"/>
                    <a:pt x="8" y="7"/>
                    <a:pt x="6" y="9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8"/>
                    <a:pt x="2" y="7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228"/>
            <p:cNvSpPr>
              <a:spLocks noEditPoints="1"/>
            </p:cNvSpPr>
            <p:nvPr/>
          </p:nvSpPr>
          <p:spPr bwMode="auto">
            <a:xfrm>
              <a:off x="1851026" y="4592638"/>
              <a:ext cx="53975" cy="130175"/>
            </a:xfrm>
            <a:custGeom>
              <a:avLst/>
              <a:gdLst>
                <a:gd name="T0" fmla="*/ 3 w 5"/>
                <a:gd name="T1" fmla="*/ 6 h 12"/>
                <a:gd name="T2" fmla="*/ 3 w 5"/>
                <a:gd name="T3" fmla="*/ 5 h 12"/>
                <a:gd name="T4" fmla="*/ 1 w 5"/>
                <a:gd name="T5" fmla="*/ 6 h 12"/>
                <a:gd name="T6" fmla="*/ 1 w 5"/>
                <a:gd name="T7" fmla="*/ 6 h 12"/>
                <a:gd name="T8" fmla="*/ 4 w 5"/>
                <a:gd name="T9" fmla="*/ 4 h 12"/>
                <a:gd name="T10" fmla="*/ 5 w 5"/>
                <a:gd name="T11" fmla="*/ 4 h 12"/>
                <a:gd name="T12" fmla="*/ 5 w 5"/>
                <a:gd name="T13" fmla="*/ 5 h 12"/>
                <a:gd name="T14" fmla="*/ 2 w 5"/>
                <a:gd name="T15" fmla="*/ 11 h 12"/>
                <a:gd name="T16" fmla="*/ 2 w 5"/>
                <a:gd name="T17" fmla="*/ 11 h 12"/>
                <a:gd name="T18" fmla="*/ 4 w 5"/>
                <a:gd name="T19" fmla="*/ 10 h 12"/>
                <a:gd name="T20" fmla="*/ 5 w 5"/>
                <a:gd name="T21" fmla="*/ 10 h 12"/>
                <a:gd name="T22" fmla="*/ 1 w 5"/>
                <a:gd name="T23" fmla="*/ 12 h 12"/>
                <a:gd name="T24" fmla="*/ 1 w 5"/>
                <a:gd name="T25" fmla="*/ 12 h 12"/>
                <a:gd name="T26" fmla="*/ 0 w 5"/>
                <a:gd name="T27" fmla="*/ 12 h 12"/>
                <a:gd name="T28" fmla="*/ 3 w 5"/>
                <a:gd name="T29" fmla="*/ 6 h 12"/>
                <a:gd name="T30" fmla="*/ 5 w 5"/>
                <a:gd name="T31" fmla="*/ 1 h 12"/>
                <a:gd name="T32" fmla="*/ 4 w 5"/>
                <a:gd name="T33" fmla="*/ 2 h 12"/>
                <a:gd name="T34" fmla="*/ 4 w 5"/>
                <a:gd name="T35" fmla="*/ 1 h 12"/>
                <a:gd name="T36" fmla="*/ 5 w 5"/>
                <a:gd name="T37" fmla="*/ 0 h 12"/>
                <a:gd name="T38" fmla="*/ 5 w 5"/>
                <a:gd name="T3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12"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3" y="6"/>
                  </a:lnTo>
                  <a:close/>
                  <a:moveTo>
                    <a:pt x="5" y="1"/>
                  </a:moveTo>
                  <a:cubicBezTo>
                    <a:pt x="5" y="1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226"/>
            <p:cNvSpPr>
              <a:spLocks/>
            </p:cNvSpPr>
            <p:nvPr/>
          </p:nvSpPr>
          <p:spPr bwMode="auto">
            <a:xfrm>
              <a:off x="1947863" y="4418013"/>
              <a:ext cx="206375" cy="206375"/>
            </a:xfrm>
            <a:custGeom>
              <a:avLst/>
              <a:gdLst>
                <a:gd name="T0" fmla="*/ 19 w 19"/>
                <a:gd name="T1" fmla="*/ 10 h 19"/>
                <a:gd name="T2" fmla="*/ 18 w 19"/>
                <a:gd name="T3" fmla="*/ 10 h 19"/>
                <a:gd name="T4" fmla="*/ 10 w 19"/>
                <a:gd name="T5" fmla="*/ 18 h 19"/>
                <a:gd name="T6" fmla="*/ 1 w 19"/>
                <a:gd name="T7" fmla="*/ 10 h 19"/>
                <a:gd name="T8" fmla="*/ 10 w 19"/>
                <a:gd name="T9" fmla="*/ 1 h 19"/>
                <a:gd name="T10" fmla="*/ 18 w 19"/>
                <a:gd name="T11" fmla="*/ 10 h 19"/>
                <a:gd name="T12" fmla="*/ 19 w 19"/>
                <a:gd name="T13" fmla="*/ 10 h 19"/>
                <a:gd name="T14" fmla="*/ 19 w 19"/>
                <a:gd name="T15" fmla="*/ 10 h 19"/>
                <a:gd name="T16" fmla="*/ 10 w 19"/>
                <a:gd name="T17" fmla="*/ 0 h 19"/>
                <a:gd name="T18" fmla="*/ 0 w 19"/>
                <a:gd name="T19" fmla="*/ 10 h 19"/>
                <a:gd name="T20" fmla="*/ 10 w 19"/>
                <a:gd name="T21" fmla="*/ 19 h 19"/>
                <a:gd name="T22" fmla="*/ 19 w 19"/>
                <a:gd name="T23" fmla="*/ 10 h 19"/>
                <a:gd name="T24" fmla="*/ 19 w 19"/>
                <a:gd name="T2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5"/>
                    <a:pt x="14" y="18"/>
                    <a:pt x="10" y="18"/>
                  </a:cubicBezTo>
                  <a:cubicBezTo>
                    <a:pt x="5" y="18"/>
                    <a:pt x="1" y="15"/>
                    <a:pt x="1" y="10"/>
                  </a:cubicBezTo>
                  <a:cubicBezTo>
                    <a:pt x="1" y="5"/>
                    <a:pt x="5" y="1"/>
                    <a:pt x="10" y="1"/>
                  </a:cubicBezTo>
                  <a:cubicBezTo>
                    <a:pt x="14" y="1"/>
                    <a:pt x="18" y="5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ubicBezTo>
                    <a:pt x="15" y="19"/>
                    <a:pt x="19" y="15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295556" y="4014400"/>
            <a:ext cx="1296704" cy="1439397"/>
            <a:chOff x="1330326" y="3702051"/>
            <a:chExt cx="1485900" cy="1649413"/>
          </a:xfrm>
        </p:grpSpPr>
        <p:sp>
          <p:nvSpPr>
            <p:cNvPr id="171" name="Freeform 155"/>
            <p:cNvSpPr>
              <a:spLocks noEditPoints="1"/>
            </p:cNvSpPr>
            <p:nvPr/>
          </p:nvSpPr>
          <p:spPr bwMode="auto">
            <a:xfrm>
              <a:off x="2208214" y="4471988"/>
              <a:ext cx="109538" cy="33338"/>
            </a:xfrm>
            <a:custGeom>
              <a:avLst/>
              <a:gdLst>
                <a:gd name="T0" fmla="*/ 2 w 10"/>
                <a:gd name="T1" fmla="*/ 2 h 3"/>
                <a:gd name="T2" fmla="*/ 0 w 10"/>
                <a:gd name="T3" fmla="*/ 3 h 3"/>
                <a:gd name="T4" fmla="*/ 1 w 10"/>
                <a:gd name="T5" fmla="*/ 3 h 3"/>
                <a:gd name="T6" fmla="*/ 2 w 10"/>
                <a:gd name="T7" fmla="*/ 3 h 3"/>
                <a:gd name="T8" fmla="*/ 2 w 10"/>
                <a:gd name="T9" fmla="*/ 2 h 3"/>
                <a:gd name="T10" fmla="*/ 5 w 10"/>
                <a:gd name="T11" fmla="*/ 0 h 3"/>
                <a:gd name="T12" fmla="*/ 2 w 10"/>
                <a:gd name="T13" fmla="*/ 1 h 3"/>
                <a:gd name="T14" fmla="*/ 4 w 10"/>
                <a:gd name="T15" fmla="*/ 3 h 3"/>
                <a:gd name="T16" fmla="*/ 5 w 10"/>
                <a:gd name="T17" fmla="*/ 3 h 3"/>
                <a:gd name="T18" fmla="*/ 6 w 10"/>
                <a:gd name="T19" fmla="*/ 2 h 3"/>
                <a:gd name="T20" fmla="*/ 7 w 10"/>
                <a:gd name="T21" fmla="*/ 2 h 3"/>
                <a:gd name="T22" fmla="*/ 10 w 10"/>
                <a:gd name="T23" fmla="*/ 0 h 3"/>
                <a:gd name="T24" fmla="*/ 5 w 10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3">
                  <a:moveTo>
                    <a:pt x="2" y="2"/>
                  </a:move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9" y="1"/>
                    <a:pt x="10" y="0"/>
                  </a:cubicBezTo>
                  <a:cubicBezTo>
                    <a:pt x="8" y="0"/>
                    <a:pt x="7" y="0"/>
                    <a:pt x="5" y="0"/>
                  </a:cubicBezTo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72" name="Group 171"/>
            <p:cNvGrpSpPr/>
            <p:nvPr/>
          </p:nvGrpSpPr>
          <p:grpSpPr>
            <a:xfrm>
              <a:off x="1330326" y="3702051"/>
              <a:ext cx="1485900" cy="1649413"/>
              <a:chOff x="1330326" y="3702051"/>
              <a:chExt cx="1485900" cy="1649413"/>
            </a:xfrm>
          </p:grpSpPr>
          <p:sp>
            <p:nvSpPr>
              <p:cNvPr id="173" name="Freeform 107"/>
              <p:cNvSpPr>
                <a:spLocks/>
              </p:cNvSpPr>
              <p:nvPr/>
            </p:nvSpPr>
            <p:spPr bwMode="auto">
              <a:xfrm>
                <a:off x="1938339" y="4386263"/>
                <a:ext cx="107950" cy="119063"/>
              </a:xfrm>
              <a:custGeom>
                <a:avLst/>
                <a:gdLst>
                  <a:gd name="T0" fmla="*/ 0 w 10"/>
                  <a:gd name="T1" fmla="*/ 0 h 11"/>
                  <a:gd name="T2" fmla="*/ 2 w 10"/>
                  <a:gd name="T3" fmla="*/ 5 h 11"/>
                  <a:gd name="T4" fmla="*/ 7 w 10"/>
                  <a:gd name="T5" fmla="*/ 9 h 11"/>
                  <a:gd name="T6" fmla="*/ 7 w 10"/>
                  <a:gd name="T7" fmla="*/ 9 h 11"/>
                  <a:gd name="T8" fmla="*/ 7 w 10"/>
                  <a:gd name="T9" fmla="*/ 9 h 11"/>
                  <a:gd name="T10" fmla="*/ 9 w 10"/>
                  <a:gd name="T11" fmla="*/ 10 h 11"/>
                  <a:gd name="T12" fmla="*/ 9 w 10"/>
                  <a:gd name="T13" fmla="*/ 11 h 11"/>
                  <a:gd name="T14" fmla="*/ 9 w 10"/>
                  <a:gd name="T15" fmla="*/ 11 h 11"/>
                  <a:gd name="T16" fmla="*/ 9 w 10"/>
                  <a:gd name="T17" fmla="*/ 10 h 11"/>
                  <a:gd name="T18" fmla="*/ 9 w 10"/>
                  <a:gd name="T19" fmla="*/ 10 h 11"/>
                  <a:gd name="T20" fmla="*/ 10 w 10"/>
                  <a:gd name="T21" fmla="*/ 10 h 11"/>
                  <a:gd name="T22" fmla="*/ 5 w 10"/>
                  <a:gd name="T23" fmla="*/ 3 h 11"/>
                  <a:gd name="T24" fmla="*/ 1 w 10"/>
                  <a:gd name="T25" fmla="*/ 1 h 11"/>
                  <a:gd name="T26" fmla="*/ 1 w 10"/>
                  <a:gd name="T27" fmla="*/ 1 h 11"/>
                  <a:gd name="T28" fmla="*/ 1 w 10"/>
                  <a:gd name="T29" fmla="*/ 0 h 11"/>
                  <a:gd name="T30" fmla="*/ 0 w 10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cubicBezTo>
                      <a:pt x="0" y="2"/>
                      <a:pt x="1" y="4"/>
                      <a:pt x="2" y="5"/>
                    </a:cubicBezTo>
                    <a:cubicBezTo>
                      <a:pt x="4" y="6"/>
                      <a:pt x="5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9" y="10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8" y="8"/>
                      <a:pt x="6" y="6"/>
                      <a:pt x="5" y="3"/>
                    </a:cubicBezTo>
                    <a:cubicBezTo>
                      <a:pt x="4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9B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53"/>
              <p:cNvSpPr>
                <a:spLocks/>
              </p:cNvSpPr>
              <p:nvPr/>
            </p:nvSpPr>
            <p:spPr bwMode="auto">
              <a:xfrm>
                <a:off x="2273301" y="4494213"/>
                <a:ext cx="239713" cy="42863"/>
              </a:xfrm>
              <a:custGeom>
                <a:avLst/>
                <a:gdLst>
                  <a:gd name="T0" fmla="*/ 13 w 22"/>
                  <a:gd name="T1" fmla="*/ 0 h 4"/>
                  <a:gd name="T2" fmla="*/ 1 w 22"/>
                  <a:gd name="T3" fmla="*/ 0 h 4"/>
                  <a:gd name="T4" fmla="*/ 0 w 22"/>
                  <a:gd name="T5" fmla="*/ 1 h 4"/>
                  <a:gd name="T6" fmla="*/ 15 w 22"/>
                  <a:gd name="T7" fmla="*/ 4 h 4"/>
                  <a:gd name="T8" fmla="*/ 22 w 22"/>
                  <a:gd name="T9" fmla="*/ 4 h 4"/>
                  <a:gd name="T10" fmla="*/ 13 w 2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5" y="1"/>
                      <a:pt x="10" y="2"/>
                      <a:pt x="15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9" y="3"/>
                      <a:pt x="16" y="1"/>
                      <a:pt x="13" y="0"/>
                    </a:cubicBezTo>
                  </a:path>
                </a:pathLst>
              </a:custGeom>
              <a:solidFill>
                <a:srgbClr val="BA1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75" name="Group 174"/>
              <p:cNvGrpSpPr/>
              <p:nvPr/>
            </p:nvGrpSpPr>
            <p:grpSpPr>
              <a:xfrm>
                <a:off x="1330326" y="3702051"/>
                <a:ext cx="1485900" cy="1649413"/>
                <a:chOff x="1330326" y="3702051"/>
                <a:chExt cx="1485900" cy="1649413"/>
              </a:xfrm>
            </p:grpSpPr>
            <p:sp>
              <p:nvSpPr>
                <p:cNvPr id="176" name="Freeform 114"/>
                <p:cNvSpPr>
                  <a:spLocks noEditPoints="1"/>
                </p:cNvSpPr>
                <p:nvPr/>
              </p:nvSpPr>
              <p:spPr bwMode="auto">
                <a:xfrm>
                  <a:off x="2078039" y="4505326"/>
                  <a:ext cx="185738" cy="65088"/>
                </a:xfrm>
                <a:custGeom>
                  <a:avLst/>
                  <a:gdLst>
                    <a:gd name="T0" fmla="*/ 16 w 17"/>
                    <a:gd name="T1" fmla="*/ 0 h 6"/>
                    <a:gd name="T2" fmla="*/ 17 w 17"/>
                    <a:gd name="T3" fmla="*/ 0 h 6"/>
                    <a:gd name="T4" fmla="*/ 17 w 17"/>
                    <a:gd name="T5" fmla="*/ 0 h 6"/>
                    <a:gd name="T6" fmla="*/ 16 w 17"/>
                    <a:gd name="T7" fmla="*/ 0 h 6"/>
                    <a:gd name="T8" fmla="*/ 13 w 17"/>
                    <a:gd name="T9" fmla="*/ 0 h 6"/>
                    <a:gd name="T10" fmla="*/ 12 w 17"/>
                    <a:gd name="T11" fmla="*/ 0 h 6"/>
                    <a:gd name="T12" fmla="*/ 0 w 17"/>
                    <a:gd name="T13" fmla="*/ 3 h 6"/>
                    <a:gd name="T14" fmla="*/ 2 w 17"/>
                    <a:gd name="T15" fmla="*/ 6 h 6"/>
                    <a:gd name="T16" fmla="*/ 14 w 17"/>
                    <a:gd name="T17" fmla="*/ 2 h 6"/>
                    <a:gd name="T18" fmla="*/ 14 w 17"/>
                    <a:gd name="T19" fmla="*/ 0 h 6"/>
                    <a:gd name="T20" fmla="*/ 13 w 17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6">
                      <a:moveTo>
                        <a:pt x="1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9" y="1"/>
                        <a:pt x="5" y="2"/>
                        <a:pt x="0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7" y="5"/>
                        <a:pt x="10" y="4"/>
                        <a:pt x="14" y="2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3" y="0"/>
                        <a:pt x="13" y="0"/>
                      </a:cubicBezTo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150"/>
                <p:cNvSpPr>
                  <a:spLocks noEditPoints="1"/>
                </p:cNvSpPr>
                <p:nvPr/>
              </p:nvSpPr>
              <p:spPr bwMode="auto">
                <a:xfrm>
                  <a:off x="2068514" y="4471988"/>
                  <a:ext cx="195263" cy="44450"/>
                </a:xfrm>
                <a:custGeom>
                  <a:avLst/>
                  <a:gdLst>
                    <a:gd name="T0" fmla="*/ 2 w 18"/>
                    <a:gd name="T1" fmla="*/ 4 h 4"/>
                    <a:gd name="T2" fmla="*/ 2 w 18"/>
                    <a:gd name="T3" fmla="*/ 4 h 4"/>
                    <a:gd name="T4" fmla="*/ 2 w 18"/>
                    <a:gd name="T5" fmla="*/ 4 h 4"/>
                    <a:gd name="T6" fmla="*/ 2 w 18"/>
                    <a:gd name="T7" fmla="*/ 4 h 4"/>
                    <a:gd name="T8" fmla="*/ 2 w 18"/>
                    <a:gd name="T9" fmla="*/ 4 h 4"/>
                    <a:gd name="T10" fmla="*/ 2 w 18"/>
                    <a:gd name="T11" fmla="*/ 4 h 4"/>
                    <a:gd name="T12" fmla="*/ 2 w 18"/>
                    <a:gd name="T13" fmla="*/ 4 h 4"/>
                    <a:gd name="T14" fmla="*/ 2 w 18"/>
                    <a:gd name="T15" fmla="*/ 4 h 4"/>
                    <a:gd name="T16" fmla="*/ 1 w 18"/>
                    <a:gd name="T17" fmla="*/ 2 h 4"/>
                    <a:gd name="T18" fmla="*/ 0 w 18"/>
                    <a:gd name="T19" fmla="*/ 2 h 4"/>
                    <a:gd name="T20" fmla="*/ 0 w 18"/>
                    <a:gd name="T21" fmla="*/ 2 h 4"/>
                    <a:gd name="T22" fmla="*/ 1 w 18"/>
                    <a:gd name="T23" fmla="*/ 2 h 4"/>
                    <a:gd name="T24" fmla="*/ 14 w 18"/>
                    <a:gd name="T25" fmla="*/ 0 h 4"/>
                    <a:gd name="T26" fmla="*/ 4 w 18"/>
                    <a:gd name="T27" fmla="*/ 0 h 4"/>
                    <a:gd name="T28" fmla="*/ 3 w 18"/>
                    <a:gd name="T29" fmla="*/ 3 h 4"/>
                    <a:gd name="T30" fmla="*/ 2 w 18"/>
                    <a:gd name="T31" fmla="*/ 4 h 4"/>
                    <a:gd name="T32" fmla="*/ 2 w 18"/>
                    <a:gd name="T33" fmla="*/ 4 h 4"/>
                    <a:gd name="T34" fmla="*/ 13 w 18"/>
                    <a:gd name="T35" fmla="*/ 3 h 4"/>
                    <a:gd name="T36" fmla="*/ 15 w 18"/>
                    <a:gd name="T37" fmla="*/ 2 h 4"/>
                    <a:gd name="T38" fmla="*/ 15 w 18"/>
                    <a:gd name="T39" fmla="*/ 1 h 4"/>
                    <a:gd name="T40" fmla="*/ 15 w 18"/>
                    <a:gd name="T41" fmla="*/ 1 h 4"/>
                    <a:gd name="T42" fmla="*/ 18 w 18"/>
                    <a:gd name="T43" fmla="*/ 0 h 4"/>
                    <a:gd name="T44" fmla="*/ 14 w 18"/>
                    <a:gd name="T4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8" h="4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1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moveTo>
                        <a:pt x="14" y="0"/>
                      </a:moveTo>
                      <a:cubicBezTo>
                        <a:pt x="11" y="0"/>
                        <a:pt x="8" y="0"/>
                        <a:pt x="4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3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6" y="3"/>
                        <a:pt x="10" y="3"/>
                        <a:pt x="13" y="3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1"/>
                        <a:pt x="17" y="0"/>
                        <a:pt x="18" y="0"/>
                      </a:cubicBezTo>
                      <a:cubicBezTo>
                        <a:pt x="17" y="0"/>
                        <a:pt x="16" y="0"/>
                        <a:pt x="14" y="0"/>
                      </a:cubic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78" name="Group 177"/>
                <p:cNvGrpSpPr/>
                <p:nvPr/>
              </p:nvGrpSpPr>
              <p:grpSpPr>
                <a:xfrm>
                  <a:off x="1330326" y="3702051"/>
                  <a:ext cx="1485900" cy="1649413"/>
                  <a:chOff x="1330326" y="3702051"/>
                  <a:chExt cx="1485900" cy="1649413"/>
                </a:xfrm>
              </p:grpSpPr>
              <p:sp>
                <p:nvSpPr>
                  <p:cNvPr id="179" name="Freeform 98"/>
                  <p:cNvSpPr>
                    <a:spLocks/>
                  </p:cNvSpPr>
                  <p:nvPr/>
                </p:nvSpPr>
                <p:spPr bwMode="auto">
                  <a:xfrm>
                    <a:off x="1417639" y="4375151"/>
                    <a:ext cx="31750" cy="31750"/>
                  </a:xfrm>
                  <a:custGeom>
                    <a:avLst/>
                    <a:gdLst>
                      <a:gd name="T0" fmla="*/ 13 w 20"/>
                      <a:gd name="T1" fmla="*/ 0 h 20"/>
                      <a:gd name="T2" fmla="*/ 0 w 20"/>
                      <a:gd name="T3" fmla="*/ 20 h 20"/>
                      <a:gd name="T4" fmla="*/ 20 w 20"/>
                      <a:gd name="T5" fmla="*/ 20 h 20"/>
                      <a:gd name="T6" fmla="*/ 13 w 20"/>
                      <a:gd name="T7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13" y="0"/>
                        </a:moveTo>
                        <a:lnTo>
                          <a:pt x="0" y="20"/>
                        </a:lnTo>
                        <a:lnTo>
                          <a:pt x="20" y="2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rgbClr val="CECEC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180" name="Group 179"/>
                  <p:cNvGrpSpPr/>
                  <p:nvPr/>
                </p:nvGrpSpPr>
                <p:grpSpPr>
                  <a:xfrm>
                    <a:off x="1330326" y="3702051"/>
                    <a:ext cx="1485900" cy="1649413"/>
                    <a:chOff x="1330326" y="3702051"/>
                    <a:chExt cx="1485900" cy="1649413"/>
                  </a:xfrm>
                </p:grpSpPr>
                <p:sp>
                  <p:nvSpPr>
                    <p:cNvPr id="181" name="Freeform 13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731964" y="4483101"/>
                      <a:ext cx="271463" cy="152400"/>
                    </a:xfrm>
                    <a:custGeom>
                      <a:avLst/>
                      <a:gdLst>
                        <a:gd name="T0" fmla="*/ 15 w 25"/>
                        <a:gd name="T1" fmla="*/ 5 h 14"/>
                        <a:gd name="T2" fmla="*/ 15 w 25"/>
                        <a:gd name="T3" fmla="*/ 6 h 14"/>
                        <a:gd name="T4" fmla="*/ 17 w 25"/>
                        <a:gd name="T5" fmla="*/ 5 h 14"/>
                        <a:gd name="T6" fmla="*/ 15 w 25"/>
                        <a:gd name="T7" fmla="*/ 5 h 14"/>
                        <a:gd name="T8" fmla="*/ 11 w 25"/>
                        <a:gd name="T9" fmla="*/ 5 h 14"/>
                        <a:gd name="T10" fmla="*/ 0 w 25"/>
                        <a:gd name="T11" fmla="*/ 14 h 14"/>
                        <a:gd name="T12" fmla="*/ 4 w 25"/>
                        <a:gd name="T13" fmla="*/ 14 h 14"/>
                        <a:gd name="T14" fmla="*/ 15 w 25"/>
                        <a:gd name="T15" fmla="*/ 7 h 14"/>
                        <a:gd name="T16" fmla="*/ 12 w 25"/>
                        <a:gd name="T17" fmla="*/ 5 h 14"/>
                        <a:gd name="T18" fmla="*/ 11 w 25"/>
                        <a:gd name="T19" fmla="*/ 5 h 14"/>
                        <a:gd name="T20" fmla="*/ 24 w 25"/>
                        <a:gd name="T21" fmla="*/ 0 h 14"/>
                        <a:gd name="T22" fmla="*/ 17 w 25"/>
                        <a:gd name="T23" fmla="*/ 2 h 14"/>
                        <a:gd name="T24" fmla="*/ 18 w 25"/>
                        <a:gd name="T25" fmla="*/ 2 h 14"/>
                        <a:gd name="T26" fmla="*/ 25 w 25"/>
                        <a:gd name="T27" fmla="*/ 2 h 14"/>
                        <a:gd name="T28" fmla="*/ 25 w 25"/>
                        <a:gd name="T29" fmla="*/ 2 h 14"/>
                        <a:gd name="T30" fmla="*/ 24 w 25"/>
                        <a:gd name="T31" fmla="*/ 0 h 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25" h="14">
                          <a:moveTo>
                            <a:pt x="15" y="5"/>
                          </a:moveTo>
                          <a:cubicBezTo>
                            <a:pt x="15" y="6"/>
                            <a:pt x="15" y="6"/>
                            <a:pt x="15" y="6"/>
                          </a:cubicBezTo>
                          <a:cubicBezTo>
                            <a:pt x="16" y="6"/>
                            <a:pt x="16" y="6"/>
                            <a:pt x="17" y="5"/>
                          </a:cubicBezTo>
                          <a:cubicBezTo>
                            <a:pt x="17" y="5"/>
                            <a:pt x="16" y="5"/>
                            <a:pt x="15" y="5"/>
                          </a:cubicBezTo>
                          <a:moveTo>
                            <a:pt x="11" y="5"/>
                          </a:moveTo>
                          <a:cubicBezTo>
                            <a:pt x="7" y="7"/>
                            <a:pt x="3" y="10"/>
                            <a:pt x="0" y="14"/>
                          </a:cubicBezTo>
                          <a:cubicBezTo>
                            <a:pt x="4" y="14"/>
                            <a:pt x="4" y="14"/>
                            <a:pt x="4" y="14"/>
                          </a:cubicBezTo>
                          <a:cubicBezTo>
                            <a:pt x="7" y="11"/>
                            <a:pt x="10" y="9"/>
                            <a:pt x="15" y="7"/>
                          </a:cubicBezTo>
                          <a:cubicBezTo>
                            <a:pt x="12" y="5"/>
                            <a:pt x="12" y="5"/>
                            <a:pt x="12" y="5"/>
                          </a:cubicBezTo>
                          <a:cubicBezTo>
                            <a:pt x="12" y="5"/>
                            <a:pt x="11" y="5"/>
                            <a:pt x="11" y="5"/>
                          </a:cubicBezTo>
                          <a:moveTo>
                            <a:pt x="24" y="0"/>
                          </a:moveTo>
                          <a:cubicBezTo>
                            <a:pt x="21" y="1"/>
                            <a:pt x="19" y="2"/>
                            <a:pt x="17" y="2"/>
                          </a:cubicBezTo>
                          <a:cubicBezTo>
                            <a:pt x="17" y="2"/>
                            <a:pt x="18" y="2"/>
                            <a:pt x="18" y="2"/>
                          </a:cubicBezTo>
                          <a:cubicBezTo>
                            <a:pt x="20" y="2"/>
                            <a:pt x="23" y="2"/>
                            <a:pt x="25" y="2"/>
                          </a:cubicBezTo>
                          <a:cubicBezTo>
                            <a:pt x="25" y="2"/>
                            <a:pt x="25" y="2"/>
                            <a:pt x="25" y="2"/>
                          </a:cubicBezTo>
                          <a:cubicBezTo>
                            <a:pt x="25" y="1"/>
                            <a:pt x="24" y="1"/>
                            <a:pt x="24" y="0"/>
                          </a:cubicBezTo>
                        </a:path>
                      </a:pathLst>
                    </a:custGeom>
                    <a:solidFill>
                      <a:srgbClr val="D9D9D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2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1839914" y="4505326"/>
                      <a:ext cx="53975" cy="22225"/>
                    </a:xfrm>
                    <a:custGeom>
                      <a:avLst/>
                      <a:gdLst>
                        <a:gd name="T0" fmla="*/ 2 w 5"/>
                        <a:gd name="T1" fmla="*/ 0 h 2"/>
                        <a:gd name="T2" fmla="*/ 0 w 5"/>
                        <a:gd name="T3" fmla="*/ 1 h 2"/>
                        <a:gd name="T4" fmla="*/ 2 w 5"/>
                        <a:gd name="T5" fmla="*/ 2 h 2"/>
                        <a:gd name="T6" fmla="*/ 5 w 5"/>
                        <a:gd name="T7" fmla="*/ 1 h 2"/>
                        <a:gd name="T8" fmla="*/ 5 w 5"/>
                        <a:gd name="T9" fmla="*/ 0 h 2"/>
                        <a:gd name="T10" fmla="*/ 2 w 5"/>
                        <a:gd name="T11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5" h="2">
                          <a:moveTo>
                            <a:pt x="2" y="0"/>
                          </a:moveTo>
                          <a:cubicBezTo>
                            <a:pt x="0" y="1"/>
                            <a:pt x="0" y="1"/>
                            <a:pt x="0" y="1"/>
                          </a:cubicBezTo>
                          <a:cubicBezTo>
                            <a:pt x="2" y="2"/>
                            <a:pt x="2" y="2"/>
                            <a:pt x="2" y="2"/>
                          </a:cubicBezTo>
                          <a:cubicBezTo>
                            <a:pt x="3" y="2"/>
                            <a:pt x="4" y="2"/>
                            <a:pt x="5" y="1"/>
                          </a:cubicBezTo>
                          <a:cubicBezTo>
                            <a:pt x="5" y="0"/>
                            <a:pt x="5" y="0"/>
                            <a:pt x="5" y="0"/>
                          </a:cubicBezTo>
                          <a:cubicBezTo>
                            <a:pt x="4" y="0"/>
                            <a:pt x="3" y="0"/>
                            <a:pt x="2" y="0"/>
                          </a:cubicBezTo>
                        </a:path>
                      </a:pathLst>
                    </a:custGeom>
                    <a:solidFill>
                      <a:srgbClr val="D9D9D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83" name="Freeform 182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1851026" y="4505326"/>
                      <a:ext cx="152400" cy="31750"/>
                    </a:xfrm>
                    <a:custGeom>
                      <a:avLst/>
                      <a:gdLst>
                        <a:gd name="T0" fmla="*/ 0 w 14"/>
                        <a:gd name="T1" fmla="*/ 3 h 3"/>
                        <a:gd name="T2" fmla="*/ 0 w 14"/>
                        <a:gd name="T3" fmla="*/ 3 h 3"/>
                        <a:gd name="T4" fmla="*/ 1 w 14"/>
                        <a:gd name="T5" fmla="*/ 3 h 3"/>
                        <a:gd name="T6" fmla="*/ 0 w 14"/>
                        <a:gd name="T7" fmla="*/ 3 h 3"/>
                        <a:gd name="T8" fmla="*/ 14 w 14"/>
                        <a:gd name="T9" fmla="*/ 0 h 3"/>
                        <a:gd name="T10" fmla="*/ 7 w 14"/>
                        <a:gd name="T11" fmla="*/ 0 h 3"/>
                        <a:gd name="T12" fmla="*/ 6 w 14"/>
                        <a:gd name="T13" fmla="*/ 0 h 3"/>
                        <a:gd name="T14" fmla="*/ 4 w 14"/>
                        <a:gd name="T15" fmla="*/ 1 h 3"/>
                        <a:gd name="T16" fmla="*/ 4 w 14"/>
                        <a:gd name="T17" fmla="*/ 3 h 3"/>
                        <a:gd name="T18" fmla="*/ 6 w 14"/>
                        <a:gd name="T19" fmla="*/ 3 h 3"/>
                        <a:gd name="T20" fmla="*/ 14 w 14"/>
                        <a:gd name="T21" fmla="*/ 1 h 3"/>
                        <a:gd name="T22" fmla="*/ 14 w 14"/>
                        <a:gd name="T23" fmla="*/ 0 h 3"/>
                        <a:gd name="T24" fmla="*/ 14 w 14"/>
                        <a:gd name="T25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14" h="3">
                          <a:moveTo>
                            <a:pt x="0" y="3"/>
                          </a:move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3"/>
                            <a:pt x="1" y="3"/>
                            <a:pt x="1" y="3"/>
                          </a:cubicBezTo>
                          <a:cubicBezTo>
                            <a:pt x="0" y="3"/>
                            <a:pt x="0" y="3"/>
                            <a:pt x="0" y="3"/>
                          </a:cubicBezTo>
                          <a:moveTo>
                            <a:pt x="14" y="0"/>
                          </a:moveTo>
                          <a:cubicBezTo>
                            <a:pt x="12" y="0"/>
                            <a:pt x="9" y="0"/>
                            <a:pt x="7" y="0"/>
                          </a:cubicBezTo>
                          <a:cubicBezTo>
                            <a:pt x="7" y="0"/>
                            <a:pt x="6" y="0"/>
                            <a:pt x="6" y="0"/>
                          </a:cubicBezTo>
                          <a:cubicBezTo>
                            <a:pt x="5" y="1"/>
                            <a:pt x="5" y="1"/>
                            <a:pt x="4" y="1"/>
                          </a:cubicBezTo>
                          <a:cubicBezTo>
                            <a:pt x="4" y="3"/>
                            <a:pt x="4" y="3"/>
                            <a:pt x="4" y="3"/>
                          </a:cubicBezTo>
                          <a:cubicBezTo>
                            <a:pt x="5" y="3"/>
                            <a:pt x="6" y="3"/>
                            <a:pt x="6" y="3"/>
                          </a:cubicBezTo>
                          <a:cubicBezTo>
                            <a:pt x="8" y="3"/>
                            <a:pt x="11" y="2"/>
                            <a:pt x="14" y="1"/>
                          </a:cubicBezTo>
                          <a:cubicBezTo>
                            <a:pt x="14" y="1"/>
                            <a:pt x="14" y="0"/>
                            <a:pt x="14" y="0"/>
                          </a:cubicBezTo>
                          <a:cubicBezTo>
                            <a:pt x="14" y="0"/>
                            <a:pt x="14" y="0"/>
                            <a:pt x="14" y="0"/>
                          </a:cubicBezTo>
                        </a:path>
                      </a:pathLst>
                    </a:custGeom>
                    <a:solidFill>
                      <a:srgbClr val="B9B9B9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84" name="Group 183"/>
                    <p:cNvGrpSpPr/>
                    <p:nvPr/>
                  </p:nvGrpSpPr>
                  <p:grpSpPr>
                    <a:xfrm>
                      <a:off x="1330326" y="3702051"/>
                      <a:ext cx="1485900" cy="1649413"/>
                      <a:chOff x="1330326" y="3702051"/>
                      <a:chExt cx="1485900" cy="1649413"/>
                    </a:xfrm>
                  </p:grpSpPr>
                  <p:sp>
                    <p:nvSpPr>
                      <p:cNvPr id="185" name="Freeform 1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87626" y="4635501"/>
                        <a:ext cx="185738" cy="163513"/>
                      </a:xfrm>
                      <a:custGeom>
                        <a:avLst/>
                        <a:gdLst>
                          <a:gd name="T0" fmla="*/ 5 w 17"/>
                          <a:gd name="T1" fmla="*/ 0 h 15"/>
                          <a:gd name="T2" fmla="*/ 0 w 17"/>
                          <a:gd name="T3" fmla="*/ 0 h 15"/>
                          <a:gd name="T4" fmla="*/ 14 w 17"/>
                          <a:gd name="T5" fmla="*/ 15 h 15"/>
                          <a:gd name="T6" fmla="*/ 16 w 17"/>
                          <a:gd name="T7" fmla="*/ 15 h 15"/>
                          <a:gd name="T8" fmla="*/ 17 w 17"/>
                          <a:gd name="T9" fmla="*/ 14 h 15"/>
                          <a:gd name="T10" fmla="*/ 5 w 17"/>
                          <a:gd name="T11" fmla="*/ 0 h 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17" h="15">
                            <a:moveTo>
                              <a:pt x="5" y="0"/>
                            </a:moveTo>
                            <a:cubicBezTo>
                              <a:pt x="0" y="0"/>
                              <a:pt x="0" y="0"/>
                              <a:pt x="0" y="0"/>
                            </a:cubicBezTo>
                            <a:cubicBezTo>
                              <a:pt x="6" y="4"/>
                              <a:pt x="10" y="9"/>
                              <a:pt x="14" y="15"/>
                            </a:cubicBezTo>
                            <a:cubicBezTo>
                              <a:pt x="16" y="15"/>
                              <a:pt x="16" y="15"/>
                              <a:pt x="16" y="15"/>
                            </a:cubicBezTo>
                            <a:cubicBezTo>
                              <a:pt x="17" y="14"/>
                              <a:pt x="17" y="14"/>
                              <a:pt x="17" y="14"/>
                            </a:cubicBezTo>
                            <a:cubicBezTo>
                              <a:pt x="13" y="8"/>
                              <a:pt x="9" y="4"/>
                              <a:pt x="5" y="0"/>
                            </a:cubicBezTo>
                          </a:path>
                        </a:pathLst>
                      </a:custGeom>
                      <a:solidFill>
                        <a:srgbClr val="A3A3A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186" name="Group 185"/>
                      <p:cNvGrpSpPr/>
                      <p:nvPr/>
                    </p:nvGrpSpPr>
                    <p:grpSpPr>
                      <a:xfrm>
                        <a:off x="1330326" y="3702051"/>
                        <a:ext cx="1485900" cy="1649413"/>
                        <a:chOff x="1330326" y="3702051"/>
                        <a:chExt cx="1485900" cy="1649413"/>
                      </a:xfrm>
                    </p:grpSpPr>
                    <p:grpSp>
                      <p:nvGrpSpPr>
                        <p:cNvPr id="187" name="Group 186"/>
                        <p:cNvGrpSpPr/>
                        <p:nvPr/>
                      </p:nvGrpSpPr>
                      <p:grpSpPr>
                        <a:xfrm>
                          <a:off x="1341439" y="4537076"/>
                          <a:ext cx="1041400" cy="814388"/>
                          <a:chOff x="1341439" y="4537076"/>
                          <a:chExt cx="1041400" cy="814388"/>
                        </a:xfrm>
                      </p:grpSpPr>
                      <p:sp>
                        <p:nvSpPr>
                          <p:cNvPr id="219" name="Freeform 6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947864" y="4646613"/>
                            <a:ext cx="55563" cy="65088"/>
                          </a:xfrm>
                          <a:custGeom>
                            <a:avLst/>
                            <a:gdLst>
                              <a:gd name="T0" fmla="*/ 35 w 35"/>
                              <a:gd name="T1" fmla="*/ 20 h 41"/>
                              <a:gd name="T2" fmla="*/ 0 w 35"/>
                              <a:gd name="T3" fmla="*/ 41 h 41"/>
                              <a:gd name="T4" fmla="*/ 0 w 35"/>
                              <a:gd name="T5" fmla="*/ 0 h 41"/>
                              <a:gd name="T6" fmla="*/ 35 w 35"/>
                              <a:gd name="T7" fmla="*/ 20 h 41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</a:cxnLst>
                            <a:rect l="0" t="0" r="r" b="b"/>
                            <a:pathLst>
                              <a:path w="35" h="41">
                                <a:moveTo>
                                  <a:pt x="35" y="20"/>
                                </a:moveTo>
                                <a:lnTo>
                                  <a:pt x="0" y="41"/>
                                </a:lnTo>
                                <a:lnTo>
                                  <a:pt x="0" y="0"/>
                                </a:lnTo>
                                <a:lnTo>
                                  <a:pt x="35" y="2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20" name="Group 219"/>
                          <p:cNvGrpSpPr/>
                          <p:nvPr/>
                        </p:nvGrpSpPr>
                        <p:grpSpPr>
                          <a:xfrm>
                            <a:off x="1341439" y="4537076"/>
                            <a:ext cx="1041400" cy="814388"/>
                            <a:chOff x="1341439" y="4537076"/>
                            <a:chExt cx="1041400" cy="814388"/>
                          </a:xfrm>
                        </p:grpSpPr>
                        <p:grpSp>
                          <p:nvGrpSpPr>
                            <p:cNvPr id="221" name="Group 220"/>
                            <p:cNvGrpSpPr/>
                            <p:nvPr/>
                          </p:nvGrpSpPr>
                          <p:grpSpPr>
                            <a:xfrm>
                              <a:off x="1341439" y="4537076"/>
                              <a:ext cx="1041400" cy="814388"/>
                              <a:chOff x="1341439" y="4537076"/>
                              <a:chExt cx="1041400" cy="814388"/>
                            </a:xfrm>
                          </p:grpSpPr>
                          <p:sp>
                            <p:nvSpPr>
                              <p:cNvPr id="223" name="Freeform 128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133601" y="4668838"/>
                                <a:ext cx="31750" cy="42863"/>
                              </a:xfrm>
                              <a:custGeom>
                                <a:avLst/>
                                <a:gdLst>
                                  <a:gd name="T0" fmla="*/ 2 w 3"/>
                                  <a:gd name="T1" fmla="*/ 0 h 4"/>
                                  <a:gd name="T2" fmla="*/ 0 w 3"/>
                                  <a:gd name="T3" fmla="*/ 1 h 4"/>
                                  <a:gd name="T4" fmla="*/ 0 w 3"/>
                                  <a:gd name="T5" fmla="*/ 2 h 4"/>
                                  <a:gd name="T6" fmla="*/ 3 w 3"/>
                                  <a:gd name="T7" fmla="*/ 4 h 4"/>
                                  <a:gd name="T8" fmla="*/ 3 w 3"/>
                                  <a:gd name="T9" fmla="*/ 2 h 4"/>
                                  <a:gd name="T10" fmla="*/ 2 w 3"/>
                                  <a:gd name="T11" fmla="*/ 0 h 4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</a:cxnLst>
                                <a:rect l="0" t="0" r="r" b="b"/>
                                <a:pathLst>
                                  <a:path w="3" h="4">
                                    <a:moveTo>
                                      <a:pt x="2" y="0"/>
                                    </a:moveTo>
                                    <a:cubicBezTo>
                                      <a:pt x="0" y="1"/>
                                      <a:pt x="0" y="1"/>
                                      <a:pt x="0" y="1"/>
                                    </a:cubicBezTo>
                                    <a:cubicBezTo>
                                      <a:pt x="0" y="1"/>
                                      <a:pt x="0" y="2"/>
                                      <a:pt x="0" y="2"/>
                                    </a:cubicBezTo>
                                    <a:cubicBezTo>
                                      <a:pt x="3" y="4"/>
                                      <a:pt x="3" y="4"/>
                                      <a:pt x="3" y="4"/>
                                    </a:cubicBezTo>
                                    <a:cubicBezTo>
                                      <a:pt x="3" y="2"/>
                                      <a:pt x="3" y="2"/>
                                      <a:pt x="3" y="2"/>
                                    </a:cubicBezTo>
                                    <a:cubicBezTo>
                                      <a:pt x="3" y="1"/>
                                      <a:pt x="3" y="0"/>
                                      <a:pt x="2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D9D9D9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24" name="Freeform 169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970089" y="4668838"/>
                                <a:ext cx="33338" cy="31750"/>
                              </a:xfrm>
                              <a:custGeom>
                                <a:avLst/>
                                <a:gdLst>
                                  <a:gd name="T0" fmla="*/ 1 w 3"/>
                                  <a:gd name="T1" fmla="*/ 0 h 3"/>
                                  <a:gd name="T2" fmla="*/ 0 w 3"/>
                                  <a:gd name="T3" fmla="*/ 2 h 3"/>
                                  <a:gd name="T4" fmla="*/ 0 w 3"/>
                                  <a:gd name="T5" fmla="*/ 2 h 3"/>
                                  <a:gd name="T6" fmla="*/ 0 w 3"/>
                                  <a:gd name="T7" fmla="*/ 3 h 3"/>
                                  <a:gd name="T8" fmla="*/ 3 w 3"/>
                                  <a:gd name="T9" fmla="*/ 1 h 3"/>
                                  <a:gd name="T10" fmla="*/ 1 w 3"/>
                                  <a:gd name="T11" fmla="*/ 0 h 3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</a:cxnLst>
                                <a:rect l="0" t="0" r="r" b="b"/>
                                <a:pathLst>
                                  <a:path w="3" h="3">
                                    <a:moveTo>
                                      <a:pt x="1" y="0"/>
                                    </a:moveTo>
                                    <a:cubicBezTo>
                                      <a:pt x="1" y="1"/>
                                      <a:pt x="0" y="1"/>
                                      <a:pt x="0" y="2"/>
                                    </a:cubicBezTo>
                                    <a:cubicBezTo>
                                      <a:pt x="0" y="2"/>
                                      <a:pt x="0" y="2"/>
                                      <a:pt x="0" y="2"/>
                                    </a:cubicBezTo>
                                    <a:cubicBezTo>
                                      <a:pt x="0" y="2"/>
                                      <a:pt x="0" y="3"/>
                                      <a:pt x="0" y="3"/>
                                    </a:cubicBezTo>
                                    <a:cubicBezTo>
                                      <a:pt x="3" y="1"/>
                                      <a:pt x="3" y="1"/>
                                      <a:pt x="3" y="1"/>
                                    </a:cubicBezTo>
                                    <a:cubicBezTo>
                                      <a:pt x="1" y="0"/>
                                      <a:pt x="1" y="0"/>
                                      <a:pt x="1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A3A3A3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25" name="Group 224"/>
                              <p:cNvGrpSpPr/>
                              <p:nvPr/>
                            </p:nvGrpSpPr>
                            <p:grpSpPr>
                              <a:xfrm>
                                <a:off x="1341439" y="4537076"/>
                                <a:ext cx="1041400" cy="814388"/>
                                <a:chOff x="1341439" y="4537076"/>
                                <a:chExt cx="1041400" cy="814388"/>
                              </a:xfrm>
                            </p:grpSpPr>
                            <p:sp>
                              <p:nvSpPr>
                                <p:cNvPr id="226" name="Freeform 171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2176464" y="5005388"/>
                                  <a:ext cx="31750" cy="53975"/>
                                </a:xfrm>
                                <a:custGeom>
                                  <a:avLst/>
                                  <a:gdLst>
                                    <a:gd name="T0" fmla="*/ 0 w 3"/>
                                    <a:gd name="T1" fmla="*/ 0 h 5"/>
                                    <a:gd name="T2" fmla="*/ 0 w 3"/>
                                    <a:gd name="T3" fmla="*/ 3 h 5"/>
                                    <a:gd name="T4" fmla="*/ 2 w 3"/>
                                    <a:gd name="T5" fmla="*/ 5 h 5"/>
                                    <a:gd name="T6" fmla="*/ 3 w 3"/>
                                    <a:gd name="T7" fmla="*/ 2 h 5"/>
                                    <a:gd name="T8" fmla="*/ 0 w 3"/>
                                    <a:gd name="T9" fmla="*/ 0 h 5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</a:cxnLst>
                                  <a:rect l="0" t="0" r="r" b="b"/>
                                  <a:pathLst>
                                    <a:path w="3" h="5">
                                      <a:moveTo>
                                        <a:pt x="0" y="0"/>
                                      </a:moveTo>
                                      <a:cubicBezTo>
                                        <a:pt x="0" y="1"/>
                                        <a:pt x="0" y="2"/>
                                        <a:pt x="0" y="3"/>
                                      </a:cubicBezTo>
                                      <a:cubicBezTo>
                                        <a:pt x="0" y="4"/>
                                        <a:pt x="1" y="4"/>
                                        <a:pt x="2" y="5"/>
                                      </a:cubicBezTo>
                                      <a:cubicBezTo>
                                        <a:pt x="2" y="4"/>
                                        <a:pt x="3" y="3"/>
                                        <a:pt x="3" y="2"/>
                                      </a:cubicBezTo>
                                      <a:cubicBezTo>
                                        <a:pt x="2" y="1"/>
                                        <a:pt x="1" y="1"/>
                                        <a:pt x="0" y="0"/>
                                      </a:cubicBezTo>
                                    </a:path>
                                  </a:pathLst>
                                </a:custGeom>
                                <a:solidFill>
                                  <a:srgbClr val="929292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grpSp>
                              <p:nvGrpSpPr>
                                <p:cNvPr id="227" name="Group 226"/>
                                <p:cNvGrpSpPr/>
                                <p:nvPr/>
                              </p:nvGrpSpPr>
                              <p:grpSpPr>
                                <a:xfrm>
                                  <a:off x="1341439" y="4537076"/>
                                  <a:ext cx="1041400" cy="814388"/>
                                  <a:chOff x="1341439" y="4537076"/>
                                  <a:chExt cx="1041400" cy="814388"/>
                                </a:xfrm>
                              </p:grpSpPr>
                              <p:sp>
                                <p:nvSpPr>
                                  <p:cNvPr id="228" name="Freeform 168"/>
                                  <p:cNvSpPr>
                                    <a:spLocks noEditPoint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970089" y="4624388"/>
                                    <a:ext cx="33338" cy="119063"/>
                                  </a:xfrm>
                                  <a:custGeom>
                                    <a:avLst/>
                                    <a:gdLst>
                                      <a:gd name="T0" fmla="*/ 3 w 3"/>
                                      <a:gd name="T1" fmla="*/ 6 h 11"/>
                                      <a:gd name="T2" fmla="*/ 0 w 3"/>
                                      <a:gd name="T3" fmla="*/ 8 h 11"/>
                                      <a:gd name="T4" fmla="*/ 0 w 3"/>
                                      <a:gd name="T5" fmla="*/ 11 h 11"/>
                                      <a:gd name="T6" fmla="*/ 3 w 3"/>
                                      <a:gd name="T7" fmla="*/ 7 h 11"/>
                                      <a:gd name="T8" fmla="*/ 3 w 3"/>
                                      <a:gd name="T9" fmla="*/ 6 h 11"/>
                                      <a:gd name="T10" fmla="*/ 3 w 3"/>
                                      <a:gd name="T11" fmla="*/ 6 h 11"/>
                                      <a:gd name="T12" fmla="*/ 3 w 3"/>
                                      <a:gd name="T13" fmla="*/ 0 h 11"/>
                                      <a:gd name="T14" fmla="*/ 1 w 3"/>
                                      <a:gd name="T15" fmla="*/ 4 h 11"/>
                                      <a:gd name="T16" fmla="*/ 3 w 3"/>
                                      <a:gd name="T17" fmla="*/ 5 h 11"/>
                                      <a:gd name="T18" fmla="*/ 3 w 3"/>
                                      <a:gd name="T19" fmla="*/ 0 h 11"/>
                                    </a:gdLst>
                                    <a:ahLst/>
                                    <a:cxnLst>
                                      <a:cxn ang="0">
                                        <a:pos x="T0" y="T1"/>
                                      </a:cxn>
                                      <a:cxn ang="0">
                                        <a:pos x="T2" y="T3"/>
                                      </a:cxn>
                                      <a:cxn ang="0">
                                        <a:pos x="T4" y="T5"/>
                                      </a:cxn>
                                      <a:cxn ang="0">
                                        <a:pos x="T6" y="T7"/>
                                      </a:cxn>
                                      <a:cxn ang="0">
                                        <a:pos x="T8" y="T9"/>
                                      </a:cxn>
                                      <a:cxn ang="0">
                                        <a:pos x="T10" y="T11"/>
                                      </a:cxn>
                                      <a:cxn ang="0">
                                        <a:pos x="T12" y="T13"/>
                                      </a:cxn>
                                      <a:cxn ang="0">
                                        <a:pos x="T14" y="T15"/>
                                      </a:cxn>
                                      <a:cxn ang="0">
                                        <a:pos x="T16" y="T17"/>
                                      </a:cxn>
                                      <a:cxn ang="0">
                                        <a:pos x="T18" y="T19"/>
                                      </a:cxn>
                                    </a:cxnLst>
                                    <a:rect l="0" t="0" r="r" b="b"/>
                                    <a:pathLst>
                                      <a:path w="3" h="11">
                                        <a:moveTo>
                                          <a:pt x="3" y="6"/>
                                        </a:moveTo>
                                        <a:cubicBezTo>
                                          <a:pt x="0" y="8"/>
                                          <a:pt x="0" y="8"/>
                                          <a:pt x="0" y="8"/>
                                        </a:cubicBezTo>
                                        <a:cubicBezTo>
                                          <a:pt x="0" y="9"/>
                                          <a:pt x="0" y="10"/>
                                          <a:pt x="0" y="11"/>
                                        </a:cubicBezTo>
                                        <a:cubicBezTo>
                                          <a:pt x="1" y="9"/>
                                          <a:pt x="2" y="8"/>
                                          <a:pt x="3" y="7"/>
                                        </a:cubicBezTo>
                                        <a:cubicBezTo>
                                          <a:pt x="3" y="7"/>
                                          <a:pt x="3" y="6"/>
                                          <a:pt x="3" y="6"/>
                                        </a:cubicBezTo>
                                        <a:cubicBezTo>
                                          <a:pt x="3" y="6"/>
                                          <a:pt x="3" y="6"/>
                                          <a:pt x="3" y="6"/>
                                        </a:cubicBezTo>
                                        <a:moveTo>
                                          <a:pt x="3" y="0"/>
                                        </a:moveTo>
                                        <a:cubicBezTo>
                                          <a:pt x="3" y="1"/>
                                          <a:pt x="2" y="3"/>
                                          <a:pt x="1" y="4"/>
                                        </a:cubicBezTo>
                                        <a:cubicBezTo>
                                          <a:pt x="3" y="5"/>
                                          <a:pt x="3" y="5"/>
                                          <a:pt x="3" y="5"/>
                                        </a:cubicBezTo>
                                        <a:cubicBezTo>
                                          <a:pt x="3" y="3"/>
                                          <a:pt x="3" y="2"/>
                                          <a:pt x="3" y="0"/>
                                        </a:cubicBezTo>
                                      </a:path>
                                    </a:pathLst>
                                  </a:custGeom>
                                  <a:solidFill>
                                    <a:srgbClr val="A3A3A3"/>
                                  </a:solidFill>
                                  <a:ln>
                                    <a:noFill/>
                                  </a:ln>
                                  <a:extLs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round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en-US"/>
                                  </a:p>
                                </p:txBody>
                              </p:sp>
                              <p:grpSp>
                                <p:nvGrpSpPr>
                                  <p:cNvPr id="229" name="Group 228"/>
                                  <p:cNvGrpSpPr/>
                                  <p:nvPr/>
                                </p:nvGrpSpPr>
                                <p:grpSpPr>
                                  <a:xfrm>
                                    <a:off x="1341439" y="4537076"/>
                                    <a:ext cx="1041400" cy="814388"/>
                                    <a:chOff x="1341439" y="4537076"/>
                                    <a:chExt cx="1041400" cy="814388"/>
                                  </a:xfrm>
                                </p:grpSpPr>
                                <p:sp>
                                  <p:nvSpPr>
                                    <p:cNvPr id="230" name="Freeform 167"/>
                                    <p:cNvSpPr>
                                      <a:spLocks noEditPoint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1992314" y="4787901"/>
                                      <a:ext cx="271463" cy="292100"/>
                                    </a:xfrm>
                                    <a:custGeom>
                                      <a:avLst/>
                                      <a:gdLst>
                                        <a:gd name="T0" fmla="*/ 20 w 25"/>
                                        <a:gd name="T1" fmla="*/ 22 h 27"/>
                                        <a:gd name="T2" fmla="*/ 19 w 25"/>
                                        <a:gd name="T3" fmla="*/ 25 h 27"/>
                                        <a:gd name="T4" fmla="*/ 24 w 25"/>
                                        <a:gd name="T5" fmla="*/ 27 h 27"/>
                                        <a:gd name="T6" fmla="*/ 25 w 25"/>
                                        <a:gd name="T7" fmla="*/ 26 h 27"/>
                                        <a:gd name="T8" fmla="*/ 23 w 25"/>
                                        <a:gd name="T9" fmla="*/ 23 h 27"/>
                                        <a:gd name="T10" fmla="*/ 20 w 25"/>
                                        <a:gd name="T11" fmla="*/ 22 h 27"/>
                                        <a:gd name="T12" fmla="*/ 2 w 25"/>
                                        <a:gd name="T13" fmla="*/ 0 h 27"/>
                                        <a:gd name="T14" fmla="*/ 0 w 25"/>
                                        <a:gd name="T15" fmla="*/ 4 h 27"/>
                                        <a:gd name="T16" fmla="*/ 5 w 25"/>
                                        <a:gd name="T17" fmla="*/ 13 h 27"/>
                                        <a:gd name="T18" fmla="*/ 17 w 25"/>
                                        <a:gd name="T19" fmla="*/ 23 h 27"/>
                                        <a:gd name="T20" fmla="*/ 17 w 25"/>
                                        <a:gd name="T21" fmla="*/ 20 h 27"/>
                                        <a:gd name="T22" fmla="*/ 7 w 25"/>
                                        <a:gd name="T23" fmla="*/ 11 h 27"/>
                                        <a:gd name="T24" fmla="*/ 2 w 25"/>
                                        <a:gd name="T25" fmla="*/ 0 h 27"/>
                                      </a:gdLst>
                                      <a:ahLst/>
                                      <a:cxnLst>
                                        <a:cxn ang="0">
                                          <a:pos x="T0" y="T1"/>
                                        </a:cxn>
                                        <a:cxn ang="0">
                                          <a:pos x="T2" y="T3"/>
                                        </a:cxn>
                                        <a:cxn ang="0">
                                          <a:pos x="T4" y="T5"/>
                                        </a:cxn>
                                        <a:cxn ang="0">
                                          <a:pos x="T6" y="T7"/>
                                        </a:cxn>
                                        <a:cxn ang="0">
                                          <a:pos x="T8" y="T9"/>
                                        </a:cxn>
                                        <a:cxn ang="0">
                                          <a:pos x="T10" y="T11"/>
                                        </a:cxn>
                                        <a:cxn ang="0">
                                          <a:pos x="T12" y="T13"/>
                                        </a:cxn>
                                        <a:cxn ang="0">
                                          <a:pos x="T14" y="T15"/>
                                        </a:cxn>
                                        <a:cxn ang="0">
                                          <a:pos x="T16" y="T17"/>
                                        </a:cxn>
                                        <a:cxn ang="0">
                                          <a:pos x="T18" y="T19"/>
                                        </a:cxn>
                                        <a:cxn ang="0">
                                          <a:pos x="T20" y="T21"/>
                                        </a:cxn>
                                        <a:cxn ang="0">
                                          <a:pos x="T22" y="T23"/>
                                        </a:cxn>
                                        <a:cxn ang="0">
                                          <a:pos x="T24" y="T25"/>
                                        </a:cxn>
                                      </a:cxnLst>
                                      <a:rect l="0" t="0" r="r" b="b"/>
                                      <a:pathLst>
                                        <a:path w="25" h="27">
                                          <a:moveTo>
                                            <a:pt x="20" y="22"/>
                                          </a:moveTo>
                                          <a:cubicBezTo>
                                            <a:pt x="20" y="23"/>
                                            <a:pt x="19" y="24"/>
                                            <a:pt x="19" y="25"/>
                                          </a:cubicBezTo>
                                          <a:cubicBezTo>
                                            <a:pt x="21" y="26"/>
                                            <a:pt x="22" y="26"/>
                                            <a:pt x="24" y="27"/>
                                          </a:cubicBezTo>
                                          <a:cubicBezTo>
                                            <a:pt x="25" y="26"/>
                                            <a:pt x="25" y="26"/>
                                            <a:pt x="25" y="26"/>
                                          </a:cubicBezTo>
                                          <a:cubicBezTo>
                                            <a:pt x="23" y="23"/>
                                            <a:pt x="23" y="23"/>
                                            <a:pt x="23" y="23"/>
                                          </a:cubicBezTo>
                                          <a:cubicBezTo>
                                            <a:pt x="22" y="23"/>
                                            <a:pt x="21" y="22"/>
                                            <a:pt x="20" y="22"/>
                                          </a:cubicBezTo>
                                          <a:moveTo>
                                            <a:pt x="2" y="0"/>
                                          </a:moveTo>
                                          <a:cubicBezTo>
                                            <a:pt x="0" y="4"/>
                                            <a:pt x="0" y="4"/>
                                            <a:pt x="0" y="4"/>
                                          </a:cubicBezTo>
                                          <a:cubicBezTo>
                                            <a:pt x="1" y="7"/>
                                            <a:pt x="3" y="10"/>
                                            <a:pt x="5" y="13"/>
                                          </a:cubicBezTo>
                                          <a:cubicBezTo>
                                            <a:pt x="8" y="17"/>
                                            <a:pt x="12" y="20"/>
                                            <a:pt x="17" y="23"/>
                                          </a:cubicBezTo>
                                          <a:cubicBezTo>
                                            <a:pt x="17" y="22"/>
                                            <a:pt x="17" y="21"/>
                                            <a:pt x="17" y="20"/>
                                          </a:cubicBezTo>
                                          <a:cubicBezTo>
                                            <a:pt x="13" y="17"/>
                                            <a:pt x="10" y="14"/>
                                            <a:pt x="7" y="11"/>
                                          </a:cubicBezTo>
                                          <a:cubicBezTo>
                                            <a:pt x="5" y="8"/>
                                            <a:pt x="3" y="4"/>
                                            <a:pt x="2" y="0"/>
                                          </a:cubicBezTo>
                                        </a:path>
                                      </a:pathLst>
                                    </a:custGeom>
                                    <a:solidFill>
                                      <a:srgbClr val="ACACAC"/>
                                    </a:solidFill>
                                    <a:ln>
                                      <a:noFill/>
                                    </a:ln>
                                    <a:extLst>
                                      <a:ext uri="{91240B29-F687-4F45-9708-019B960494DF}">
                                        <a14:hiddenLine xmlns:a14="http://schemas.microsoft.com/office/drawing/2010/main" w="9525">
                                          <a:solidFill>
                                            <a:srgbClr val="000000"/>
                                          </a:solidFill>
                                          <a:round/>
                                          <a:headEnd/>
                                          <a:tailEnd/>
                                        </a14:hiddenLine>
                                      </a:ext>
                                    </a:extLst>
                                  </p:spPr>
                                  <p:txBody>
                                    <a:bodyPr vert="horz" wrap="square" lIns="91440" tIns="45720" rIns="91440" bIns="45720" numCol="1" anchor="t" anchorCtr="0" compatLnSpc="1">
                                      <a:prstTxWarp prst="textNoShape">
                                        <a:avLst/>
                                      </a:prstTxWarp>
                                    </a:bodyPr>
                                    <a:lstStyle/>
                                    <a:p>
                                      <a:endParaRPr lang="en-US"/>
                                    </a:p>
                                  </p:txBody>
                                </p:sp>
                                <p:sp>
                                  <p:nvSpPr>
                                    <p:cNvPr id="231" name="Freeform 170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1970089" y="4668838"/>
                                      <a:ext cx="33338" cy="42863"/>
                                    </a:xfrm>
                                    <a:custGeom>
                                      <a:avLst/>
                                      <a:gdLst>
                                        <a:gd name="T0" fmla="*/ 1 w 3"/>
                                        <a:gd name="T1" fmla="*/ 0 h 4"/>
                                        <a:gd name="T2" fmla="*/ 1 w 3"/>
                                        <a:gd name="T3" fmla="*/ 0 h 4"/>
                                        <a:gd name="T4" fmla="*/ 3 w 3"/>
                                        <a:gd name="T5" fmla="*/ 1 h 4"/>
                                        <a:gd name="T6" fmla="*/ 0 w 3"/>
                                        <a:gd name="T7" fmla="*/ 3 h 4"/>
                                        <a:gd name="T8" fmla="*/ 0 w 3"/>
                                        <a:gd name="T9" fmla="*/ 4 h 4"/>
                                        <a:gd name="T10" fmla="*/ 3 w 3"/>
                                        <a:gd name="T11" fmla="*/ 2 h 4"/>
                                        <a:gd name="T12" fmla="*/ 3 w 3"/>
                                        <a:gd name="T13" fmla="*/ 1 h 4"/>
                                        <a:gd name="T14" fmla="*/ 1 w 3"/>
                                        <a:gd name="T15" fmla="*/ 0 h 4"/>
                                      </a:gdLst>
                                      <a:ahLst/>
                                      <a:cxnLst>
                                        <a:cxn ang="0">
                                          <a:pos x="T0" y="T1"/>
                                        </a:cxn>
                                        <a:cxn ang="0">
                                          <a:pos x="T2" y="T3"/>
                                        </a:cxn>
                                        <a:cxn ang="0">
                                          <a:pos x="T4" y="T5"/>
                                        </a:cxn>
                                        <a:cxn ang="0">
                                          <a:pos x="T6" y="T7"/>
                                        </a:cxn>
                                        <a:cxn ang="0">
                                          <a:pos x="T8" y="T9"/>
                                        </a:cxn>
                                        <a:cxn ang="0">
                                          <a:pos x="T10" y="T11"/>
                                        </a:cxn>
                                        <a:cxn ang="0">
                                          <a:pos x="T12" y="T13"/>
                                        </a:cxn>
                                        <a:cxn ang="0">
                                          <a:pos x="T14" y="T15"/>
                                        </a:cxn>
                                      </a:cxnLst>
                                      <a:rect l="0" t="0" r="r" b="b"/>
                                      <a:pathLst>
                                        <a:path w="3" h="4">
                                          <a:moveTo>
                                            <a:pt x="1" y="0"/>
                                          </a:moveTo>
                                          <a:cubicBezTo>
                                            <a:pt x="1" y="0"/>
                                            <a:pt x="1" y="0"/>
                                            <a:pt x="1" y="0"/>
                                          </a:cubicBezTo>
                                          <a:cubicBezTo>
                                            <a:pt x="3" y="1"/>
                                            <a:pt x="3" y="1"/>
                                            <a:pt x="3" y="1"/>
                                          </a:cubicBezTo>
                                          <a:cubicBezTo>
                                            <a:pt x="0" y="3"/>
                                            <a:pt x="0" y="3"/>
                                            <a:pt x="0" y="3"/>
                                          </a:cubicBezTo>
                                          <a:cubicBezTo>
                                            <a:pt x="0" y="3"/>
                                            <a:pt x="0" y="3"/>
                                            <a:pt x="0" y="4"/>
                                          </a:cubicBezTo>
                                          <a:cubicBezTo>
                                            <a:pt x="3" y="2"/>
                                            <a:pt x="3" y="2"/>
                                            <a:pt x="3" y="2"/>
                                          </a:cubicBezTo>
                                          <a:cubicBezTo>
                                            <a:pt x="3" y="2"/>
                                            <a:pt x="3" y="1"/>
                                            <a:pt x="3" y="1"/>
                                          </a:cubicBezTo>
                                          <a:cubicBezTo>
                                            <a:pt x="1" y="0"/>
                                            <a:pt x="1" y="0"/>
                                            <a:pt x="1" y="0"/>
                                          </a:cubicBezTo>
                                        </a:path>
                                      </a:pathLst>
                                    </a:custGeom>
                                    <a:solidFill>
                                      <a:srgbClr val="616161"/>
                                    </a:solidFill>
                                    <a:ln>
                                      <a:noFill/>
                                    </a:ln>
                                    <a:extLst>
                                      <a:ext uri="{91240B29-F687-4F45-9708-019B960494DF}">
                                        <a14:hiddenLine xmlns:a14="http://schemas.microsoft.com/office/drawing/2010/main" w="9525">
                                          <a:solidFill>
                                            <a:srgbClr val="000000"/>
                                          </a:solidFill>
                                          <a:round/>
                                          <a:headEnd/>
                                          <a:tailEnd/>
                                        </a14:hiddenLine>
                                      </a:ext>
                                    </a:extLst>
                                  </p:spPr>
                                  <p:txBody>
                                    <a:bodyPr vert="horz" wrap="square" lIns="91440" tIns="45720" rIns="91440" bIns="45720" numCol="1" anchor="t" anchorCtr="0" compatLnSpc="1">
                                      <a:prstTxWarp prst="textNoShape">
                                        <a:avLst/>
                                      </a:prstTxWarp>
                                    </a:bodyPr>
                                    <a:lstStyle/>
                                    <a:p>
                                      <a:endParaRPr lang="en-US"/>
                                    </a:p>
                                  </p:txBody>
                                </p:sp>
                                <p:grpSp>
                                  <p:nvGrpSpPr>
                                    <p:cNvPr id="232" name="Group 231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1341439" y="4537076"/>
                                      <a:ext cx="1041400" cy="814388"/>
                                      <a:chOff x="1341439" y="4537076"/>
                                      <a:chExt cx="1041400" cy="814388"/>
                                    </a:xfrm>
                                  </p:grpSpPr>
                                  <p:sp>
                                    <p:nvSpPr>
                                      <p:cNvPr id="233" name="Freeform 148"/>
                                      <p:cNvSpPr>
                                        <a:spLocks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1590676" y="4972051"/>
                                        <a:ext cx="87313" cy="76200"/>
                                      </a:xfrm>
                                      <a:custGeom>
                                        <a:avLst/>
                                        <a:gdLst>
                                          <a:gd name="T0" fmla="*/ 2 w 8"/>
                                          <a:gd name="T1" fmla="*/ 0 h 7"/>
                                          <a:gd name="T2" fmla="*/ 0 w 8"/>
                                          <a:gd name="T3" fmla="*/ 0 h 7"/>
                                          <a:gd name="T4" fmla="*/ 4 w 8"/>
                                          <a:gd name="T5" fmla="*/ 7 h 7"/>
                                          <a:gd name="T6" fmla="*/ 8 w 8"/>
                                          <a:gd name="T7" fmla="*/ 0 h 7"/>
                                          <a:gd name="T8" fmla="*/ 7 w 8"/>
                                          <a:gd name="T9" fmla="*/ 0 h 7"/>
                                          <a:gd name="T10" fmla="*/ 6 w 8"/>
                                          <a:gd name="T11" fmla="*/ 2 h 7"/>
                                          <a:gd name="T12" fmla="*/ 4 w 8"/>
                                          <a:gd name="T13" fmla="*/ 1 h 7"/>
                                          <a:gd name="T14" fmla="*/ 2 w 8"/>
                                          <a:gd name="T15" fmla="*/ 0 h 7"/>
                                        </a:gdLst>
                                        <a:ahLst/>
                                        <a:cxnLst>
                                          <a:cxn ang="0">
                                            <a:pos x="T0" y="T1"/>
                                          </a:cxn>
                                          <a:cxn ang="0">
                                            <a:pos x="T2" y="T3"/>
                                          </a:cxn>
                                          <a:cxn ang="0">
                                            <a:pos x="T4" y="T5"/>
                                          </a:cxn>
                                          <a:cxn ang="0">
                                            <a:pos x="T6" y="T7"/>
                                          </a:cxn>
                                          <a:cxn ang="0">
                                            <a:pos x="T8" y="T9"/>
                                          </a:cxn>
                                          <a:cxn ang="0">
                                            <a:pos x="T10" y="T11"/>
                                          </a:cxn>
                                          <a:cxn ang="0">
                                            <a:pos x="T12" y="T13"/>
                                          </a:cxn>
                                          <a:cxn ang="0">
                                            <a:pos x="T14" y="T15"/>
                                          </a:cxn>
                                        </a:cxnLst>
                                        <a:rect l="0" t="0" r="r" b="b"/>
                                        <a:pathLst>
                                          <a:path w="8" h="7">
                                            <a:moveTo>
                                              <a:pt x="2" y="0"/>
                                            </a:moveTo>
                                            <a:cubicBezTo>
                                              <a:pt x="1" y="0"/>
                                              <a:pt x="0" y="0"/>
                                              <a:pt x="0" y="0"/>
                                            </a:cubicBezTo>
                                            <a:cubicBezTo>
                                              <a:pt x="4" y="7"/>
                                              <a:pt x="4" y="7"/>
                                              <a:pt x="4" y="7"/>
                                            </a:cubicBezTo>
                                            <a:cubicBezTo>
                                              <a:pt x="8" y="0"/>
                                              <a:pt x="8" y="0"/>
                                              <a:pt x="8" y="0"/>
                                            </a:cubicBezTo>
                                            <a:cubicBezTo>
                                              <a:pt x="7" y="0"/>
                                              <a:pt x="7" y="0"/>
                                              <a:pt x="7" y="0"/>
                                            </a:cubicBezTo>
                                            <a:cubicBezTo>
                                              <a:pt x="6" y="2"/>
                                              <a:pt x="6" y="2"/>
                                              <a:pt x="6" y="2"/>
                                            </a:cubicBezTo>
                                            <a:cubicBezTo>
                                              <a:pt x="4" y="1"/>
                                              <a:pt x="4" y="1"/>
                                              <a:pt x="4" y="1"/>
                                            </a:cubicBezTo>
                                            <a:cubicBezTo>
                                              <a:pt x="2" y="0"/>
                                              <a:pt x="2" y="0"/>
                                              <a:pt x="2" y="0"/>
                                            </a:cubicBezTo>
                                          </a:path>
                                        </a:pathLst>
                                      </a:custGeom>
                                      <a:solidFill>
                                        <a:srgbClr val="CECECE"/>
                                      </a:solidFill>
                                      <a:ln>
                                        <a:noFill/>
                                      </a:ln>
                                      <a:extLst>
                                        <a:ext uri="{91240B29-F687-4F45-9708-019B960494DF}">
                                          <a14:hiddenLine xmlns:a14="http://schemas.microsoft.com/office/drawing/2010/main" w="9525">
                                            <a:solidFill>
                                              <a:srgbClr val="000000"/>
                                            </a:solidFill>
                                            <a:round/>
                                            <a:headEnd/>
                                            <a:tailEnd/>
                                          </a14:hiddenLine>
                                        </a:ext>
                                      </a:extLst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endParaRPr lang="en-US"/>
                                      </a:p>
                                    </p:txBody>
                                  </p:sp>
                                  <p:grpSp>
                                    <p:nvGrpSpPr>
                                      <p:cNvPr id="234" name="Group 233"/>
                                      <p:cNvGrpSpPr/>
                                      <p:nvPr/>
                                    </p:nvGrpSpPr>
                                    <p:grpSpPr>
                                      <a:xfrm>
                                        <a:off x="1341439" y="4537076"/>
                                        <a:ext cx="1041400" cy="814388"/>
                                        <a:chOff x="1341439" y="4537076"/>
                                        <a:chExt cx="1041400" cy="814388"/>
                                      </a:xfrm>
                                    </p:grpSpPr>
                                    <p:sp>
                                      <p:nvSpPr>
                                        <p:cNvPr id="235" name="Freeform 126"/>
                                        <p:cNvSpPr>
                                          <a:spLocks noEditPoint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2068514" y="4570413"/>
                                          <a:ext cx="150813" cy="423863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10 w 14"/>
                                            <a:gd name="T1" fmla="*/ 13 h 39"/>
                                            <a:gd name="T2" fmla="*/ 10 w 14"/>
                                            <a:gd name="T3" fmla="*/ 13 h 39"/>
                                            <a:gd name="T4" fmla="*/ 10 w 14"/>
                                            <a:gd name="T5" fmla="*/ 13 h 39"/>
                                            <a:gd name="T6" fmla="*/ 10 w 14"/>
                                            <a:gd name="T7" fmla="*/ 13 h 39"/>
                                            <a:gd name="T8" fmla="*/ 6 w 14"/>
                                            <a:gd name="T9" fmla="*/ 12 h 39"/>
                                            <a:gd name="T10" fmla="*/ 11 w 14"/>
                                            <a:gd name="T11" fmla="*/ 33 h 39"/>
                                            <a:gd name="T12" fmla="*/ 11 w 14"/>
                                            <a:gd name="T13" fmla="*/ 34 h 39"/>
                                            <a:gd name="T14" fmla="*/ 13 w 14"/>
                                            <a:gd name="T15" fmla="*/ 39 h 39"/>
                                            <a:gd name="T16" fmla="*/ 14 w 14"/>
                                            <a:gd name="T17" fmla="*/ 33 h 39"/>
                                            <a:gd name="T18" fmla="*/ 12 w 14"/>
                                            <a:gd name="T19" fmla="*/ 18 h 39"/>
                                            <a:gd name="T20" fmla="*/ 9 w 14"/>
                                            <a:gd name="T21" fmla="*/ 13 h 39"/>
                                            <a:gd name="T22" fmla="*/ 6 w 14"/>
                                            <a:gd name="T23" fmla="*/ 12 h 39"/>
                                            <a:gd name="T24" fmla="*/ 0 w 14"/>
                                            <a:gd name="T25" fmla="*/ 0 h 39"/>
                                            <a:gd name="T26" fmla="*/ 0 w 14"/>
                                            <a:gd name="T27" fmla="*/ 0 h 39"/>
                                            <a:gd name="T28" fmla="*/ 5 w 14"/>
                                            <a:gd name="T29" fmla="*/ 10 h 39"/>
                                            <a:gd name="T30" fmla="*/ 8 w 14"/>
                                            <a:gd name="T31" fmla="*/ 8 h 39"/>
                                            <a:gd name="T32" fmla="*/ 3 w 14"/>
                                            <a:gd name="T33" fmla="*/ 0 h 39"/>
                                            <a:gd name="T34" fmla="*/ 2 w 14"/>
                                            <a:gd name="T35" fmla="*/ 0 h 39"/>
                                            <a:gd name="T36" fmla="*/ 1 w 14"/>
                                            <a:gd name="T37" fmla="*/ 0 h 39"/>
                                            <a:gd name="T38" fmla="*/ 0 w 14"/>
                                            <a:gd name="T39" fmla="*/ 0 h 39"/>
                                          </a:gdLst>
                                          <a:ahLst/>
                                          <a:cxnLst>
                                            <a:cxn ang="0">
                                              <a:pos x="T0" y="T1"/>
                                            </a:cxn>
                                            <a:cxn ang="0">
                                              <a:pos x="T2" y="T3"/>
                                            </a:cxn>
                                            <a:cxn ang="0">
                                              <a:pos x="T4" y="T5"/>
                                            </a:cxn>
                                            <a:cxn ang="0">
                                              <a:pos x="T6" y="T7"/>
                                            </a:cxn>
                                            <a:cxn ang="0">
                                              <a:pos x="T8" y="T9"/>
                                            </a:cxn>
                                            <a:cxn ang="0">
                                              <a:pos x="T10" y="T11"/>
                                            </a:cxn>
                                            <a:cxn ang="0">
                                              <a:pos x="T12" y="T13"/>
                                            </a:cxn>
                                            <a:cxn ang="0">
                                              <a:pos x="T14" y="T15"/>
                                            </a:cxn>
                                            <a:cxn ang="0">
                                              <a:pos x="T16" y="T17"/>
                                            </a:cxn>
                                            <a:cxn ang="0">
                                              <a:pos x="T18" y="T19"/>
                                            </a:cxn>
                                            <a:cxn ang="0">
                                              <a:pos x="T20" y="T21"/>
                                            </a:cxn>
                                            <a:cxn ang="0">
                                              <a:pos x="T22" y="T23"/>
                                            </a:cxn>
                                            <a:cxn ang="0">
                                              <a:pos x="T24" y="T25"/>
                                            </a:cxn>
                                            <a:cxn ang="0">
                                              <a:pos x="T26" y="T27"/>
                                            </a:cxn>
                                            <a:cxn ang="0">
                                              <a:pos x="T28" y="T29"/>
                                            </a:cxn>
                                            <a:cxn ang="0">
                                              <a:pos x="T30" y="T31"/>
                                            </a:cxn>
                                            <a:cxn ang="0">
                                              <a:pos x="T32" y="T33"/>
                                            </a:cxn>
                                            <a:cxn ang="0">
                                              <a:pos x="T34" y="T35"/>
                                            </a:cxn>
                                            <a:cxn ang="0">
                                              <a:pos x="T36" y="T37"/>
                                            </a:cxn>
                                            <a:cxn ang="0">
                                              <a:pos x="T38" y="T39"/>
                                            </a:cxn>
                                          </a:cxnLst>
                                          <a:rect l="0" t="0" r="r" b="b"/>
                                          <a:pathLst>
                                            <a:path w="14" h="39">
                                              <a:moveTo>
                                                <a:pt x="10" y="13"/>
                                              </a:moveTo>
                                              <a:cubicBezTo>
                                                <a:pt x="10" y="13"/>
                                                <a:pt x="10" y="13"/>
                                                <a:pt x="10" y="13"/>
                                              </a:cubicBezTo>
                                              <a:cubicBezTo>
                                                <a:pt x="10" y="13"/>
                                                <a:pt x="10" y="13"/>
                                                <a:pt x="10" y="13"/>
                                              </a:cubicBezTo>
                                              <a:cubicBezTo>
                                                <a:pt x="10" y="13"/>
                                                <a:pt x="10" y="13"/>
                                                <a:pt x="10" y="13"/>
                                              </a:cubicBezTo>
                                              <a:moveTo>
                                                <a:pt x="6" y="12"/>
                                              </a:moveTo>
                                              <a:cubicBezTo>
                                                <a:pt x="9" y="18"/>
                                                <a:pt x="11" y="25"/>
                                                <a:pt x="11" y="33"/>
                                              </a:cubicBezTo>
                                              <a:cubicBezTo>
                                                <a:pt x="11" y="33"/>
                                                <a:pt x="11" y="33"/>
                                                <a:pt x="11" y="34"/>
                                              </a:cubicBezTo>
                                              <a:cubicBezTo>
                                                <a:pt x="13" y="39"/>
                                                <a:pt x="13" y="39"/>
                                                <a:pt x="13" y="39"/>
                                              </a:cubicBezTo>
                                              <a:cubicBezTo>
                                                <a:pt x="13" y="37"/>
                                                <a:pt x="14" y="35"/>
                                                <a:pt x="14" y="33"/>
                                              </a:cubicBezTo>
                                              <a:cubicBezTo>
                                                <a:pt x="14" y="28"/>
                                                <a:pt x="13" y="22"/>
                                                <a:pt x="12" y="18"/>
                                              </a:cubicBezTo>
                                              <a:cubicBezTo>
                                                <a:pt x="9" y="13"/>
                                                <a:pt x="9" y="13"/>
                                                <a:pt x="9" y="13"/>
                                              </a:cubicBezTo>
                                              <a:cubicBezTo>
                                                <a:pt x="6" y="12"/>
                                                <a:pt x="6" y="12"/>
                                                <a:pt x="6" y="12"/>
                                              </a:cubicBezTo>
                                              <a:moveTo>
                                                <a:pt x="0" y="0"/>
                                              </a:moveTo>
                                              <a:cubicBezTo>
                                                <a:pt x="0" y="0"/>
                                                <a:pt x="0" y="0"/>
                                                <a:pt x="0" y="0"/>
                                              </a:cubicBezTo>
                                              <a:cubicBezTo>
                                                <a:pt x="2" y="3"/>
                                                <a:pt x="4" y="6"/>
                                                <a:pt x="5" y="10"/>
                                              </a:cubicBezTo>
                                              <a:cubicBezTo>
                                                <a:pt x="8" y="8"/>
                                                <a:pt x="8" y="8"/>
                                                <a:pt x="8" y="8"/>
                                              </a:cubicBezTo>
                                              <a:cubicBezTo>
                                                <a:pt x="7" y="5"/>
                                                <a:pt x="5" y="3"/>
                                                <a:pt x="3" y="0"/>
                                              </a:cubicBezTo>
                                              <a:cubicBezTo>
                                                <a:pt x="3" y="0"/>
                                                <a:pt x="2" y="0"/>
                                                <a:pt x="2" y="0"/>
                                              </a:cubicBezTo>
                                              <a:cubicBezTo>
                                                <a:pt x="1" y="0"/>
                                                <a:pt x="1" y="0"/>
                                                <a:pt x="1" y="0"/>
                                              </a:cubicBezTo>
                                              <a:cubicBezTo>
                                                <a:pt x="1" y="0"/>
                                                <a:pt x="0" y="0"/>
                                                <a:pt x="0" y="0"/>
                                              </a:cubicBezTo>
                                            </a:path>
                                          </a:pathLst>
                                        </a:custGeom>
                                        <a:solidFill>
                                          <a:srgbClr val="D9D9D9"/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236" name="Freeform 130"/>
                                        <p:cNvSpPr>
                                          <a:spLocks noEditPoint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2111376" y="4940301"/>
                                          <a:ext cx="96838" cy="314325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6 w 9"/>
                                            <a:gd name="T1" fmla="*/ 9 h 29"/>
                                            <a:gd name="T2" fmla="*/ 0 w 9"/>
                                            <a:gd name="T3" fmla="*/ 27 h 29"/>
                                            <a:gd name="T4" fmla="*/ 0 w 9"/>
                                            <a:gd name="T5" fmla="*/ 29 h 29"/>
                                            <a:gd name="T6" fmla="*/ 2 w 9"/>
                                            <a:gd name="T7" fmla="*/ 29 h 29"/>
                                            <a:gd name="T8" fmla="*/ 8 w 9"/>
                                            <a:gd name="T9" fmla="*/ 11 h 29"/>
                                            <a:gd name="T10" fmla="*/ 6 w 9"/>
                                            <a:gd name="T11" fmla="*/ 9 h 29"/>
                                            <a:gd name="T12" fmla="*/ 7 w 9"/>
                                            <a:gd name="T13" fmla="*/ 0 h 29"/>
                                            <a:gd name="T14" fmla="*/ 6 w 9"/>
                                            <a:gd name="T15" fmla="*/ 6 h 29"/>
                                            <a:gd name="T16" fmla="*/ 9 w 9"/>
                                            <a:gd name="T17" fmla="*/ 8 h 29"/>
                                            <a:gd name="T18" fmla="*/ 9 w 9"/>
                                            <a:gd name="T19" fmla="*/ 5 h 29"/>
                                            <a:gd name="T20" fmla="*/ 7 w 9"/>
                                            <a:gd name="T21" fmla="*/ 0 h 29"/>
                                          </a:gdLst>
                                          <a:ahLst/>
                                          <a:cxnLst>
                                            <a:cxn ang="0">
                                              <a:pos x="T0" y="T1"/>
                                            </a:cxn>
                                            <a:cxn ang="0">
                                              <a:pos x="T2" y="T3"/>
                                            </a:cxn>
                                            <a:cxn ang="0">
                                              <a:pos x="T4" y="T5"/>
                                            </a:cxn>
                                            <a:cxn ang="0">
                                              <a:pos x="T6" y="T7"/>
                                            </a:cxn>
                                            <a:cxn ang="0">
                                              <a:pos x="T8" y="T9"/>
                                            </a:cxn>
                                            <a:cxn ang="0">
                                              <a:pos x="T10" y="T11"/>
                                            </a:cxn>
                                            <a:cxn ang="0">
                                              <a:pos x="T12" y="T13"/>
                                            </a:cxn>
                                            <a:cxn ang="0">
                                              <a:pos x="T14" y="T15"/>
                                            </a:cxn>
                                            <a:cxn ang="0">
                                              <a:pos x="T16" y="T17"/>
                                            </a:cxn>
                                            <a:cxn ang="0">
                                              <a:pos x="T18" y="T19"/>
                                            </a:cxn>
                                            <a:cxn ang="0">
                                              <a:pos x="T20" y="T21"/>
                                            </a:cxn>
                                          </a:cxnLst>
                                          <a:rect l="0" t="0" r="r" b="b"/>
                                          <a:pathLst>
                                            <a:path w="9" h="29">
                                              <a:moveTo>
                                                <a:pt x="6" y="9"/>
                                              </a:moveTo>
                                              <a:cubicBezTo>
                                                <a:pt x="4" y="15"/>
                                                <a:pt x="2" y="21"/>
                                                <a:pt x="0" y="27"/>
                                              </a:cubicBezTo>
                                              <a:cubicBezTo>
                                                <a:pt x="0" y="29"/>
                                                <a:pt x="0" y="29"/>
                                                <a:pt x="0" y="29"/>
                                              </a:cubicBezTo>
                                              <a:cubicBezTo>
                                                <a:pt x="2" y="29"/>
                                                <a:pt x="2" y="29"/>
                                                <a:pt x="2" y="29"/>
                                              </a:cubicBezTo>
                                              <a:cubicBezTo>
                                                <a:pt x="5" y="23"/>
                                                <a:pt x="7" y="17"/>
                                                <a:pt x="8" y="11"/>
                                              </a:cubicBezTo>
                                              <a:cubicBezTo>
                                                <a:pt x="7" y="10"/>
                                                <a:pt x="6" y="10"/>
                                                <a:pt x="6" y="9"/>
                                              </a:cubicBezTo>
                                              <a:moveTo>
                                                <a:pt x="7" y="0"/>
                                              </a:moveTo>
                                              <a:cubicBezTo>
                                                <a:pt x="6" y="2"/>
                                                <a:pt x="6" y="4"/>
                                                <a:pt x="6" y="6"/>
                                              </a:cubicBezTo>
                                              <a:cubicBezTo>
                                                <a:pt x="7" y="7"/>
                                                <a:pt x="8" y="7"/>
                                                <a:pt x="9" y="8"/>
                                              </a:cubicBezTo>
                                              <a:cubicBezTo>
                                                <a:pt x="9" y="7"/>
                                                <a:pt x="9" y="6"/>
                                                <a:pt x="9" y="5"/>
                                              </a:cubicBezTo>
                                              <a:cubicBezTo>
                                                <a:pt x="7" y="0"/>
                                                <a:pt x="7" y="0"/>
                                                <a:pt x="7" y="0"/>
                                              </a:cubicBezTo>
                                            </a:path>
                                          </a:pathLst>
                                        </a:custGeom>
                                        <a:solidFill>
                                          <a:srgbClr val="C3C3C3"/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237" name="Freeform 137"/>
                                        <p:cNvSpPr>
                                          <a:spLocks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2046289" y="5178426"/>
                                          <a:ext cx="141288" cy="173038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20 w 89"/>
                                            <a:gd name="T1" fmla="*/ 0 h 109"/>
                                            <a:gd name="T2" fmla="*/ 0 w 89"/>
                                            <a:gd name="T3" fmla="*/ 109 h 109"/>
                                            <a:gd name="T4" fmla="*/ 89 w 89"/>
                                            <a:gd name="T5" fmla="*/ 48 h 109"/>
                                            <a:gd name="T6" fmla="*/ 55 w 89"/>
                                            <a:gd name="T7" fmla="*/ 48 h 109"/>
                                            <a:gd name="T8" fmla="*/ 41 w 89"/>
                                            <a:gd name="T9" fmla="*/ 48 h 109"/>
                                            <a:gd name="T10" fmla="*/ 41 w 89"/>
                                            <a:gd name="T11" fmla="*/ 34 h 109"/>
                                            <a:gd name="T12" fmla="*/ 20 w 89"/>
                                            <a:gd name="T13" fmla="*/ 0 h 109"/>
                                          </a:gdLst>
                                          <a:ahLst/>
                                          <a:cxnLst>
                                            <a:cxn ang="0">
                                              <a:pos x="T0" y="T1"/>
                                            </a:cxn>
                                            <a:cxn ang="0">
                                              <a:pos x="T2" y="T3"/>
                                            </a:cxn>
                                            <a:cxn ang="0">
                                              <a:pos x="T4" y="T5"/>
                                            </a:cxn>
                                            <a:cxn ang="0">
                                              <a:pos x="T6" y="T7"/>
                                            </a:cxn>
                                            <a:cxn ang="0">
                                              <a:pos x="T8" y="T9"/>
                                            </a:cxn>
                                            <a:cxn ang="0">
                                              <a:pos x="T10" y="T11"/>
                                            </a:cxn>
                                            <a:cxn ang="0">
                                              <a:pos x="T12" y="T13"/>
                                            </a:cxn>
                                          </a:cxnLst>
                                          <a:rect l="0" t="0" r="r" b="b"/>
                                          <a:pathLst>
                                            <a:path w="89" h="109">
                                              <a:moveTo>
                                                <a:pt x="20" y="0"/>
                                              </a:moveTo>
                                              <a:lnTo>
                                                <a:pt x="0" y="109"/>
                                              </a:lnTo>
                                              <a:lnTo>
                                                <a:pt x="89" y="48"/>
                                              </a:lnTo>
                                              <a:lnTo>
                                                <a:pt x="55" y="48"/>
                                              </a:lnTo>
                                              <a:lnTo>
                                                <a:pt x="41" y="48"/>
                                              </a:lnTo>
                                              <a:lnTo>
                                                <a:pt x="41" y="34"/>
                                              </a:lnTo>
                                              <a:lnTo>
                                                <a:pt x="20" y="0"/>
                                              </a:lnTo>
                                              <a:close/>
                                            </a:path>
                                          </a:pathLst>
                                        </a:custGeom>
                                        <a:solidFill>
                                          <a:srgbClr val="C3C3C3"/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  <p:grpSp>
                                      <p:nvGrpSpPr>
                                        <p:cNvPr id="238" name="Group 237"/>
                                        <p:cNvGrpSpPr/>
                                        <p:nvPr/>
                                      </p:nvGrpSpPr>
                                      <p:grpSpPr>
                                        <a:xfrm>
                                          <a:off x="1341439" y="4548188"/>
                                          <a:ext cx="727075" cy="565151"/>
                                          <a:chOff x="1341439" y="4548188"/>
                                          <a:chExt cx="727075" cy="565151"/>
                                        </a:xfrm>
                                      </p:grpSpPr>
                                      <p:sp>
                                        <p:nvSpPr>
                                          <p:cNvPr id="241" name="Freeform 143"/>
                                          <p:cNvSpPr>
                                            <a:spLocks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1633539" y="4918076"/>
                                            <a:ext cx="33338" cy="42863"/>
                                          </a:xfrm>
                                          <a:custGeom>
                                            <a:avLst/>
                                            <a:gdLst>
                                              <a:gd name="T0" fmla="*/ 3 w 3"/>
                                              <a:gd name="T1" fmla="*/ 0 h 4"/>
                                              <a:gd name="T2" fmla="*/ 0 w 3"/>
                                              <a:gd name="T3" fmla="*/ 1 h 4"/>
                                              <a:gd name="T4" fmla="*/ 0 w 3"/>
                                              <a:gd name="T5" fmla="*/ 4 h 4"/>
                                              <a:gd name="T6" fmla="*/ 3 w 3"/>
                                              <a:gd name="T7" fmla="*/ 3 h 4"/>
                                              <a:gd name="T8" fmla="*/ 3 w 3"/>
                                              <a:gd name="T9" fmla="*/ 0 h 4"/>
                                            </a:gdLst>
                                            <a:ahLst/>
                                            <a:cxnLst>
                                              <a:cxn ang="0">
                                                <a:pos x="T0" y="T1"/>
                                              </a:cxn>
                                              <a:cxn ang="0">
                                                <a:pos x="T2" y="T3"/>
                                              </a:cxn>
                                              <a:cxn ang="0">
                                                <a:pos x="T4" y="T5"/>
                                              </a:cxn>
                                              <a:cxn ang="0">
                                                <a:pos x="T6" y="T7"/>
                                              </a:cxn>
                                              <a:cxn ang="0">
                                                <a:pos x="T8" y="T9"/>
                                              </a:cxn>
                                            </a:cxnLst>
                                            <a:rect l="0" t="0" r="r" b="b"/>
                                            <a:pathLst>
                                              <a:path w="3" h="4">
                                                <a:moveTo>
                                                  <a:pt x="3" y="0"/>
                                                </a:moveTo>
                                                <a:cubicBezTo>
                                                  <a:pt x="2" y="1"/>
                                                  <a:pt x="1" y="1"/>
                                                  <a:pt x="0" y="1"/>
                                                </a:cubicBezTo>
                                                <a:cubicBezTo>
                                                  <a:pt x="0" y="2"/>
                                                  <a:pt x="0" y="3"/>
                                                  <a:pt x="0" y="4"/>
                                                </a:cubicBezTo>
                                                <a:cubicBezTo>
                                                  <a:pt x="1" y="4"/>
                                                  <a:pt x="2" y="4"/>
                                                  <a:pt x="3" y="3"/>
                                                </a:cubicBezTo>
                                                <a:cubicBezTo>
                                                  <a:pt x="3" y="2"/>
                                                  <a:pt x="3" y="1"/>
                                                  <a:pt x="3" y="0"/>
                                                </a:cubicBezTo>
                                              </a:path>
                                            </a:pathLst>
                                          </a:custGeom>
                                          <a:solidFill>
                                            <a:srgbClr val="AFAFAF"/>
                                          </a:solidFill>
                                          <a:ln>
                                            <a:noFill/>
                                          </a:ln>
                                          <a:extLst>
                                            <a:ext uri="{91240B29-F687-4F45-9708-019B960494DF}">
                                              <a14:hiddenLine xmlns:a14="http://schemas.microsoft.com/office/drawing/2010/main" w="9525">
                                                <a:solidFill>
                                                  <a:srgbClr val="000000"/>
                                                </a:solidFill>
                                                <a:round/>
                                                <a:headEnd/>
                                                <a:tailEnd/>
                                              </a14:hiddenLine>
                                            </a:ext>
                                          </a:extLst>
                                        </p:spPr>
                                        <p:txBody>
                                          <a:bodyPr vert="horz" wrap="square" lIns="91440" tIns="45720" rIns="91440" bIns="45720" numCol="1" anchor="t" anchorCtr="0" compatLnSpc="1">
                                            <a:prstTxWarp prst="textNoShape">
                                              <a:avLst/>
                                            </a:prstTxWarp>
                                          </a:bodyPr>
                                          <a:lstStyle/>
                                          <a:p>
                                            <a:endParaRPr lang="en-US"/>
                                          </a:p>
                                        </p:txBody>
                                      </p:sp>
                                      <p:grpSp>
                                        <p:nvGrpSpPr>
                                          <p:cNvPr id="242" name="Group 241"/>
                                          <p:cNvGrpSpPr/>
                                          <p:nvPr/>
                                        </p:nvGrpSpPr>
                                        <p:grpSpPr>
                                          <a:xfrm>
                                            <a:off x="1341439" y="4548188"/>
                                            <a:ext cx="727075" cy="565151"/>
                                            <a:chOff x="1341439" y="4548188"/>
                                            <a:chExt cx="727075" cy="565151"/>
                                          </a:xfrm>
                                        </p:grpSpPr>
                                        <p:sp>
                                          <p:nvSpPr>
                                            <p:cNvPr id="243" name="Freeform 84"/>
                                            <p:cNvSpPr>
                                              <a:spLocks noEditPoint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687514" y="4548188"/>
                                              <a:ext cx="381000" cy="401638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22 w 35"/>
                                                <a:gd name="T1" fmla="*/ 19 h 37"/>
                                                <a:gd name="T2" fmla="*/ 2 w 35"/>
                                                <a:gd name="T3" fmla="*/ 32 h 37"/>
                                                <a:gd name="T4" fmla="*/ 0 w 35"/>
                                                <a:gd name="T5" fmla="*/ 37 h 37"/>
                                                <a:gd name="T6" fmla="*/ 16 w 35"/>
                                                <a:gd name="T7" fmla="*/ 28 h 37"/>
                                                <a:gd name="T8" fmla="*/ 22 w 35"/>
                                                <a:gd name="T9" fmla="*/ 19 h 37"/>
                                                <a:gd name="T10" fmla="*/ 26 w 35"/>
                                                <a:gd name="T11" fmla="*/ 15 h 37"/>
                                                <a:gd name="T12" fmla="*/ 25 w 35"/>
                                                <a:gd name="T13" fmla="*/ 15 h 37"/>
                                                <a:gd name="T14" fmla="*/ 19 w 35"/>
                                                <a:gd name="T15" fmla="*/ 26 h 37"/>
                                                <a:gd name="T16" fmla="*/ 26 w 35"/>
                                                <a:gd name="T17" fmla="*/ 18 h 37"/>
                                                <a:gd name="T18" fmla="*/ 26 w 35"/>
                                                <a:gd name="T19" fmla="*/ 15 h 37"/>
                                                <a:gd name="T20" fmla="*/ 32 w 35"/>
                                                <a:gd name="T21" fmla="*/ 0 h 37"/>
                                                <a:gd name="T22" fmla="*/ 29 w 35"/>
                                                <a:gd name="T23" fmla="*/ 7 h 37"/>
                                                <a:gd name="T24" fmla="*/ 29 w 35"/>
                                                <a:gd name="T25" fmla="*/ 12 h 37"/>
                                                <a:gd name="T26" fmla="*/ 30 w 35"/>
                                                <a:gd name="T27" fmla="*/ 12 h 37"/>
                                                <a:gd name="T28" fmla="*/ 29 w 35"/>
                                                <a:gd name="T29" fmla="*/ 13 h 37"/>
                                                <a:gd name="T30" fmla="*/ 29 w 35"/>
                                                <a:gd name="T31" fmla="*/ 13 h 37"/>
                                                <a:gd name="T32" fmla="*/ 29 w 35"/>
                                                <a:gd name="T33" fmla="*/ 14 h 37"/>
                                                <a:gd name="T34" fmla="*/ 35 w 35"/>
                                                <a:gd name="T35" fmla="*/ 2 h 37"/>
                                                <a:gd name="T36" fmla="*/ 34 w 35"/>
                                                <a:gd name="T37" fmla="*/ 1 h 37"/>
                                                <a:gd name="T38" fmla="*/ 33 w 35"/>
                                                <a:gd name="T39" fmla="*/ 0 h 37"/>
                                                <a:gd name="T40" fmla="*/ 32 w 35"/>
                                                <a:gd name="T41" fmla="*/ 0 h 37"/>
                                              </a:gdLst>
                                              <a:ahLst/>
                                              <a:cxnLst>
                                                <a:cxn ang="0">
                                                  <a:pos x="T0" y="T1"/>
                                                </a:cxn>
                                                <a:cxn ang="0">
                                                  <a:pos x="T2" y="T3"/>
                                                </a:cxn>
                                                <a:cxn ang="0">
                                                  <a:pos x="T4" y="T5"/>
                                                </a:cxn>
                                                <a:cxn ang="0">
                                                  <a:pos x="T6" y="T7"/>
                                                </a:cxn>
                                                <a:cxn ang="0">
                                                  <a:pos x="T8" y="T9"/>
                                                </a:cxn>
                                                <a:cxn ang="0">
                                                  <a:pos x="T10" y="T11"/>
                                                </a:cxn>
                                                <a:cxn ang="0">
                                                  <a:pos x="T12" y="T13"/>
                                                </a:cxn>
                                                <a:cxn ang="0">
                                                  <a:pos x="T14" y="T15"/>
                                                </a:cxn>
                                                <a:cxn ang="0">
                                                  <a:pos x="T16" y="T17"/>
                                                </a:cxn>
                                                <a:cxn ang="0">
                                                  <a:pos x="T18" y="T19"/>
                                                </a:cxn>
                                                <a:cxn ang="0">
                                                  <a:pos x="T20" y="T21"/>
                                                </a:cxn>
                                                <a:cxn ang="0">
                                                  <a:pos x="T22" y="T23"/>
                                                </a:cxn>
                                                <a:cxn ang="0">
                                                  <a:pos x="T24" y="T25"/>
                                                </a:cxn>
                                                <a:cxn ang="0">
                                                  <a:pos x="T26" y="T27"/>
                                                </a:cxn>
                                                <a:cxn ang="0">
                                                  <a:pos x="T28" y="T29"/>
                                                </a:cxn>
                                                <a:cxn ang="0">
                                                  <a:pos x="T30" y="T31"/>
                                                </a:cxn>
                                                <a:cxn ang="0">
                                                  <a:pos x="T32" y="T33"/>
                                                </a:cxn>
                                                <a:cxn ang="0">
                                                  <a:pos x="T34" y="T35"/>
                                                </a:cxn>
                                                <a:cxn ang="0">
                                                  <a:pos x="T36" y="T37"/>
                                                </a:cxn>
                                                <a:cxn ang="0">
                                                  <a:pos x="T38" y="T39"/>
                                                </a:cxn>
                                                <a:cxn ang="0">
                                                  <a:pos x="T40" y="T41"/>
                                                </a:cxn>
                                              </a:cxnLst>
                                              <a:rect l="0" t="0" r="r" b="b"/>
                                              <a:pathLst>
                                                <a:path w="35" h="37">
                                                  <a:moveTo>
                                                    <a:pt x="22" y="19"/>
                                                  </a:moveTo>
                                                  <a:cubicBezTo>
                                                    <a:pt x="16" y="25"/>
                                                    <a:pt x="10" y="29"/>
                                                    <a:pt x="2" y="32"/>
                                                  </a:cubicBezTo>
                                                  <a:cubicBezTo>
                                                    <a:pt x="0" y="37"/>
                                                    <a:pt x="0" y="37"/>
                                                    <a:pt x="0" y="37"/>
                                                  </a:cubicBezTo>
                                                  <a:cubicBezTo>
                                                    <a:pt x="6" y="34"/>
                                                    <a:pt x="11" y="31"/>
                                                    <a:pt x="16" y="28"/>
                                                  </a:cubicBezTo>
                                                  <a:cubicBezTo>
                                                    <a:pt x="22" y="19"/>
                                                    <a:pt x="22" y="19"/>
                                                    <a:pt x="22" y="19"/>
                                                  </a:cubicBezTo>
                                                  <a:moveTo>
                                                    <a:pt x="26" y="15"/>
                                                  </a:moveTo>
                                                  <a:cubicBezTo>
                                                    <a:pt x="25" y="15"/>
                                                    <a:pt x="25" y="15"/>
                                                    <a:pt x="25" y="15"/>
                                                  </a:cubicBezTo>
                                                  <a:cubicBezTo>
                                                    <a:pt x="19" y="26"/>
                                                    <a:pt x="19" y="26"/>
                                                    <a:pt x="19" y="26"/>
                                                  </a:cubicBezTo>
                                                  <a:cubicBezTo>
                                                    <a:pt x="21" y="23"/>
                                                    <a:pt x="24" y="21"/>
                                                    <a:pt x="26" y="18"/>
                                                  </a:cubicBezTo>
                                                  <a:cubicBezTo>
                                                    <a:pt x="26" y="17"/>
                                                    <a:pt x="26" y="16"/>
                                                    <a:pt x="26" y="15"/>
                                                  </a:cubicBezTo>
                                                  <a:moveTo>
                                                    <a:pt x="32" y="0"/>
                                                  </a:moveTo>
                                                  <a:cubicBezTo>
                                                    <a:pt x="32" y="2"/>
                                                    <a:pt x="31" y="5"/>
                                                    <a:pt x="29" y="7"/>
                                                  </a:cubicBezTo>
                                                  <a:cubicBezTo>
                                                    <a:pt x="29" y="9"/>
                                                    <a:pt x="29" y="10"/>
                                                    <a:pt x="29" y="12"/>
                                                  </a:cubicBezTo>
                                                  <a:cubicBezTo>
                                                    <a:pt x="30" y="12"/>
                                                    <a:pt x="30" y="12"/>
                                                    <a:pt x="30" y="12"/>
                                                  </a:cubicBezTo>
                                                  <a:cubicBezTo>
                                                    <a:pt x="29" y="13"/>
                                                    <a:pt x="29" y="13"/>
                                                    <a:pt x="29" y="13"/>
                                                  </a:cubicBezTo>
                                                  <a:cubicBezTo>
                                                    <a:pt x="29" y="13"/>
                                                    <a:pt x="29" y="13"/>
                                                    <a:pt x="29" y="13"/>
                                                  </a:cubicBezTo>
                                                  <a:cubicBezTo>
                                                    <a:pt x="29" y="13"/>
                                                    <a:pt x="29" y="14"/>
                                                    <a:pt x="29" y="14"/>
                                                  </a:cubicBezTo>
                                                  <a:cubicBezTo>
                                                    <a:pt x="31" y="10"/>
                                                    <a:pt x="33" y="6"/>
                                                    <a:pt x="35" y="2"/>
                                                  </a:cubicBezTo>
                                                  <a:cubicBezTo>
                                                    <a:pt x="34" y="2"/>
                                                    <a:pt x="34" y="1"/>
                                                    <a:pt x="34" y="1"/>
                                                  </a:cubicBezTo>
                                                  <a:cubicBezTo>
                                                    <a:pt x="33" y="1"/>
                                                    <a:pt x="33" y="1"/>
                                                    <a:pt x="33" y="0"/>
                                                  </a:cubicBezTo>
                                                  <a:cubicBezTo>
                                                    <a:pt x="33" y="0"/>
                                                    <a:pt x="33" y="0"/>
                                                    <a:pt x="32" y="0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solidFill>
                                              <a:srgbClr val="D9D9D9"/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vert="horz" wrap="square" lIns="91440" tIns="45720" rIns="91440" bIns="45720" numCol="1" anchor="t" anchorCtr="0" compatLnSpc="1">
                                              <a:prstTxWarp prst="textNoShape">
                                                <a:avLst/>
                                              </a:prstTxWarp>
                                            </a:bodyPr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244" name="Freeform 88"/>
                                            <p:cNvSpPr>
                                              <a:spLocks noEditPoint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460501" y="4895851"/>
                                              <a:ext cx="249238" cy="98425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16 w 23"/>
                                                <a:gd name="T1" fmla="*/ 3 h 9"/>
                                                <a:gd name="T2" fmla="*/ 1 w 23"/>
                                                <a:gd name="T3" fmla="*/ 6 h 9"/>
                                                <a:gd name="T4" fmla="*/ 0 w 23"/>
                                                <a:gd name="T5" fmla="*/ 7 h 9"/>
                                                <a:gd name="T6" fmla="*/ 1 w 23"/>
                                                <a:gd name="T7" fmla="*/ 9 h 9"/>
                                                <a:gd name="T8" fmla="*/ 12 w 23"/>
                                                <a:gd name="T9" fmla="*/ 7 h 9"/>
                                                <a:gd name="T10" fmla="*/ 11 w 23"/>
                                                <a:gd name="T11" fmla="*/ 6 h 9"/>
                                                <a:gd name="T12" fmla="*/ 14 w 23"/>
                                                <a:gd name="T13" fmla="*/ 7 h 9"/>
                                                <a:gd name="T14" fmla="*/ 16 w 23"/>
                                                <a:gd name="T15" fmla="*/ 6 h 9"/>
                                                <a:gd name="T16" fmla="*/ 16 w 23"/>
                                                <a:gd name="T17" fmla="*/ 3 h 9"/>
                                                <a:gd name="T18" fmla="*/ 23 w 23"/>
                                                <a:gd name="T19" fmla="*/ 0 h 9"/>
                                                <a:gd name="T20" fmla="*/ 19 w 23"/>
                                                <a:gd name="T21" fmla="*/ 2 h 9"/>
                                                <a:gd name="T22" fmla="*/ 19 w 23"/>
                                                <a:gd name="T23" fmla="*/ 5 h 9"/>
                                                <a:gd name="T24" fmla="*/ 21 w 23"/>
                                                <a:gd name="T25" fmla="*/ 5 h 9"/>
                                                <a:gd name="T26" fmla="*/ 23 w 23"/>
                                                <a:gd name="T27" fmla="*/ 0 h 9"/>
                                              </a:gdLst>
                                              <a:ahLst/>
                                              <a:cxnLst>
                                                <a:cxn ang="0">
                                                  <a:pos x="T0" y="T1"/>
                                                </a:cxn>
                                                <a:cxn ang="0">
                                                  <a:pos x="T2" y="T3"/>
                                                </a:cxn>
                                                <a:cxn ang="0">
                                                  <a:pos x="T4" y="T5"/>
                                                </a:cxn>
                                                <a:cxn ang="0">
                                                  <a:pos x="T6" y="T7"/>
                                                </a:cxn>
                                                <a:cxn ang="0">
                                                  <a:pos x="T8" y="T9"/>
                                                </a:cxn>
                                                <a:cxn ang="0">
                                                  <a:pos x="T10" y="T11"/>
                                                </a:cxn>
                                                <a:cxn ang="0">
                                                  <a:pos x="T12" y="T13"/>
                                                </a:cxn>
                                                <a:cxn ang="0">
                                                  <a:pos x="T14" y="T15"/>
                                                </a:cxn>
                                                <a:cxn ang="0">
                                                  <a:pos x="T16" y="T17"/>
                                                </a:cxn>
                                                <a:cxn ang="0">
                                                  <a:pos x="T18" y="T19"/>
                                                </a:cxn>
                                                <a:cxn ang="0">
                                                  <a:pos x="T20" y="T21"/>
                                                </a:cxn>
                                                <a:cxn ang="0">
                                                  <a:pos x="T22" y="T23"/>
                                                </a:cxn>
                                                <a:cxn ang="0">
                                                  <a:pos x="T24" y="T25"/>
                                                </a:cxn>
                                                <a:cxn ang="0">
                                                  <a:pos x="T26" y="T27"/>
                                                </a:cxn>
                                              </a:cxnLst>
                                              <a:rect l="0" t="0" r="r" b="b"/>
                                              <a:pathLst>
                                                <a:path w="23" h="9">
                                                  <a:moveTo>
                                                    <a:pt x="16" y="3"/>
                                                  </a:moveTo>
                                                  <a:cubicBezTo>
                                                    <a:pt x="11" y="5"/>
                                                    <a:pt x="6" y="5"/>
                                                    <a:pt x="1" y="6"/>
                                                  </a:cubicBezTo>
                                                  <a:cubicBezTo>
                                                    <a:pt x="0" y="7"/>
                                                    <a:pt x="0" y="7"/>
                                                    <a:pt x="0" y="7"/>
                                                  </a:cubicBezTo>
                                                  <a:cubicBezTo>
                                                    <a:pt x="1" y="9"/>
                                                    <a:pt x="1" y="9"/>
                                                    <a:pt x="1" y="9"/>
                                                  </a:cubicBezTo>
                                                  <a:cubicBezTo>
                                                    <a:pt x="5" y="9"/>
                                                    <a:pt x="8" y="8"/>
                                                    <a:pt x="12" y="7"/>
                                                  </a:cubicBezTo>
                                                  <a:cubicBezTo>
                                                    <a:pt x="11" y="6"/>
                                                    <a:pt x="11" y="6"/>
                                                    <a:pt x="11" y="6"/>
                                                  </a:cubicBezTo>
                                                  <a:cubicBezTo>
                                                    <a:pt x="14" y="7"/>
                                                    <a:pt x="14" y="7"/>
                                                    <a:pt x="14" y="7"/>
                                                  </a:cubicBezTo>
                                                  <a:cubicBezTo>
                                                    <a:pt x="14" y="7"/>
                                                    <a:pt x="15" y="7"/>
                                                    <a:pt x="16" y="6"/>
                                                  </a:cubicBezTo>
                                                  <a:cubicBezTo>
                                                    <a:pt x="16" y="5"/>
                                                    <a:pt x="16" y="4"/>
                                                    <a:pt x="16" y="3"/>
                                                  </a:cubicBezTo>
                                                  <a:moveTo>
                                                    <a:pt x="23" y="0"/>
                                                  </a:moveTo>
                                                  <a:cubicBezTo>
                                                    <a:pt x="22" y="1"/>
                                                    <a:pt x="20" y="2"/>
                                                    <a:pt x="19" y="2"/>
                                                  </a:cubicBezTo>
                                                  <a:cubicBezTo>
                                                    <a:pt x="19" y="3"/>
                                                    <a:pt x="19" y="4"/>
                                                    <a:pt x="19" y="5"/>
                                                  </a:cubicBezTo>
                                                  <a:cubicBezTo>
                                                    <a:pt x="20" y="5"/>
                                                    <a:pt x="20" y="5"/>
                                                    <a:pt x="21" y="5"/>
                                                  </a:cubicBezTo>
                                                  <a:cubicBezTo>
                                                    <a:pt x="23" y="0"/>
                                                    <a:pt x="23" y="0"/>
                                                    <a:pt x="23" y="0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solidFill>
                                              <a:srgbClr val="CECECE"/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vert="horz" wrap="square" lIns="91440" tIns="45720" rIns="91440" bIns="45720" numCol="1" anchor="t" anchorCtr="0" compatLnSpc="1">
                                              <a:prstTxWarp prst="textNoShape">
                                                <a:avLst/>
                                              </a:prstTxWarp>
                                            </a:bodyPr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245" name="Freeform 89"/>
                                            <p:cNvSpPr>
                                              <a:spLocks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341439" y="4906963"/>
                                              <a:ext cx="161925" cy="130175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102 w 102"/>
                                                <a:gd name="T1" fmla="*/ 0 h 82"/>
                                                <a:gd name="T2" fmla="*/ 0 w 102"/>
                                                <a:gd name="T3" fmla="*/ 41 h 82"/>
                                                <a:gd name="T4" fmla="*/ 96 w 102"/>
                                                <a:gd name="T5" fmla="*/ 82 h 82"/>
                                                <a:gd name="T6" fmla="*/ 82 w 102"/>
                                                <a:gd name="T7" fmla="*/ 55 h 82"/>
                                                <a:gd name="T8" fmla="*/ 75 w 102"/>
                                                <a:gd name="T9" fmla="*/ 41 h 82"/>
                                                <a:gd name="T10" fmla="*/ 82 w 102"/>
                                                <a:gd name="T11" fmla="*/ 34 h 82"/>
                                                <a:gd name="T12" fmla="*/ 102 w 102"/>
                                                <a:gd name="T13" fmla="*/ 0 h 82"/>
                                              </a:gdLst>
                                              <a:ahLst/>
                                              <a:cxnLst>
                                                <a:cxn ang="0">
                                                  <a:pos x="T0" y="T1"/>
                                                </a:cxn>
                                                <a:cxn ang="0">
                                                  <a:pos x="T2" y="T3"/>
                                                </a:cxn>
                                                <a:cxn ang="0">
                                                  <a:pos x="T4" y="T5"/>
                                                </a:cxn>
                                                <a:cxn ang="0">
                                                  <a:pos x="T6" y="T7"/>
                                                </a:cxn>
                                                <a:cxn ang="0">
                                                  <a:pos x="T8" y="T9"/>
                                                </a:cxn>
                                                <a:cxn ang="0">
                                                  <a:pos x="T10" y="T11"/>
                                                </a:cxn>
                                                <a:cxn ang="0">
                                                  <a:pos x="T12" y="T13"/>
                                                </a:cxn>
                                              </a:cxnLst>
                                              <a:rect l="0" t="0" r="r" b="b"/>
                                              <a:pathLst>
                                                <a:path w="102" h="82">
                                                  <a:moveTo>
                                                    <a:pt x="102" y="0"/>
                                                  </a:moveTo>
                                                  <a:lnTo>
                                                    <a:pt x="0" y="41"/>
                                                  </a:lnTo>
                                                  <a:lnTo>
                                                    <a:pt x="96" y="82"/>
                                                  </a:lnTo>
                                                  <a:lnTo>
                                                    <a:pt x="82" y="55"/>
                                                  </a:lnTo>
                                                  <a:lnTo>
                                                    <a:pt x="75" y="41"/>
                                                  </a:lnTo>
                                                  <a:lnTo>
                                                    <a:pt x="82" y="34"/>
                                                  </a:lnTo>
                                                  <a:lnTo>
                                                    <a:pt x="102" y="0"/>
                                                  </a:lnTo>
                                                  <a:close/>
                                                </a:path>
                                              </a:pathLst>
                                            </a:custGeom>
                                            <a:solidFill>
                                              <a:srgbClr val="CECECE"/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vert="horz" wrap="square" lIns="91440" tIns="45720" rIns="91440" bIns="45720" numCol="1" anchor="t" anchorCtr="0" compatLnSpc="1">
                                              <a:prstTxWarp prst="textNoShape">
                                                <a:avLst/>
                                              </a:prstTxWarp>
                                            </a:bodyPr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246" name="Freeform 142"/>
                                            <p:cNvSpPr>
                                              <a:spLocks noEditPoint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633539" y="4635501"/>
                                              <a:ext cx="141288" cy="358775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3 w 13"/>
                                                <a:gd name="T1" fmla="*/ 29 h 33"/>
                                                <a:gd name="T2" fmla="*/ 0 w 13"/>
                                                <a:gd name="T3" fmla="*/ 30 h 33"/>
                                                <a:gd name="T4" fmla="*/ 0 w 13"/>
                                                <a:gd name="T5" fmla="*/ 32 h 33"/>
                                                <a:gd name="T6" fmla="*/ 2 w 13"/>
                                                <a:gd name="T7" fmla="*/ 33 h 33"/>
                                                <a:gd name="T8" fmla="*/ 3 w 13"/>
                                                <a:gd name="T9" fmla="*/ 31 h 33"/>
                                                <a:gd name="T10" fmla="*/ 3 w 13"/>
                                                <a:gd name="T11" fmla="*/ 29 h 33"/>
                                                <a:gd name="T12" fmla="*/ 13 w 13"/>
                                                <a:gd name="T13" fmla="*/ 0 h 33"/>
                                                <a:gd name="T14" fmla="*/ 9 w 13"/>
                                                <a:gd name="T15" fmla="*/ 0 h 33"/>
                                                <a:gd name="T16" fmla="*/ 9 w 13"/>
                                                <a:gd name="T17" fmla="*/ 0 h 33"/>
                                                <a:gd name="T18" fmla="*/ 0 w 13"/>
                                                <a:gd name="T19" fmla="*/ 26 h 33"/>
                                                <a:gd name="T20" fmla="*/ 0 w 13"/>
                                                <a:gd name="T21" fmla="*/ 27 h 33"/>
                                                <a:gd name="T22" fmla="*/ 3 w 13"/>
                                                <a:gd name="T23" fmla="*/ 26 h 33"/>
                                                <a:gd name="T24" fmla="*/ 3 w 13"/>
                                                <a:gd name="T25" fmla="*/ 26 h 33"/>
                                                <a:gd name="T26" fmla="*/ 11 w 13"/>
                                                <a:gd name="T27" fmla="*/ 2 h 33"/>
                                                <a:gd name="T28" fmla="*/ 13 w 13"/>
                                                <a:gd name="T29" fmla="*/ 0 h 33"/>
                                              </a:gdLst>
                                              <a:ahLst/>
                                              <a:cxnLst>
                                                <a:cxn ang="0">
                                                  <a:pos x="T0" y="T1"/>
                                                </a:cxn>
                                                <a:cxn ang="0">
                                                  <a:pos x="T2" y="T3"/>
                                                </a:cxn>
                                                <a:cxn ang="0">
                                                  <a:pos x="T4" y="T5"/>
                                                </a:cxn>
                                                <a:cxn ang="0">
                                                  <a:pos x="T6" y="T7"/>
                                                </a:cxn>
                                                <a:cxn ang="0">
                                                  <a:pos x="T8" y="T9"/>
                                                </a:cxn>
                                                <a:cxn ang="0">
                                                  <a:pos x="T10" y="T11"/>
                                                </a:cxn>
                                                <a:cxn ang="0">
                                                  <a:pos x="T12" y="T13"/>
                                                </a:cxn>
                                                <a:cxn ang="0">
                                                  <a:pos x="T14" y="T15"/>
                                                </a:cxn>
                                                <a:cxn ang="0">
                                                  <a:pos x="T16" y="T17"/>
                                                </a:cxn>
                                                <a:cxn ang="0">
                                                  <a:pos x="T18" y="T19"/>
                                                </a:cxn>
                                                <a:cxn ang="0">
                                                  <a:pos x="T20" y="T21"/>
                                                </a:cxn>
                                                <a:cxn ang="0">
                                                  <a:pos x="T22" y="T23"/>
                                                </a:cxn>
                                                <a:cxn ang="0">
                                                  <a:pos x="T24" y="T25"/>
                                                </a:cxn>
                                                <a:cxn ang="0">
                                                  <a:pos x="T26" y="T27"/>
                                                </a:cxn>
                                                <a:cxn ang="0">
                                                  <a:pos x="T28" y="T29"/>
                                                </a:cxn>
                                              </a:cxnLst>
                                              <a:rect l="0" t="0" r="r" b="b"/>
                                              <a:pathLst>
                                                <a:path w="13" h="33">
                                                  <a:moveTo>
                                                    <a:pt x="3" y="29"/>
                                                  </a:moveTo>
                                                  <a:cubicBezTo>
                                                    <a:pt x="2" y="30"/>
                                                    <a:pt x="1" y="30"/>
                                                    <a:pt x="0" y="30"/>
                                                  </a:cubicBezTo>
                                                  <a:cubicBezTo>
                                                    <a:pt x="0" y="31"/>
                                                    <a:pt x="0" y="31"/>
                                                    <a:pt x="0" y="32"/>
                                                  </a:cubicBezTo>
                                                  <a:cubicBezTo>
                                                    <a:pt x="2" y="33"/>
                                                    <a:pt x="2" y="33"/>
                                                    <a:pt x="2" y="33"/>
                                                  </a:cubicBezTo>
                                                  <a:cubicBezTo>
                                                    <a:pt x="3" y="31"/>
                                                    <a:pt x="3" y="31"/>
                                                    <a:pt x="3" y="31"/>
                                                  </a:cubicBezTo>
                                                  <a:cubicBezTo>
                                                    <a:pt x="3" y="31"/>
                                                    <a:pt x="3" y="30"/>
                                                    <a:pt x="3" y="29"/>
                                                  </a:cubicBezTo>
                                                  <a:moveTo>
                                                    <a:pt x="13" y="0"/>
                                                  </a:moveTo>
                                                  <a:cubicBezTo>
                                                    <a:pt x="9" y="0"/>
                                                    <a:pt x="9" y="0"/>
                                                    <a:pt x="9" y="0"/>
                                                  </a:cubicBezTo>
                                                  <a:cubicBezTo>
                                                    <a:pt x="9" y="0"/>
                                                    <a:pt x="9" y="0"/>
                                                    <a:pt x="9" y="0"/>
                                                  </a:cubicBezTo>
                                                  <a:cubicBezTo>
                                                    <a:pt x="3" y="7"/>
                                                    <a:pt x="0" y="16"/>
                                                    <a:pt x="0" y="26"/>
                                                  </a:cubicBezTo>
                                                  <a:cubicBezTo>
                                                    <a:pt x="0" y="26"/>
                                                    <a:pt x="0" y="27"/>
                                                    <a:pt x="0" y="27"/>
                                                  </a:cubicBezTo>
                                                  <a:cubicBezTo>
                                                    <a:pt x="1" y="27"/>
                                                    <a:pt x="2" y="27"/>
                                                    <a:pt x="3" y="26"/>
                                                  </a:cubicBezTo>
                                                  <a:cubicBezTo>
                                                    <a:pt x="3" y="26"/>
                                                    <a:pt x="3" y="26"/>
                                                    <a:pt x="3" y="26"/>
                                                  </a:cubicBezTo>
                                                  <a:cubicBezTo>
                                                    <a:pt x="3" y="16"/>
                                                    <a:pt x="6" y="8"/>
                                                    <a:pt x="11" y="2"/>
                                                  </a:cubicBezTo>
                                                  <a:cubicBezTo>
                                                    <a:pt x="12" y="1"/>
                                                    <a:pt x="12" y="0"/>
                                                    <a:pt x="13" y="0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solidFill>
                                              <a:srgbClr val="CECECE"/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vert="horz" wrap="square" lIns="91440" tIns="45720" rIns="91440" bIns="45720" numCol="1" anchor="t" anchorCtr="0" compatLnSpc="1">
                                              <a:prstTxWarp prst="textNoShape">
                                                <a:avLst/>
                                              </a:prstTxWarp>
                                            </a:bodyPr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247" name="Freeform 146"/>
                                            <p:cNvSpPr>
                                              <a:spLocks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633539" y="4940301"/>
                                              <a:ext cx="76200" cy="173038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48 w 48"/>
                                                <a:gd name="T1" fmla="*/ 0 h 109"/>
                                                <a:gd name="T2" fmla="*/ 28 w 48"/>
                                                <a:gd name="T3" fmla="*/ 20 h 109"/>
                                                <a:gd name="T4" fmla="*/ 0 w 48"/>
                                                <a:gd name="T5" fmla="*/ 68 h 109"/>
                                                <a:gd name="T6" fmla="*/ 28 w 48"/>
                                                <a:gd name="T7" fmla="*/ 109 h 109"/>
                                                <a:gd name="T8" fmla="*/ 48 w 48"/>
                                                <a:gd name="T9" fmla="*/ 0 h 109"/>
                                              </a:gdLst>
                                              <a:ahLst/>
                                              <a:cxnLst>
                                                <a:cxn ang="0">
                                                  <a:pos x="T0" y="T1"/>
                                                </a:cxn>
                                                <a:cxn ang="0">
                                                  <a:pos x="T2" y="T3"/>
                                                </a:cxn>
                                                <a:cxn ang="0">
                                                  <a:pos x="T4" y="T5"/>
                                                </a:cxn>
                                                <a:cxn ang="0">
                                                  <a:pos x="T6" y="T7"/>
                                                </a:cxn>
                                                <a:cxn ang="0">
                                                  <a:pos x="T8" y="T9"/>
                                                </a:cxn>
                                              </a:cxnLst>
                                              <a:rect l="0" t="0" r="r" b="b"/>
                                              <a:pathLst>
                                                <a:path w="48" h="109">
                                                  <a:moveTo>
                                                    <a:pt x="48" y="0"/>
                                                  </a:moveTo>
                                                  <a:lnTo>
                                                    <a:pt x="28" y="20"/>
                                                  </a:lnTo>
                                                  <a:lnTo>
                                                    <a:pt x="0" y="68"/>
                                                  </a:lnTo>
                                                  <a:lnTo>
                                                    <a:pt x="28" y="109"/>
                                                  </a:lnTo>
                                                  <a:lnTo>
                                                    <a:pt x="48" y="0"/>
                                                  </a:lnTo>
                                                  <a:close/>
                                                </a:path>
                                              </a:pathLst>
                                            </a:custGeom>
                                            <a:solidFill>
                                              <a:srgbClr val="D9D9D9"/>
                                            </a:solidFill>
                                            <a:ln>
                                              <a:noFill/>
                                            </a:ln>
                                            <a:extLst>
                                              <a:ext uri="{91240B29-F687-4F45-9708-019B960494DF}">
                                                <a14:hiddenLine xmlns:a14="http://schemas.microsoft.com/office/drawing/2010/main" w="9525">
                                                  <a:solidFill>
                                                    <a:srgbClr val="000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14:hiddenLine>
                                              </a:ext>
                                            </a:extLst>
                                          </p:spPr>
                                          <p:txBody>
                                            <a:bodyPr vert="horz" wrap="square" lIns="91440" tIns="45720" rIns="91440" bIns="45720" numCol="1" anchor="t" anchorCtr="0" compatLnSpc="1">
                                              <a:prstTxWarp prst="textNoShape">
                                                <a:avLst/>
                                              </a:prstTxWarp>
                                            </a:bodyPr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</p:grpSp>
                                    </p:grpSp>
                                    <p:sp>
                                      <p:nvSpPr>
                                        <p:cNvPr id="239" name="Freeform 164"/>
                                        <p:cNvSpPr>
                                          <a:spLocks noEditPoint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1970089" y="4537076"/>
                                          <a:ext cx="293688" cy="533400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25 w 27"/>
                                            <a:gd name="T1" fmla="*/ 46 h 49"/>
                                            <a:gd name="T2" fmla="*/ 27 w 27"/>
                                            <a:gd name="T3" fmla="*/ 49 h 49"/>
                                            <a:gd name="T4" fmla="*/ 27 w 27"/>
                                            <a:gd name="T5" fmla="*/ 49 h 49"/>
                                            <a:gd name="T6" fmla="*/ 27 w 27"/>
                                            <a:gd name="T7" fmla="*/ 47 h 49"/>
                                            <a:gd name="T8" fmla="*/ 25 w 27"/>
                                            <a:gd name="T9" fmla="*/ 46 h 49"/>
                                            <a:gd name="T10" fmla="*/ 3 w 27"/>
                                            <a:gd name="T11" fmla="*/ 15 h 49"/>
                                            <a:gd name="T12" fmla="*/ 0 w 27"/>
                                            <a:gd name="T13" fmla="*/ 19 h 49"/>
                                            <a:gd name="T14" fmla="*/ 2 w 27"/>
                                            <a:gd name="T15" fmla="*/ 27 h 49"/>
                                            <a:gd name="T16" fmla="*/ 4 w 27"/>
                                            <a:gd name="T17" fmla="*/ 23 h 49"/>
                                            <a:gd name="T18" fmla="*/ 3 w 27"/>
                                            <a:gd name="T19" fmla="*/ 15 h 49"/>
                                            <a:gd name="T20" fmla="*/ 5 w 27"/>
                                            <a:gd name="T21" fmla="*/ 0 h 49"/>
                                            <a:gd name="T22" fmla="*/ 2 w 27"/>
                                            <a:gd name="T23" fmla="*/ 0 h 49"/>
                                            <a:gd name="T24" fmla="*/ 0 w 27"/>
                                            <a:gd name="T25" fmla="*/ 11 h 49"/>
                                            <a:gd name="T26" fmla="*/ 1 w 27"/>
                                            <a:gd name="T27" fmla="*/ 12 h 49"/>
                                            <a:gd name="T28" fmla="*/ 3 w 27"/>
                                            <a:gd name="T29" fmla="*/ 8 h 49"/>
                                            <a:gd name="T30" fmla="*/ 5 w 27"/>
                                            <a:gd name="T31" fmla="*/ 0 h 49"/>
                                          </a:gdLst>
                                          <a:ahLst/>
                                          <a:cxnLst>
                                            <a:cxn ang="0">
                                              <a:pos x="T0" y="T1"/>
                                            </a:cxn>
                                            <a:cxn ang="0">
                                              <a:pos x="T2" y="T3"/>
                                            </a:cxn>
                                            <a:cxn ang="0">
                                              <a:pos x="T4" y="T5"/>
                                            </a:cxn>
                                            <a:cxn ang="0">
                                              <a:pos x="T6" y="T7"/>
                                            </a:cxn>
                                            <a:cxn ang="0">
                                              <a:pos x="T8" y="T9"/>
                                            </a:cxn>
                                            <a:cxn ang="0">
                                              <a:pos x="T10" y="T11"/>
                                            </a:cxn>
                                            <a:cxn ang="0">
                                              <a:pos x="T12" y="T13"/>
                                            </a:cxn>
                                            <a:cxn ang="0">
                                              <a:pos x="T14" y="T15"/>
                                            </a:cxn>
                                            <a:cxn ang="0">
                                              <a:pos x="T16" y="T17"/>
                                            </a:cxn>
                                            <a:cxn ang="0">
                                              <a:pos x="T18" y="T19"/>
                                            </a:cxn>
                                            <a:cxn ang="0">
                                              <a:pos x="T20" y="T21"/>
                                            </a:cxn>
                                            <a:cxn ang="0">
                                              <a:pos x="T22" y="T23"/>
                                            </a:cxn>
                                            <a:cxn ang="0">
                                              <a:pos x="T24" y="T25"/>
                                            </a:cxn>
                                            <a:cxn ang="0">
                                              <a:pos x="T26" y="T27"/>
                                            </a:cxn>
                                            <a:cxn ang="0">
                                              <a:pos x="T28" y="T29"/>
                                            </a:cxn>
                                            <a:cxn ang="0">
                                              <a:pos x="T30" y="T31"/>
                                            </a:cxn>
                                          </a:cxnLst>
                                          <a:rect l="0" t="0" r="r" b="b"/>
                                          <a:pathLst>
                                            <a:path w="27" h="49">
                                              <a:moveTo>
                                                <a:pt x="25" y="46"/>
                                              </a:moveTo>
                                              <a:cubicBezTo>
                                                <a:pt x="27" y="49"/>
                                                <a:pt x="27" y="49"/>
                                                <a:pt x="27" y="49"/>
                                              </a:cubicBezTo>
                                              <a:cubicBezTo>
                                                <a:pt x="27" y="49"/>
                                                <a:pt x="27" y="49"/>
                                                <a:pt x="27" y="49"/>
                                              </a:cubicBezTo>
                                              <a:cubicBezTo>
                                                <a:pt x="27" y="47"/>
                                                <a:pt x="27" y="47"/>
                                                <a:pt x="27" y="47"/>
                                              </a:cubicBezTo>
                                              <a:cubicBezTo>
                                                <a:pt x="26" y="47"/>
                                                <a:pt x="25" y="47"/>
                                                <a:pt x="25" y="46"/>
                                              </a:cubicBezTo>
                                              <a:moveTo>
                                                <a:pt x="3" y="15"/>
                                              </a:moveTo>
                                              <a:cubicBezTo>
                                                <a:pt x="2" y="16"/>
                                                <a:pt x="1" y="17"/>
                                                <a:pt x="0" y="19"/>
                                              </a:cubicBezTo>
                                              <a:cubicBezTo>
                                                <a:pt x="0" y="22"/>
                                                <a:pt x="1" y="24"/>
                                                <a:pt x="2" y="27"/>
                                              </a:cubicBezTo>
                                              <a:cubicBezTo>
                                                <a:pt x="4" y="23"/>
                                                <a:pt x="4" y="23"/>
                                                <a:pt x="4" y="23"/>
                                              </a:cubicBezTo>
                                              <a:cubicBezTo>
                                                <a:pt x="3" y="21"/>
                                                <a:pt x="3" y="18"/>
                                                <a:pt x="3" y="15"/>
                                              </a:cubicBezTo>
                                              <a:moveTo>
                                                <a:pt x="5" y="0"/>
                                              </a:moveTo>
                                              <a:cubicBezTo>
                                                <a:pt x="4" y="0"/>
                                                <a:pt x="3" y="0"/>
                                                <a:pt x="2" y="0"/>
                                              </a:cubicBezTo>
                                              <a:cubicBezTo>
                                                <a:pt x="1" y="4"/>
                                                <a:pt x="0" y="8"/>
                                                <a:pt x="0" y="11"/>
                                              </a:cubicBezTo>
                                              <a:cubicBezTo>
                                                <a:pt x="1" y="12"/>
                                                <a:pt x="1" y="12"/>
                                                <a:pt x="1" y="12"/>
                                              </a:cubicBezTo>
                                              <a:cubicBezTo>
                                                <a:pt x="2" y="11"/>
                                                <a:pt x="3" y="9"/>
                                                <a:pt x="3" y="8"/>
                                              </a:cubicBezTo>
                                              <a:cubicBezTo>
                                                <a:pt x="4" y="5"/>
                                                <a:pt x="4" y="3"/>
                                                <a:pt x="5" y="0"/>
                                              </a:cubicBezTo>
                                            </a:path>
                                          </a:pathLst>
                                        </a:custGeom>
                                        <a:solidFill>
                                          <a:srgbClr val="BFBFBF"/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  <p:sp>
                                      <p:nvSpPr>
                                        <p:cNvPr id="240" name="Freeform 172"/>
                                        <p:cNvSpPr>
                                          <a:spLocks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2252664" y="4994276"/>
                                          <a:ext cx="130175" cy="119063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0 w 82"/>
                                            <a:gd name="T1" fmla="*/ 0 h 75"/>
                                            <a:gd name="T2" fmla="*/ 7 w 82"/>
                                            <a:gd name="T3" fmla="*/ 34 h 75"/>
                                            <a:gd name="T4" fmla="*/ 7 w 82"/>
                                            <a:gd name="T5" fmla="*/ 48 h 75"/>
                                            <a:gd name="T6" fmla="*/ 7 w 82"/>
                                            <a:gd name="T7" fmla="*/ 48 h 75"/>
                                            <a:gd name="T8" fmla="*/ 20 w 82"/>
                                            <a:gd name="T9" fmla="*/ 75 h 75"/>
                                            <a:gd name="T10" fmla="*/ 82 w 82"/>
                                            <a:gd name="T11" fmla="*/ 75 h 75"/>
                                            <a:gd name="T12" fmla="*/ 0 w 82"/>
                                            <a:gd name="T13" fmla="*/ 0 h 75"/>
                                          </a:gdLst>
                                          <a:ahLst/>
                                          <a:cxnLst>
                                            <a:cxn ang="0">
                                              <a:pos x="T0" y="T1"/>
                                            </a:cxn>
                                            <a:cxn ang="0">
                                              <a:pos x="T2" y="T3"/>
                                            </a:cxn>
                                            <a:cxn ang="0">
                                              <a:pos x="T4" y="T5"/>
                                            </a:cxn>
                                            <a:cxn ang="0">
                                              <a:pos x="T6" y="T7"/>
                                            </a:cxn>
                                            <a:cxn ang="0">
                                              <a:pos x="T8" y="T9"/>
                                            </a:cxn>
                                            <a:cxn ang="0">
                                              <a:pos x="T10" y="T11"/>
                                            </a:cxn>
                                            <a:cxn ang="0">
                                              <a:pos x="T12" y="T13"/>
                                            </a:cxn>
                                          </a:cxnLst>
                                          <a:rect l="0" t="0" r="r" b="b"/>
                                          <a:pathLst>
                                            <a:path w="82" h="75">
                                              <a:moveTo>
                                                <a:pt x="0" y="0"/>
                                              </a:moveTo>
                                              <a:lnTo>
                                                <a:pt x="7" y="34"/>
                                              </a:lnTo>
                                              <a:lnTo>
                                                <a:pt x="7" y="48"/>
                                              </a:lnTo>
                                              <a:lnTo>
                                                <a:pt x="7" y="48"/>
                                              </a:lnTo>
                                              <a:lnTo>
                                                <a:pt x="20" y="75"/>
                                              </a:lnTo>
                                              <a:lnTo>
                                                <a:pt x="82" y="75"/>
                                              </a:lnTo>
                                              <a:lnTo>
                                                <a:pt x="0" y="0"/>
                                              </a:lnTo>
                                              <a:close/>
                                            </a:path>
                                          </a:pathLst>
                                        </a:custGeom>
                                        <a:solidFill>
                                          <a:srgbClr val="BFBFBF"/>
                                        </a:solidFill>
                                        <a:ln>
                                          <a:noFill/>
                                        </a:ln>
                                        <a:extLst>
                                          <a:ext uri="{91240B29-F687-4F45-9708-019B960494DF}">
                                            <a14:hiddenLine xmlns:a14="http://schemas.microsoft.com/office/drawing/2010/main" w="9525">
                                              <a:solidFill>
                                                <a:srgbClr val="000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14:hiddenLine>
                                          </a:ext>
                                        </a:extLst>
                                      </p:spPr>
                                      <p:txBody>
                                        <a:bodyPr vert="horz" wrap="square" lIns="91440" tIns="45720" rIns="91440" bIns="45720" numCol="1" anchor="t" anchorCtr="0" compatLnSpc="1">
                                          <a:prstTxWarp prst="textNoShape">
                                            <a:avLst/>
                                          </a:prstTxWarp>
                                        </a:bodyPr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</p:grpSp>
                                </p:grpSp>
                              </p:grpSp>
                            </p:grpSp>
                          </p:grpSp>
                        </p:grpSp>
                        <p:sp>
                          <p:nvSpPr>
                            <p:cNvPr id="222" name="Freeform 17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208214" y="5070476"/>
                              <a:ext cx="76200" cy="42863"/>
                            </a:xfrm>
                            <a:custGeom>
                              <a:avLst/>
                              <a:gdLst>
                                <a:gd name="T0" fmla="*/ 35 w 48"/>
                                <a:gd name="T1" fmla="*/ 0 h 27"/>
                                <a:gd name="T2" fmla="*/ 28 w 48"/>
                                <a:gd name="T3" fmla="*/ 6 h 27"/>
                                <a:gd name="T4" fmla="*/ 0 w 48"/>
                                <a:gd name="T5" fmla="*/ 27 h 27"/>
                                <a:gd name="T6" fmla="*/ 48 w 48"/>
                                <a:gd name="T7" fmla="*/ 27 h 27"/>
                                <a:gd name="T8" fmla="*/ 35 w 48"/>
                                <a:gd name="T9" fmla="*/ 0 h 27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</a:cxnLst>
                              <a:rect l="0" t="0" r="r" b="b"/>
                              <a:pathLst>
                                <a:path w="48" h="27">
                                  <a:moveTo>
                                    <a:pt x="35" y="0"/>
                                  </a:moveTo>
                                  <a:lnTo>
                                    <a:pt x="28" y="6"/>
                                  </a:lnTo>
                                  <a:lnTo>
                                    <a:pt x="0" y="27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35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ACACAC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</p:grpSp>
                    </p:grpSp>
                    <p:grpSp>
                      <p:nvGrpSpPr>
                        <p:cNvPr id="188" name="Group 187"/>
                        <p:cNvGrpSpPr/>
                        <p:nvPr/>
                      </p:nvGrpSpPr>
                      <p:grpSpPr>
                        <a:xfrm>
                          <a:off x="1330326" y="4103688"/>
                          <a:ext cx="673101" cy="433388"/>
                          <a:chOff x="1330326" y="4103688"/>
                          <a:chExt cx="673101" cy="433388"/>
                        </a:xfrm>
                      </p:grpSpPr>
                      <p:sp>
                        <p:nvSpPr>
                          <p:cNvPr id="210" name="Freeform 91"/>
                          <p:cNvSpPr>
                            <a:spLocks noEditPoints="1"/>
                          </p:cNvSpPr>
                          <p:nvPr/>
                        </p:nvSpPr>
                        <p:spPr bwMode="auto">
                          <a:xfrm>
                            <a:off x="1449389" y="4332288"/>
                            <a:ext cx="509588" cy="119063"/>
                          </a:xfrm>
                          <a:custGeom>
                            <a:avLst/>
                            <a:gdLst>
                              <a:gd name="T0" fmla="*/ 8 w 47"/>
                              <a:gd name="T1" fmla="*/ 7 h 11"/>
                              <a:gd name="T2" fmla="*/ 2 w 47"/>
                              <a:gd name="T3" fmla="*/ 7 h 11"/>
                              <a:gd name="T4" fmla="*/ 0 w 47"/>
                              <a:gd name="T5" fmla="*/ 9 h 11"/>
                              <a:gd name="T6" fmla="*/ 1 w 47"/>
                              <a:gd name="T7" fmla="*/ 10 h 11"/>
                              <a:gd name="T8" fmla="*/ 2 w 47"/>
                              <a:gd name="T9" fmla="*/ 11 h 11"/>
                              <a:gd name="T10" fmla="*/ 8 w 47"/>
                              <a:gd name="T11" fmla="*/ 7 h 11"/>
                              <a:gd name="T12" fmla="*/ 34 w 47"/>
                              <a:gd name="T13" fmla="*/ 0 h 11"/>
                              <a:gd name="T14" fmla="*/ 36 w 47"/>
                              <a:gd name="T15" fmla="*/ 4 h 11"/>
                              <a:gd name="T16" fmla="*/ 47 w 47"/>
                              <a:gd name="T17" fmla="*/ 10 h 11"/>
                              <a:gd name="T18" fmla="*/ 45 w 47"/>
                              <a:gd name="T19" fmla="*/ 5 h 11"/>
                              <a:gd name="T20" fmla="*/ 34 w 47"/>
                              <a:gd name="T21" fmla="*/ 0 h 11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47" h="11">
                                <a:moveTo>
                                  <a:pt x="8" y="7"/>
                                </a:moveTo>
                                <a:cubicBezTo>
                                  <a:pt x="2" y="7"/>
                                  <a:pt x="2" y="7"/>
                                  <a:pt x="2" y="7"/>
                                </a:cubicBezTo>
                                <a:cubicBezTo>
                                  <a:pt x="2" y="8"/>
                                  <a:pt x="1" y="8"/>
                                  <a:pt x="0" y="9"/>
                                </a:cubicBezTo>
                                <a:cubicBezTo>
                                  <a:pt x="1" y="10"/>
                                  <a:pt x="1" y="10"/>
                                  <a:pt x="1" y="10"/>
                                </a:cubicBezTo>
                                <a:cubicBezTo>
                                  <a:pt x="2" y="11"/>
                                  <a:pt x="2" y="11"/>
                                  <a:pt x="2" y="11"/>
                                </a:cubicBezTo>
                                <a:cubicBezTo>
                                  <a:pt x="4" y="10"/>
                                  <a:pt x="6" y="9"/>
                                  <a:pt x="8" y="7"/>
                                </a:cubicBezTo>
                                <a:moveTo>
                                  <a:pt x="34" y="0"/>
                                </a:moveTo>
                                <a:cubicBezTo>
                                  <a:pt x="36" y="4"/>
                                  <a:pt x="36" y="4"/>
                                  <a:pt x="36" y="4"/>
                                </a:cubicBezTo>
                                <a:cubicBezTo>
                                  <a:pt x="40" y="5"/>
                                  <a:pt x="44" y="8"/>
                                  <a:pt x="47" y="10"/>
                                </a:cubicBezTo>
                                <a:cubicBezTo>
                                  <a:pt x="46" y="9"/>
                                  <a:pt x="45" y="7"/>
                                  <a:pt x="45" y="5"/>
                                </a:cubicBezTo>
                                <a:cubicBezTo>
                                  <a:pt x="41" y="3"/>
                                  <a:pt x="38" y="1"/>
                                  <a:pt x="34" y="0"/>
                                </a:cubicBezTo>
                              </a:path>
                            </a:pathLst>
                          </a:custGeom>
                          <a:solidFill>
                            <a:srgbClr val="D9D9D9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211" name="Group 210"/>
                          <p:cNvGrpSpPr/>
                          <p:nvPr/>
                        </p:nvGrpSpPr>
                        <p:grpSpPr>
                          <a:xfrm>
                            <a:off x="1330326" y="4103688"/>
                            <a:ext cx="673101" cy="433388"/>
                            <a:chOff x="1330326" y="4103688"/>
                            <a:chExt cx="673101" cy="433388"/>
                          </a:xfrm>
                        </p:grpSpPr>
                        <p:sp>
                          <p:nvSpPr>
                            <p:cNvPr id="212" name="Freeform 180"/>
                            <p:cNvSpPr>
                              <a:spLocks noEditPoints="1"/>
                            </p:cNvSpPr>
                            <p:nvPr/>
                          </p:nvSpPr>
                          <p:spPr bwMode="auto">
                            <a:xfrm>
                              <a:off x="1373189" y="4211638"/>
                              <a:ext cx="228600" cy="195263"/>
                            </a:xfrm>
                            <a:custGeom>
                              <a:avLst/>
                              <a:gdLst>
                                <a:gd name="T0" fmla="*/ 19 w 21"/>
                                <a:gd name="T1" fmla="*/ 17 h 18"/>
                                <a:gd name="T2" fmla="*/ 16 w 21"/>
                                <a:gd name="T3" fmla="*/ 18 h 18"/>
                                <a:gd name="T4" fmla="*/ 16 w 21"/>
                                <a:gd name="T5" fmla="*/ 18 h 18"/>
                                <a:gd name="T6" fmla="*/ 21 w 21"/>
                                <a:gd name="T7" fmla="*/ 18 h 18"/>
                                <a:gd name="T8" fmla="*/ 19 w 21"/>
                                <a:gd name="T9" fmla="*/ 17 h 18"/>
                                <a:gd name="T10" fmla="*/ 1 w 21"/>
                                <a:gd name="T11" fmla="*/ 0 h 18"/>
                                <a:gd name="T12" fmla="*/ 0 w 21"/>
                                <a:gd name="T13" fmla="*/ 1 h 18"/>
                                <a:gd name="T14" fmla="*/ 13 w 21"/>
                                <a:gd name="T15" fmla="*/ 16 h 18"/>
                                <a:gd name="T16" fmla="*/ 16 w 21"/>
                                <a:gd name="T17" fmla="*/ 15 h 18"/>
                                <a:gd name="T18" fmla="*/ 3 w 21"/>
                                <a:gd name="T19" fmla="*/ 0 h 18"/>
                                <a:gd name="T20" fmla="*/ 1 w 21"/>
                                <a:gd name="T21" fmla="*/ 0 h 18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</a:cxnLst>
                              <a:rect l="0" t="0" r="r" b="b"/>
                              <a:pathLst>
                                <a:path w="21" h="18">
                                  <a:moveTo>
                                    <a:pt x="19" y="17"/>
                                  </a:moveTo>
                                  <a:cubicBezTo>
                                    <a:pt x="18" y="17"/>
                                    <a:pt x="17" y="18"/>
                                    <a:pt x="16" y="18"/>
                                  </a:cubicBezTo>
                                  <a:cubicBezTo>
                                    <a:pt x="16" y="18"/>
                                    <a:pt x="16" y="18"/>
                                    <a:pt x="16" y="18"/>
                                  </a:cubicBezTo>
                                  <a:cubicBezTo>
                                    <a:pt x="21" y="18"/>
                                    <a:pt x="21" y="18"/>
                                    <a:pt x="21" y="18"/>
                                  </a:cubicBezTo>
                                  <a:cubicBezTo>
                                    <a:pt x="20" y="18"/>
                                    <a:pt x="20" y="17"/>
                                    <a:pt x="19" y="17"/>
                                  </a:cubicBezTo>
                                  <a:moveTo>
                                    <a:pt x="1" y="0"/>
                                  </a:moveTo>
                                  <a:cubicBezTo>
                                    <a:pt x="0" y="1"/>
                                    <a:pt x="0" y="1"/>
                                    <a:pt x="0" y="1"/>
                                  </a:cubicBezTo>
                                  <a:cubicBezTo>
                                    <a:pt x="4" y="7"/>
                                    <a:pt x="8" y="12"/>
                                    <a:pt x="13" y="16"/>
                                  </a:cubicBezTo>
                                  <a:cubicBezTo>
                                    <a:pt x="14" y="15"/>
                                    <a:pt x="15" y="15"/>
                                    <a:pt x="16" y="15"/>
                                  </a:cubicBezTo>
                                  <a:cubicBezTo>
                                    <a:pt x="11" y="10"/>
                                    <a:pt x="7" y="6"/>
                                    <a:pt x="3" y="0"/>
                                  </a:cubicBezTo>
                                  <a:cubicBezTo>
                                    <a:pt x="1" y="0"/>
                                    <a:pt x="1" y="0"/>
                                    <a:pt x="1" y="0"/>
                                  </a:cubicBezTo>
                                </a:path>
                              </a:pathLst>
                            </a:custGeom>
                            <a:solidFill>
                              <a:srgbClr val="CECECE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213" name="Group 212"/>
                            <p:cNvGrpSpPr/>
                            <p:nvPr/>
                          </p:nvGrpSpPr>
                          <p:grpSpPr>
                            <a:xfrm>
                              <a:off x="1330326" y="4103688"/>
                              <a:ext cx="673101" cy="433388"/>
                              <a:chOff x="1330326" y="4103688"/>
                              <a:chExt cx="673101" cy="433388"/>
                            </a:xfrm>
                          </p:grpSpPr>
                          <p:sp>
                            <p:nvSpPr>
                              <p:cNvPr id="214" name="Freeform 92"/>
                              <p:cNvSpPr>
                                <a:spLocks noEditPoints="1"/>
                              </p:cNvSpPr>
                              <p:nvPr/>
                            </p:nvSpPr>
                            <p:spPr bwMode="auto">
                              <a:xfrm>
                                <a:off x="1471614" y="4321176"/>
                                <a:ext cx="368300" cy="85725"/>
                              </a:xfrm>
                              <a:custGeom>
                                <a:avLst/>
                                <a:gdLst>
                                  <a:gd name="T0" fmla="*/ 4 w 34"/>
                                  <a:gd name="T1" fmla="*/ 6 h 8"/>
                                  <a:gd name="T2" fmla="*/ 0 w 34"/>
                                  <a:gd name="T3" fmla="*/ 8 h 8"/>
                                  <a:gd name="T4" fmla="*/ 6 w 34"/>
                                  <a:gd name="T5" fmla="*/ 8 h 8"/>
                                  <a:gd name="T6" fmla="*/ 7 w 34"/>
                                  <a:gd name="T7" fmla="*/ 8 h 8"/>
                                  <a:gd name="T8" fmla="*/ 4 w 34"/>
                                  <a:gd name="T9" fmla="*/ 6 h 8"/>
                                  <a:gd name="T10" fmla="*/ 24 w 34"/>
                                  <a:gd name="T11" fmla="*/ 0 h 8"/>
                                  <a:gd name="T12" fmla="*/ 7 w 34"/>
                                  <a:gd name="T13" fmla="*/ 5 h 8"/>
                                  <a:gd name="T14" fmla="*/ 10 w 34"/>
                                  <a:gd name="T15" fmla="*/ 7 h 8"/>
                                  <a:gd name="T16" fmla="*/ 24 w 34"/>
                                  <a:gd name="T17" fmla="*/ 3 h 8"/>
                                  <a:gd name="T18" fmla="*/ 34 w 34"/>
                                  <a:gd name="T19" fmla="*/ 5 h 8"/>
                                  <a:gd name="T20" fmla="*/ 32 w 34"/>
                                  <a:gd name="T21" fmla="*/ 1 h 8"/>
                                  <a:gd name="T22" fmla="*/ 24 w 34"/>
                                  <a:gd name="T23" fmla="*/ 0 h 8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  <a:cxn ang="0">
                                    <a:pos x="T18" y="T19"/>
                                  </a:cxn>
                                  <a:cxn ang="0">
                                    <a:pos x="T20" y="T21"/>
                                  </a:cxn>
                                  <a:cxn ang="0">
                                    <a:pos x="T22" y="T23"/>
                                  </a:cxn>
                                </a:cxnLst>
                                <a:rect l="0" t="0" r="r" b="b"/>
                                <a:pathLst>
                                  <a:path w="34" h="8">
                                    <a:moveTo>
                                      <a:pt x="4" y="6"/>
                                    </a:moveTo>
                                    <a:cubicBezTo>
                                      <a:pt x="3" y="7"/>
                                      <a:pt x="1" y="8"/>
                                      <a:pt x="0" y="8"/>
                                    </a:cubicBezTo>
                                    <a:cubicBezTo>
                                      <a:pt x="6" y="8"/>
                                      <a:pt x="6" y="8"/>
                                      <a:pt x="6" y="8"/>
                                    </a:cubicBezTo>
                                    <a:cubicBezTo>
                                      <a:pt x="6" y="8"/>
                                      <a:pt x="6" y="8"/>
                                      <a:pt x="7" y="8"/>
                                    </a:cubicBezTo>
                                    <a:cubicBezTo>
                                      <a:pt x="6" y="7"/>
                                      <a:pt x="5" y="7"/>
                                      <a:pt x="4" y="6"/>
                                    </a:cubicBezTo>
                                    <a:moveTo>
                                      <a:pt x="24" y="0"/>
                                    </a:moveTo>
                                    <a:cubicBezTo>
                                      <a:pt x="18" y="0"/>
                                      <a:pt x="13" y="2"/>
                                      <a:pt x="7" y="5"/>
                                    </a:cubicBezTo>
                                    <a:cubicBezTo>
                                      <a:pt x="8" y="5"/>
                                      <a:pt x="9" y="6"/>
                                      <a:pt x="10" y="7"/>
                                    </a:cubicBezTo>
                                    <a:cubicBezTo>
                                      <a:pt x="15" y="4"/>
                                      <a:pt x="19" y="3"/>
                                      <a:pt x="24" y="3"/>
                                    </a:cubicBezTo>
                                    <a:cubicBezTo>
                                      <a:pt x="28" y="3"/>
                                      <a:pt x="31" y="4"/>
                                      <a:pt x="34" y="5"/>
                                    </a:cubicBezTo>
                                    <a:cubicBezTo>
                                      <a:pt x="32" y="1"/>
                                      <a:pt x="32" y="1"/>
                                      <a:pt x="32" y="1"/>
                                    </a:cubicBezTo>
                                    <a:cubicBezTo>
                                      <a:pt x="30" y="1"/>
                                      <a:pt x="27" y="0"/>
                                      <a:pt x="24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CECECE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15" name="Freeform 94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363664" y="4406901"/>
                                <a:ext cx="161925" cy="109538"/>
                              </a:xfrm>
                              <a:custGeom>
                                <a:avLst/>
                                <a:gdLst>
                                  <a:gd name="T0" fmla="*/ 54 w 102"/>
                                  <a:gd name="T1" fmla="*/ 0 h 69"/>
                                  <a:gd name="T2" fmla="*/ 34 w 102"/>
                                  <a:gd name="T3" fmla="*/ 0 h 69"/>
                                  <a:gd name="T4" fmla="*/ 0 w 102"/>
                                  <a:gd name="T5" fmla="*/ 69 h 69"/>
                                  <a:gd name="T6" fmla="*/ 20 w 102"/>
                                  <a:gd name="T7" fmla="*/ 69 h 69"/>
                                  <a:gd name="T8" fmla="*/ 102 w 102"/>
                                  <a:gd name="T9" fmla="*/ 41 h 69"/>
                                  <a:gd name="T10" fmla="*/ 68 w 102"/>
                                  <a:gd name="T11" fmla="*/ 28 h 69"/>
                                  <a:gd name="T12" fmla="*/ 61 w 102"/>
                                  <a:gd name="T13" fmla="*/ 21 h 69"/>
                                  <a:gd name="T14" fmla="*/ 54 w 102"/>
                                  <a:gd name="T15" fmla="*/ 14 h 69"/>
                                  <a:gd name="T16" fmla="*/ 54 w 102"/>
                                  <a:gd name="T17" fmla="*/ 0 h 69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</a:cxnLst>
                                <a:rect l="0" t="0" r="r" b="b"/>
                                <a:pathLst>
                                  <a:path w="102" h="69">
                                    <a:moveTo>
                                      <a:pt x="54" y="0"/>
                                    </a:moveTo>
                                    <a:lnTo>
                                      <a:pt x="34" y="0"/>
                                    </a:lnTo>
                                    <a:lnTo>
                                      <a:pt x="0" y="69"/>
                                    </a:lnTo>
                                    <a:lnTo>
                                      <a:pt x="20" y="69"/>
                                    </a:lnTo>
                                    <a:lnTo>
                                      <a:pt x="102" y="41"/>
                                    </a:lnTo>
                                    <a:lnTo>
                                      <a:pt x="68" y="28"/>
                                    </a:lnTo>
                                    <a:lnTo>
                                      <a:pt x="61" y="21"/>
                                    </a:lnTo>
                                    <a:lnTo>
                                      <a:pt x="54" y="14"/>
                                    </a:lnTo>
                                    <a:lnTo>
                                      <a:pt x="54" y="0"/>
                                    </a:lnTo>
                                    <a:close/>
                                  </a:path>
                                </a:pathLst>
                              </a:custGeom>
                              <a:solidFill>
                                <a:srgbClr val="D9D9D9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16" name="Freeform 176"/>
                              <p:cNvSpPr>
                                <a:spLocks noEditPoints="1"/>
                              </p:cNvSpPr>
                              <p:nvPr/>
                            </p:nvSpPr>
                            <p:spPr bwMode="auto">
                              <a:xfrm>
                                <a:off x="1547814" y="4406901"/>
                                <a:ext cx="455613" cy="130175"/>
                              </a:xfrm>
                              <a:custGeom>
                                <a:avLst/>
                                <a:gdLst>
                                  <a:gd name="T0" fmla="*/ 27 w 42"/>
                                  <a:gd name="T1" fmla="*/ 11 h 12"/>
                                  <a:gd name="T2" fmla="*/ 22 w 42"/>
                                  <a:gd name="T3" fmla="*/ 11 h 12"/>
                                  <a:gd name="T4" fmla="*/ 28 w 42"/>
                                  <a:gd name="T5" fmla="*/ 12 h 12"/>
                                  <a:gd name="T6" fmla="*/ 28 w 42"/>
                                  <a:gd name="T7" fmla="*/ 12 h 12"/>
                                  <a:gd name="T8" fmla="*/ 27 w 42"/>
                                  <a:gd name="T9" fmla="*/ 11 h 12"/>
                                  <a:gd name="T10" fmla="*/ 42 w 42"/>
                                  <a:gd name="T11" fmla="*/ 10 h 12"/>
                                  <a:gd name="T12" fmla="*/ 34 w 42"/>
                                  <a:gd name="T13" fmla="*/ 12 h 12"/>
                                  <a:gd name="T14" fmla="*/ 35 w 42"/>
                                  <a:gd name="T15" fmla="*/ 12 h 12"/>
                                  <a:gd name="T16" fmla="*/ 41 w 42"/>
                                  <a:gd name="T17" fmla="*/ 12 h 12"/>
                                  <a:gd name="T18" fmla="*/ 42 w 42"/>
                                  <a:gd name="T19" fmla="*/ 10 h 12"/>
                                  <a:gd name="T20" fmla="*/ 32 w 42"/>
                                  <a:gd name="T21" fmla="*/ 9 h 12"/>
                                  <a:gd name="T22" fmla="*/ 32 w 42"/>
                                  <a:gd name="T23" fmla="*/ 10 h 12"/>
                                  <a:gd name="T24" fmla="*/ 34 w 42"/>
                                  <a:gd name="T25" fmla="*/ 9 h 12"/>
                                  <a:gd name="T26" fmla="*/ 32 w 42"/>
                                  <a:gd name="T27" fmla="*/ 9 h 12"/>
                                  <a:gd name="T28" fmla="*/ 5 w 42"/>
                                  <a:gd name="T29" fmla="*/ 0 h 12"/>
                                  <a:gd name="T30" fmla="*/ 0 w 42"/>
                                  <a:gd name="T31" fmla="*/ 0 h 12"/>
                                  <a:gd name="T32" fmla="*/ 18 w 42"/>
                                  <a:gd name="T33" fmla="*/ 10 h 12"/>
                                  <a:gd name="T34" fmla="*/ 27 w 42"/>
                                  <a:gd name="T35" fmla="*/ 10 h 12"/>
                                  <a:gd name="T36" fmla="*/ 29 w 42"/>
                                  <a:gd name="T37" fmla="*/ 9 h 12"/>
                                  <a:gd name="T38" fmla="*/ 5 w 42"/>
                                  <a:gd name="T39" fmla="*/ 0 h 12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  <a:cxn ang="0">
                                    <a:pos x="T18" y="T19"/>
                                  </a:cxn>
                                  <a:cxn ang="0">
                                    <a:pos x="T20" y="T21"/>
                                  </a:cxn>
                                  <a:cxn ang="0">
                                    <a:pos x="T22" y="T23"/>
                                  </a:cxn>
                                  <a:cxn ang="0">
                                    <a:pos x="T24" y="T25"/>
                                  </a:cxn>
                                  <a:cxn ang="0">
                                    <a:pos x="T26" y="T27"/>
                                  </a:cxn>
                                  <a:cxn ang="0">
                                    <a:pos x="T28" y="T29"/>
                                  </a:cxn>
                                  <a:cxn ang="0">
                                    <a:pos x="T30" y="T31"/>
                                  </a:cxn>
                                  <a:cxn ang="0">
                                    <a:pos x="T32" y="T33"/>
                                  </a:cxn>
                                  <a:cxn ang="0">
                                    <a:pos x="T34" y="T35"/>
                                  </a:cxn>
                                  <a:cxn ang="0">
                                    <a:pos x="T36" y="T37"/>
                                  </a:cxn>
                                  <a:cxn ang="0">
                                    <a:pos x="T38" y="T39"/>
                                  </a:cxn>
                                </a:cxnLst>
                                <a:rect l="0" t="0" r="r" b="b"/>
                                <a:pathLst>
                                  <a:path w="42" h="12">
                                    <a:moveTo>
                                      <a:pt x="27" y="11"/>
                                    </a:moveTo>
                                    <a:cubicBezTo>
                                      <a:pt x="22" y="11"/>
                                      <a:pt x="22" y="11"/>
                                      <a:pt x="22" y="11"/>
                                    </a:cubicBezTo>
                                    <a:cubicBezTo>
                                      <a:pt x="24" y="11"/>
                                      <a:pt x="26" y="12"/>
                                      <a:pt x="28" y="12"/>
                                    </a:cubicBezTo>
                                    <a:cubicBezTo>
                                      <a:pt x="28" y="12"/>
                                      <a:pt x="28" y="12"/>
                                      <a:pt x="28" y="12"/>
                                    </a:cubicBezTo>
                                    <a:cubicBezTo>
                                      <a:pt x="27" y="11"/>
                                      <a:pt x="27" y="11"/>
                                      <a:pt x="27" y="11"/>
                                    </a:cubicBezTo>
                                    <a:moveTo>
                                      <a:pt x="42" y="10"/>
                                    </a:moveTo>
                                    <a:cubicBezTo>
                                      <a:pt x="39" y="11"/>
                                      <a:pt x="36" y="12"/>
                                      <a:pt x="34" y="12"/>
                                    </a:cubicBezTo>
                                    <a:cubicBezTo>
                                      <a:pt x="34" y="12"/>
                                      <a:pt x="35" y="12"/>
                                      <a:pt x="35" y="12"/>
                                    </a:cubicBezTo>
                                    <a:cubicBezTo>
                                      <a:pt x="37" y="12"/>
                                      <a:pt x="39" y="12"/>
                                      <a:pt x="41" y="12"/>
                                    </a:cubicBezTo>
                                    <a:cubicBezTo>
                                      <a:pt x="41" y="11"/>
                                      <a:pt x="41" y="11"/>
                                      <a:pt x="42" y="10"/>
                                    </a:cubicBezTo>
                                    <a:moveTo>
                                      <a:pt x="32" y="9"/>
                                    </a:moveTo>
                                    <a:cubicBezTo>
                                      <a:pt x="32" y="10"/>
                                      <a:pt x="32" y="10"/>
                                      <a:pt x="32" y="10"/>
                                    </a:cubicBezTo>
                                    <a:cubicBezTo>
                                      <a:pt x="33" y="10"/>
                                      <a:pt x="33" y="10"/>
                                      <a:pt x="34" y="9"/>
                                    </a:cubicBezTo>
                                    <a:cubicBezTo>
                                      <a:pt x="33" y="9"/>
                                      <a:pt x="33" y="9"/>
                                      <a:pt x="32" y="9"/>
                                    </a:cubicBezTo>
                                    <a:moveTo>
                                      <a:pt x="5" y="0"/>
                                    </a:moveTo>
                                    <a:cubicBezTo>
                                      <a:pt x="0" y="0"/>
                                      <a:pt x="0" y="0"/>
                                      <a:pt x="0" y="0"/>
                                    </a:cubicBezTo>
                                    <a:cubicBezTo>
                                      <a:pt x="6" y="5"/>
                                      <a:pt x="12" y="8"/>
                                      <a:pt x="18" y="10"/>
                                    </a:cubicBezTo>
                                    <a:cubicBezTo>
                                      <a:pt x="27" y="10"/>
                                      <a:pt x="27" y="10"/>
                                      <a:pt x="27" y="10"/>
                                    </a:cubicBezTo>
                                    <a:cubicBezTo>
                                      <a:pt x="29" y="9"/>
                                      <a:pt x="29" y="9"/>
                                      <a:pt x="29" y="9"/>
                                    </a:cubicBezTo>
                                    <a:cubicBezTo>
                                      <a:pt x="20" y="8"/>
                                      <a:pt x="12" y="5"/>
                                      <a:pt x="5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D9D9D9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17" name="Freeform 181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514476" y="4375151"/>
                                <a:ext cx="65088" cy="31750"/>
                              </a:xfrm>
                              <a:custGeom>
                                <a:avLst/>
                                <a:gdLst>
                                  <a:gd name="T0" fmla="*/ 3 w 6"/>
                                  <a:gd name="T1" fmla="*/ 0 h 3"/>
                                  <a:gd name="T2" fmla="*/ 0 w 6"/>
                                  <a:gd name="T3" fmla="*/ 1 h 3"/>
                                  <a:gd name="T4" fmla="*/ 3 w 6"/>
                                  <a:gd name="T5" fmla="*/ 3 h 3"/>
                                  <a:gd name="T6" fmla="*/ 6 w 6"/>
                                  <a:gd name="T7" fmla="*/ 2 h 3"/>
                                  <a:gd name="T8" fmla="*/ 3 w 6"/>
                                  <a:gd name="T9" fmla="*/ 0 h 3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</a:cxnLst>
                                <a:rect l="0" t="0" r="r" b="b"/>
                                <a:pathLst>
                                  <a:path w="6" h="3">
                                    <a:moveTo>
                                      <a:pt x="3" y="0"/>
                                    </a:moveTo>
                                    <a:cubicBezTo>
                                      <a:pt x="2" y="0"/>
                                      <a:pt x="1" y="0"/>
                                      <a:pt x="0" y="1"/>
                                    </a:cubicBezTo>
                                    <a:cubicBezTo>
                                      <a:pt x="1" y="2"/>
                                      <a:pt x="2" y="2"/>
                                      <a:pt x="3" y="3"/>
                                    </a:cubicBezTo>
                                    <a:cubicBezTo>
                                      <a:pt x="4" y="3"/>
                                      <a:pt x="5" y="2"/>
                                      <a:pt x="6" y="2"/>
                                    </a:cubicBezTo>
                                    <a:cubicBezTo>
                                      <a:pt x="5" y="1"/>
                                      <a:pt x="4" y="0"/>
                                      <a:pt x="3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AFAFAF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218" name="Freeform 204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330326" y="4103688"/>
                                <a:ext cx="130175" cy="173038"/>
                              </a:xfrm>
                              <a:custGeom>
                                <a:avLst/>
                                <a:gdLst>
                                  <a:gd name="T0" fmla="*/ 0 w 82"/>
                                  <a:gd name="T1" fmla="*/ 0 h 109"/>
                                  <a:gd name="T2" fmla="*/ 14 w 82"/>
                                  <a:gd name="T3" fmla="*/ 109 h 109"/>
                                  <a:gd name="T4" fmla="*/ 27 w 82"/>
                                  <a:gd name="T5" fmla="*/ 75 h 109"/>
                                  <a:gd name="T6" fmla="*/ 34 w 82"/>
                                  <a:gd name="T7" fmla="*/ 68 h 109"/>
                                  <a:gd name="T8" fmla="*/ 48 w 82"/>
                                  <a:gd name="T9" fmla="*/ 68 h 109"/>
                                  <a:gd name="T10" fmla="*/ 82 w 82"/>
                                  <a:gd name="T11" fmla="*/ 68 h 109"/>
                                  <a:gd name="T12" fmla="*/ 0 w 82"/>
                                  <a:gd name="T13" fmla="*/ 0 h 109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</a:cxnLst>
                                <a:rect l="0" t="0" r="r" b="b"/>
                                <a:pathLst>
                                  <a:path w="82" h="109">
                                    <a:moveTo>
                                      <a:pt x="0" y="0"/>
                                    </a:moveTo>
                                    <a:lnTo>
                                      <a:pt x="14" y="109"/>
                                    </a:lnTo>
                                    <a:lnTo>
                                      <a:pt x="27" y="75"/>
                                    </a:lnTo>
                                    <a:lnTo>
                                      <a:pt x="34" y="68"/>
                                    </a:lnTo>
                                    <a:lnTo>
                                      <a:pt x="48" y="68"/>
                                    </a:lnTo>
                                    <a:lnTo>
                                      <a:pt x="82" y="68"/>
                                    </a:lnTo>
                                    <a:lnTo>
                                      <a:pt x="0" y="0"/>
                                    </a:lnTo>
                                    <a:close/>
                                  </a:path>
                                </a:pathLst>
                              </a:custGeom>
                              <a:solidFill>
                                <a:srgbClr val="CECECE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</p:grpSp>
                    </p:grpSp>
                    <p:grpSp>
                      <p:nvGrpSpPr>
                        <p:cNvPr id="189" name="Group 188"/>
                        <p:cNvGrpSpPr/>
                        <p:nvPr/>
                      </p:nvGrpSpPr>
                      <p:grpSpPr>
                        <a:xfrm>
                          <a:off x="1731963" y="3702051"/>
                          <a:ext cx="1084263" cy="1204913"/>
                          <a:chOff x="1731963" y="3702051"/>
                          <a:chExt cx="1084263" cy="1204913"/>
                        </a:xfrm>
                      </p:grpSpPr>
                      <p:sp>
                        <p:nvSpPr>
                          <p:cNvPr id="190" name="Freeform 10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947864" y="4341813"/>
                            <a:ext cx="22225" cy="44450"/>
                          </a:xfrm>
                          <a:custGeom>
                            <a:avLst/>
                            <a:gdLst>
                              <a:gd name="T0" fmla="*/ 0 w 2"/>
                              <a:gd name="T1" fmla="*/ 0 h 4"/>
                              <a:gd name="T2" fmla="*/ 0 w 2"/>
                              <a:gd name="T3" fmla="*/ 4 h 4"/>
                              <a:gd name="T4" fmla="*/ 2 w 2"/>
                              <a:gd name="T5" fmla="*/ 3 h 4"/>
                              <a:gd name="T6" fmla="*/ 0 w 2"/>
                              <a:gd name="T7" fmla="*/ 0 h 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</a:cxnLst>
                            <a:rect l="0" t="0" r="r" b="b"/>
                            <a:pathLst>
                              <a:path w="2" h="4">
                                <a:moveTo>
                                  <a:pt x="0" y="0"/>
                                </a:moveTo>
                                <a:cubicBezTo>
                                  <a:pt x="0" y="4"/>
                                  <a:pt x="0" y="4"/>
                                  <a:pt x="0" y="4"/>
                                </a:cubicBezTo>
                                <a:cubicBezTo>
                                  <a:pt x="2" y="3"/>
                                  <a:pt x="2" y="3"/>
                                  <a:pt x="2" y="3"/>
                                </a:cubicBezTo>
                                <a:cubicBezTo>
                                  <a:pt x="1" y="2"/>
                                  <a:pt x="1" y="1"/>
                                  <a:pt x="0" y="0"/>
                                </a:cubicBezTo>
                              </a:path>
                            </a:pathLst>
                          </a:custGeom>
                          <a:solidFill>
                            <a:srgbClr val="D9D9D9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91" name="Freeform 12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393951" y="4005263"/>
                            <a:ext cx="74613" cy="109538"/>
                          </a:xfrm>
                          <a:custGeom>
                            <a:avLst/>
                            <a:gdLst>
                              <a:gd name="T0" fmla="*/ 40 w 47"/>
                              <a:gd name="T1" fmla="*/ 0 h 69"/>
                              <a:gd name="T2" fmla="*/ 0 w 47"/>
                              <a:gd name="T3" fmla="*/ 69 h 69"/>
                              <a:gd name="T4" fmla="*/ 20 w 47"/>
                              <a:gd name="T5" fmla="*/ 48 h 69"/>
                              <a:gd name="T6" fmla="*/ 27 w 47"/>
                              <a:gd name="T7" fmla="*/ 41 h 69"/>
                              <a:gd name="T8" fmla="*/ 27 w 47"/>
                              <a:gd name="T9" fmla="*/ 41 h 69"/>
                              <a:gd name="T10" fmla="*/ 47 w 47"/>
                              <a:gd name="T11" fmla="*/ 7 h 69"/>
                              <a:gd name="T12" fmla="*/ 40 w 47"/>
                              <a:gd name="T13" fmla="*/ 0 h 6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</a:cxnLst>
                            <a:rect l="0" t="0" r="r" b="b"/>
                            <a:pathLst>
                              <a:path w="47" h="69">
                                <a:moveTo>
                                  <a:pt x="40" y="0"/>
                                </a:moveTo>
                                <a:lnTo>
                                  <a:pt x="0" y="69"/>
                                </a:lnTo>
                                <a:lnTo>
                                  <a:pt x="20" y="48"/>
                                </a:lnTo>
                                <a:lnTo>
                                  <a:pt x="27" y="41"/>
                                </a:lnTo>
                                <a:lnTo>
                                  <a:pt x="27" y="41"/>
                                </a:lnTo>
                                <a:lnTo>
                                  <a:pt x="47" y="7"/>
                                </a:lnTo>
                                <a:lnTo>
                                  <a:pt x="4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D7C497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grpSp>
                        <p:nvGrpSpPr>
                          <p:cNvPr id="192" name="Group 191"/>
                          <p:cNvGrpSpPr/>
                          <p:nvPr/>
                        </p:nvGrpSpPr>
                        <p:grpSpPr>
                          <a:xfrm>
                            <a:off x="1731963" y="3702051"/>
                            <a:ext cx="1084263" cy="1204913"/>
                            <a:chOff x="1731963" y="3702051"/>
                            <a:chExt cx="1084263" cy="1204913"/>
                          </a:xfrm>
                        </p:grpSpPr>
                        <p:sp>
                          <p:nvSpPr>
                            <p:cNvPr id="193" name="Freeform 111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263776" y="4429126"/>
                              <a:ext cx="96838" cy="42863"/>
                            </a:xfrm>
                            <a:custGeom>
                              <a:avLst/>
                              <a:gdLst>
                                <a:gd name="T0" fmla="*/ 9 w 9"/>
                                <a:gd name="T1" fmla="*/ 0 h 4"/>
                                <a:gd name="T2" fmla="*/ 4 w 9"/>
                                <a:gd name="T3" fmla="*/ 0 h 4"/>
                                <a:gd name="T4" fmla="*/ 0 w 9"/>
                                <a:gd name="T5" fmla="*/ 4 h 4"/>
                                <a:gd name="T6" fmla="*/ 5 w 9"/>
                                <a:gd name="T7" fmla="*/ 4 h 4"/>
                                <a:gd name="T8" fmla="*/ 9 w 9"/>
                                <a:gd name="T9" fmla="*/ 0 h 4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</a:cxnLst>
                              <a:rect l="0" t="0" r="r" b="b"/>
                              <a:pathLst>
                                <a:path w="9" h="4">
                                  <a:moveTo>
                                    <a:pt x="9" y="0"/>
                                  </a:moveTo>
                                  <a:cubicBezTo>
                                    <a:pt x="4" y="0"/>
                                    <a:pt x="4" y="0"/>
                                    <a:pt x="4" y="0"/>
                                  </a:cubicBezTo>
                                  <a:cubicBezTo>
                                    <a:pt x="3" y="2"/>
                                    <a:pt x="2" y="3"/>
                                    <a:pt x="0" y="4"/>
                                  </a:cubicBezTo>
                                  <a:cubicBezTo>
                                    <a:pt x="2" y="4"/>
                                    <a:pt x="3" y="4"/>
                                    <a:pt x="5" y="4"/>
                                  </a:cubicBezTo>
                                  <a:cubicBezTo>
                                    <a:pt x="6" y="3"/>
                                    <a:pt x="7" y="2"/>
                                    <a:pt x="9" y="0"/>
                                  </a:cubicBezTo>
                                </a:path>
                              </a:pathLst>
                            </a:custGeom>
                            <a:solidFill>
                              <a:srgbClr val="D9D9D9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194" name="Freeform 113"/>
                            <p:cNvSpPr>
                              <a:spLocks noEditPoints="1"/>
                            </p:cNvSpPr>
                            <p:nvPr/>
                          </p:nvSpPr>
                          <p:spPr bwMode="auto">
                            <a:xfrm>
                              <a:off x="2306639" y="4070351"/>
                              <a:ext cx="130175" cy="358775"/>
                            </a:xfrm>
                            <a:custGeom>
                              <a:avLst/>
                              <a:gdLst>
                                <a:gd name="T0" fmla="*/ 6 w 12"/>
                                <a:gd name="T1" fmla="*/ 31 h 33"/>
                                <a:gd name="T2" fmla="*/ 3 w 12"/>
                                <a:gd name="T3" fmla="*/ 31 h 33"/>
                                <a:gd name="T4" fmla="*/ 0 w 12"/>
                                <a:gd name="T5" fmla="*/ 33 h 33"/>
                                <a:gd name="T6" fmla="*/ 5 w 12"/>
                                <a:gd name="T7" fmla="*/ 33 h 33"/>
                                <a:gd name="T8" fmla="*/ 6 w 12"/>
                                <a:gd name="T9" fmla="*/ 32 h 33"/>
                                <a:gd name="T10" fmla="*/ 6 w 12"/>
                                <a:gd name="T11" fmla="*/ 31 h 33"/>
                                <a:gd name="T12" fmla="*/ 12 w 12"/>
                                <a:gd name="T13" fmla="*/ 0 h 33"/>
                                <a:gd name="T14" fmla="*/ 11 w 12"/>
                                <a:gd name="T15" fmla="*/ 1 h 33"/>
                                <a:gd name="T16" fmla="*/ 11 w 12"/>
                                <a:gd name="T17" fmla="*/ 2 h 33"/>
                                <a:gd name="T18" fmla="*/ 12 w 12"/>
                                <a:gd name="T19" fmla="*/ 0 h 33"/>
                                <a:gd name="T20" fmla="*/ 12 w 12"/>
                                <a:gd name="T21" fmla="*/ 0 h 33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</a:cxnLst>
                              <a:rect l="0" t="0" r="r" b="b"/>
                              <a:pathLst>
                                <a:path w="12" h="33">
                                  <a:moveTo>
                                    <a:pt x="6" y="31"/>
                                  </a:moveTo>
                                  <a:cubicBezTo>
                                    <a:pt x="3" y="31"/>
                                    <a:pt x="3" y="31"/>
                                    <a:pt x="3" y="31"/>
                                  </a:cubicBezTo>
                                  <a:cubicBezTo>
                                    <a:pt x="2" y="32"/>
                                    <a:pt x="1" y="33"/>
                                    <a:pt x="0" y="33"/>
                                  </a:cubicBezTo>
                                  <a:cubicBezTo>
                                    <a:pt x="5" y="33"/>
                                    <a:pt x="5" y="33"/>
                                    <a:pt x="5" y="33"/>
                                  </a:cubicBezTo>
                                  <a:cubicBezTo>
                                    <a:pt x="5" y="33"/>
                                    <a:pt x="5" y="33"/>
                                    <a:pt x="6" y="32"/>
                                  </a:cubicBezTo>
                                  <a:cubicBezTo>
                                    <a:pt x="6" y="32"/>
                                    <a:pt x="6" y="32"/>
                                    <a:pt x="6" y="31"/>
                                  </a:cubicBezTo>
                                  <a:moveTo>
                                    <a:pt x="12" y="0"/>
                                  </a:moveTo>
                                  <a:cubicBezTo>
                                    <a:pt x="11" y="1"/>
                                    <a:pt x="11" y="1"/>
                                    <a:pt x="11" y="1"/>
                                  </a:cubicBezTo>
                                  <a:cubicBezTo>
                                    <a:pt x="11" y="1"/>
                                    <a:pt x="11" y="2"/>
                                    <a:pt x="11" y="2"/>
                                  </a:cubicBezTo>
                                  <a:cubicBezTo>
                                    <a:pt x="12" y="0"/>
                                    <a:pt x="12" y="0"/>
                                    <a:pt x="12" y="0"/>
                                  </a:cubicBezTo>
                                  <a:cubicBezTo>
                                    <a:pt x="12" y="0"/>
                                    <a:pt x="12" y="0"/>
                                    <a:pt x="12" y="0"/>
                                  </a:cubicBezTo>
                                </a:path>
                              </a:pathLst>
                            </a:custGeom>
                            <a:solidFill>
                              <a:srgbClr val="D7C497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195" name="Freeform 12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436814" y="4016376"/>
                              <a:ext cx="76200" cy="76200"/>
                            </a:xfrm>
                            <a:custGeom>
                              <a:avLst/>
                              <a:gdLst>
                                <a:gd name="T0" fmla="*/ 20 w 48"/>
                                <a:gd name="T1" fmla="*/ 0 h 48"/>
                                <a:gd name="T2" fmla="*/ 0 w 48"/>
                                <a:gd name="T3" fmla="*/ 34 h 48"/>
                                <a:gd name="T4" fmla="*/ 13 w 48"/>
                                <a:gd name="T5" fmla="*/ 34 h 48"/>
                                <a:gd name="T6" fmla="*/ 48 w 48"/>
                                <a:gd name="T7" fmla="*/ 48 h 48"/>
                                <a:gd name="T8" fmla="*/ 20 w 48"/>
                                <a:gd name="T9" fmla="*/ 0 h 48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</a:cxnLst>
                              <a:rect l="0" t="0" r="r" b="b"/>
                              <a:pathLst>
                                <a:path w="48" h="48">
                                  <a:moveTo>
                                    <a:pt x="20" y="0"/>
                                  </a:moveTo>
                                  <a:lnTo>
                                    <a:pt x="0" y="34"/>
                                  </a:lnTo>
                                  <a:lnTo>
                                    <a:pt x="13" y="34"/>
                                  </a:lnTo>
                                  <a:lnTo>
                                    <a:pt x="48" y="48"/>
                                  </a:lnTo>
                                  <a:lnTo>
                                    <a:pt x="2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D8AA50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sp>
                          <p:nvSpPr>
                            <p:cNvPr id="196" name="Freeform 207"/>
                            <p:cNvSpPr>
                              <a:spLocks noEditPoints="1"/>
                            </p:cNvSpPr>
                            <p:nvPr/>
                          </p:nvSpPr>
                          <p:spPr bwMode="auto">
                            <a:xfrm>
                              <a:off x="1851026" y="3951288"/>
                              <a:ext cx="282575" cy="565150"/>
                            </a:xfrm>
                            <a:custGeom>
                              <a:avLst/>
                              <a:gdLst>
                                <a:gd name="T0" fmla="*/ 22 w 26"/>
                                <a:gd name="T1" fmla="*/ 52 h 52"/>
                                <a:gd name="T2" fmla="*/ 22 w 26"/>
                                <a:gd name="T3" fmla="*/ 52 h 52"/>
                                <a:gd name="T4" fmla="*/ 22 w 26"/>
                                <a:gd name="T5" fmla="*/ 52 h 52"/>
                                <a:gd name="T6" fmla="*/ 22 w 26"/>
                                <a:gd name="T7" fmla="*/ 52 h 52"/>
                                <a:gd name="T8" fmla="*/ 22 w 26"/>
                                <a:gd name="T9" fmla="*/ 52 h 52"/>
                                <a:gd name="T10" fmla="*/ 22 w 26"/>
                                <a:gd name="T11" fmla="*/ 52 h 52"/>
                                <a:gd name="T12" fmla="*/ 21 w 26"/>
                                <a:gd name="T13" fmla="*/ 52 h 52"/>
                                <a:gd name="T14" fmla="*/ 21 w 26"/>
                                <a:gd name="T15" fmla="*/ 52 h 52"/>
                                <a:gd name="T16" fmla="*/ 21 w 26"/>
                                <a:gd name="T17" fmla="*/ 52 h 52"/>
                                <a:gd name="T18" fmla="*/ 22 w 26"/>
                                <a:gd name="T19" fmla="*/ 52 h 52"/>
                                <a:gd name="T20" fmla="*/ 21 w 26"/>
                                <a:gd name="T21" fmla="*/ 52 h 52"/>
                                <a:gd name="T22" fmla="*/ 20 w 26"/>
                                <a:gd name="T23" fmla="*/ 50 h 52"/>
                                <a:gd name="T24" fmla="*/ 20 w 26"/>
                                <a:gd name="T25" fmla="*/ 50 h 52"/>
                                <a:gd name="T26" fmla="*/ 20 w 26"/>
                                <a:gd name="T27" fmla="*/ 50 h 52"/>
                                <a:gd name="T28" fmla="*/ 20 w 26"/>
                                <a:gd name="T29" fmla="*/ 50 h 52"/>
                                <a:gd name="T30" fmla="*/ 25 w 26"/>
                                <a:gd name="T31" fmla="*/ 24 h 52"/>
                                <a:gd name="T32" fmla="*/ 23 w 26"/>
                                <a:gd name="T33" fmla="*/ 28 h 52"/>
                                <a:gd name="T34" fmla="*/ 23 w 26"/>
                                <a:gd name="T35" fmla="*/ 34 h 52"/>
                                <a:gd name="T36" fmla="*/ 21 w 26"/>
                                <a:gd name="T37" fmla="*/ 50 h 52"/>
                                <a:gd name="T38" fmla="*/ 22 w 26"/>
                                <a:gd name="T39" fmla="*/ 49 h 52"/>
                                <a:gd name="T40" fmla="*/ 24 w 26"/>
                                <a:gd name="T41" fmla="*/ 48 h 52"/>
                                <a:gd name="T42" fmla="*/ 26 w 26"/>
                                <a:gd name="T43" fmla="*/ 39 h 52"/>
                                <a:gd name="T44" fmla="*/ 24 w 26"/>
                                <a:gd name="T45" fmla="*/ 38 h 52"/>
                                <a:gd name="T46" fmla="*/ 26 w 26"/>
                                <a:gd name="T47" fmla="*/ 36 h 52"/>
                                <a:gd name="T48" fmla="*/ 26 w 26"/>
                                <a:gd name="T49" fmla="*/ 34 h 52"/>
                                <a:gd name="T50" fmla="*/ 25 w 26"/>
                                <a:gd name="T51" fmla="*/ 24 h 52"/>
                                <a:gd name="T52" fmla="*/ 0 w 26"/>
                                <a:gd name="T53" fmla="*/ 0 h 52"/>
                                <a:gd name="T54" fmla="*/ 0 w 26"/>
                                <a:gd name="T55" fmla="*/ 1 h 52"/>
                                <a:gd name="T56" fmla="*/ 0 w 26"/>
                                <a:gd name="T57" fmla="*/ 1 h 52"/>
                                <a:gd name="T58" fmla="*/ 0 w 26"/>
                                <a:gd name="T59" fmla="*/ 0 h 52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  <a:cxn ang="0">
                                  <a:pos x="T22" y="T23"/>
                                </a:cxn>
                                <a:cxn ang="0">
                                  <a:pos x="T24" y="T25"/>
                                </a:cxn>
                                <a:cxn ang="0">
                                  <a:pos x="T26" y="T27"/>
                                </a:cxn>
                                <a:cxn ang="0">
                                  <a:pos x="T28" y="T29"/>
                                </a:cxn>
                                <a:cxn ang="0">
                                  <a:pos x="T30" y="T31"/>
                                </a:cxn>
                                <a:cxn ang="0">
                                  <a:pos x="T32" y="T33"/>
                                </a:cxn>
                                <a:cxn ang="0">
                                  <a:pos x="T34" y="T35"/>
                                </a:cxn>
                                <a:cxn ang="0">
                                  <a:pos x="T36" y="T37"/>
                                </a:cxn>
                                <a:cxn ang="0">
                                  <a:pos x="T38" y="T39"/>
                                </a:cxn>
                                <a:cxn ang="0">
                                  <a:pos x="T40" y="T41"/>
                                </a:cxn>
                                <a:cxn ang="0">
                                  <a:pos x="T42" y="T43"/>
                                </a:cxn>
                                <a:cxn ang="0">
                                  <a:pos x="T44" y="T45"/>
                                </a:cxn>
                                <a:cxn ang="0">
                                  <a:pos x="T46" y="T47"/>
                                </a:cxn>
                                <a:cxn ang="0">
                                  <a:pos x="T48" y="T49"/>
                                </a:cxn>
                                <a:cxn ang="0">
                                  <a:pos x="T50" y="T51"/>
                                </a:cxn>
                                <a:cxn ang="0">
                                  <a:pos x="T52" y="T53"/>
                                </a:cxn>
                                <a:cxn ang="0">
                                  <a:pos x="T54" y="T55"/>
                                </a:cxn>
                                <a:cxn ang="0">
                                  <a:pos x="T56" y="T57"/>
                                </a:cxn>
                                <a:cxn ang="0">
                                  <a:pos x="T58" y="T59"/>
                                </a:cxn>
                              </a:cxnLst>
                              <a:rect l="0" t="0" r="r" b="b"/>
                              <a:pathLst>
                                <a:path w="26" h="52">
                                  <a:moveTo>
                                    <a:pt x="22" y="52"/>
                                  </a:moveTo>
                                  <a:cubicBezTo>
                                    <a:pt x="22" y="52"/>
                                    <a:pt x="22" y="52"/>
                                    <a:pt x="22" y="52"/>
                                  </a:cubicBezTo>
                                  <a:cubicBezTo>
                                    <a:pt x="22" y="52"/>
                                    <a:pt x="22" y="52"/>
                                    <a:pt x="22" y="52"/>
                                  </a:cubicBezTo>
                                  <a:moveTo>
                                    <a:pt x="22" y="52"/>
                                  </a:moveTo>
                                  <a:cubicBezTo>
                                    <a:pt x="22" y="52"/>
                                    <a:pt x="22" y="52"/>
                                    <a:pt x="22" y="52"/>
                                  </a:cubicBezTo>
                                  <a:cubicBezTo>
                                    <a:pt x="22" y="52"/>
                                    <a:pt x="22" y="52"/>
                                    <a:pt x="22" y="52"/>
                                  </a:cubicBezTo>
                                  <a:moveTo>
                                    <a:pt x="21" y="52"/>
                                  </a:moveTo>
                                  <a:cubicBezTo>
                                    <a:pt x="21" y="52"/>
                                    <a:pt x="21" y="52"/>
                                    <a:pt x="21" y="52"/>
                                  </a:cubicBezTo>
                                  <a:cubicBezTo>
                                    <a:pt x="21" y="52"/>
                                    <a:pt x="21" y="52"/>
                                    <a:pt x="21" y="52"/>
                                  </a:cubicBezTo>
                                  <a:cubicBezTo>
                                    <a:pt x="22" y="52"/>
                                    <a:pt x="22" y="52"/>
                                    <a:pt x="22" y="52"/>
                                  </a:cubicBezTo>
                                  <a:cubicBezTo>
                                    <a:pt x="21" y="52"/>
                                    <a:pt x="21" y="52"/>
                                    <a:pt x="21" y="52"/>
                                  </a:cubicBezTo>
                                  <a:moveTo>
                                    <a:pt x="20" y="50"/>
                                  </a:moveTo>
                                  <a:cubicBezTo>
                                    <a:pt x="20" y="50"/>
                                    <a:pt x="20" y="50"/>
                                    <a:pt x="20" y="50"/>
                                  </a:cubicBezTo>
                                  <a:cubicBezTo>
                                    <a:pt x="20" y="50"/>
                                    <a:pt x="20" y="50"/>
                                    <a:pt x="20" y="50"/>
                                  </a:cubicBezTo>
                                  <a:cubicBezTo>
                                    <a:pt x="20" y="50"/>
                                    <a:pt x="20" y="50"/>
                                    <a:pt x="20" y="50"/>
                                  </a:cubicBezTo>
                                  <a:moveTo>
                                    <a:pt x="25" y="24"/>
                                  </a:moveTo>
                                  <a:cubicBezTo>
                                    <a:pt x="23" y="28"/>
                                    <a:pt x="23" y="28"/>
                                    <a:pt x="23" y="28"/>
                                  </a:cubicBezTo>
                                  <a:cubicBezTo>
                                    <a:pt x="23" y="30"/>
                                    <a:pt x="23" y="32"/>
                                    <a:pt x="23" y="34"/>
                                  </a:cubicBezTo>
                                  <a:cubicBezTo>
                                    <a:pt x="23" y="39"/>
                                    <a:pt x="22" y="44"/>
                                    <a:pt x="21" y="50"/>
                                  </a:cubicBezTo>
                                  <a:cubicBezTo>
                                    <a:pt x="21" y="49"/>
                                    <a:pt x="21" y="49"/>
                                    <a:pt x="22" y="49"/>
                                  </a:cubicBezTo>
                                  <a:cubicBezTo>
                                    <a:pt x="22" y="49"/>
                                    <a:pt x="23" y="49"/>
                                    <a:pt x="24" y="48"/>
                                  </a:cubicBezTo>
                                  <a:cubicBezTo>
                                    <a:pt x="25" y="45"/>
                                    <a:pt x="26" y="42"/>
                                    <a:pt x="26" y="39"/>
                                  </a:cubicBezTo>
                                  <a:cubicBezTo>
                                    <a:pt x="24" y="38"/>
                                    <a:pt x="24" y="38"/>
                                    <a:pt x="24" y="38"/>
                                  </a:cubicBezTo>
                                  <a:cubicBezTo>
                                    <a:pt x="26" y="36"/>
                                    <a:pt x="26" y="36"/>
                                    <a:pt x="26" y="36"/>
                                  </a:cubicBezTo>
                                  <a:cubicBezTo>
                                    <a:pt x="26" y="35"/>
                                    <a:pt x="26" y="35"/>
                                    <a:pt x="26" y="34"/>
                                  </a:cubicBezTo>
                                  <a:cubicBezTo>
                                    <a:pt x="26" y="30"/>
                                    <a:pt x="26" y="27"/>
                                    <a:pt x="25" y="24"/>
                                  </a:cubicBezTo>
                                  <a:moveTo>
                                    <a:pt x="0" y="0"/>
                                  </a:moveTo>
                                  <a:cubicBezTo>
                                    <a:pt x="0" y="1"/>
                                    <a:pt x="0" y="1"/>
                                    <a:pt x="0" y="1"/>
                                  </a:cubicBezTo>
                                  <a:cubicBezTo>
                                    <a:pt x="0" y="1"/>
                                    <a:pt x="0" y="1"/>
                                    <a:pt x="0" y="1"/>
                                  </a:cubicBezTo>
                                  <a:cubicBezTo>
                                    <a:pt x="0" y="0"/>
                                    <a:pt x="0" y="0"/>
                                    <a:pt x="0" y="0"/>
                                  </a:cubicBezTo>
                                </a:path>
                              </a:pathLst>
                            </a:custGeom>
                            <a:solidFill>
                              <a:srgbClr val="D9D9D9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US"/>
                            </a:p>
                          </p:txBody>
                        </p:sp>
                        <p:grpSp>
                          <p:nvGrpSpPr>
                            <p:cNvPr id="197" name="Group 196"/>
                            <p:cNvGrpSpPr/>
                            <p:nvPr/>
                          </p:nvGrpSpPr>
                          <p:grpSpPr>
                            <a:xfrm>
                              <a:off x="1731963" y="3702051"/>
                              <a:ext cx="1084263" cy="1204913"/>
                              <a:chOff x="1731963" y="3702051"/>
                              <a:chExt cx="1084263" cy="1204913"/>
                            </a:xfrm>
                          </p:grpSpPr>
                          <p:sp>
                            <p:nvSpPr>
                              <p:cNvPr id="198" name="Freeform 104"/>
                              <p:cNvSpPr>
                                <a:spLocks noEditPoints="1"/>
                              </p:cNvSpPr>
                              <p:nvPr/>
                            </p:nvSpPr>
                            <p:spPr bwMode="auto">
                              <a:xfrm>
                                <a:off x="1893889" y="3810001"/>
                                <a:ext cx="98425" cy="271463"/>
                              </a:xfrm>
                              <a:custGeom>
                                <a:avLst/>
                                <a:gdLst>
                                  <a:gd name="T0" fmla="*/ 0 w 9"/>
                                  <a:gd name="T1" fmla="*/ 16 h 25"/>
                                  <a:gd name="T2" fmla="*/ 0 w 9"/>
                                  <a:gd name="T3" fmla="*/ 20 h 25"/>
                                  <a:gd name="T4" fmla="*/ 2 w 9"/>
                                  <a:gd name="T5" fmla="*/ 25 h 25"/>
                                  <a:gd name="T6" fmla="*/ 3 w 9"/>
                                  <a:gd name="T7" fmla="*/ 18 h 25"/>
                                  <a:gd name="T8" fmla="*/ 0 w 9"/>
                                  <a:gd name="T9" fmla="*/ 16 h 25"/>
                                  <a:gd name="T10" fmla="*/ 6 w 9"/>
                                  <a:gd name="T11" fmla="*/ 0 h 25"/>
                                  <a:gd name="T12" fmla="*/ 1 w 9"/>
                                  <a:gd name="T13" fmla="*/ 13 h 25"/>
                                  <a:gd name="T14" fmla="*/ 4 w 9"/>
                                  <a:gd name="T15" fmla="*/ 15 h 25"/>
                                  <a:gd name="T16" fmla="*/ 9 w 9"/>
                                  <a:gd name="T17" fmla="*/ 1 h 25"/>
                                  <a:gd name="T18" fmla="*/ 8 w 9"/>
                                  <a:gd name="T19" fmla="*/ 0 h 25"/>
                                  <a:gd name="T20" fmla="*/ 6 w 9"/>
                                  <a:gd name="T21" fmla="*/ 0 h 25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  <a:cxn ang="0">
                                    <a:pos x="T12" y="T13"/>
                                  </a:cxn>
                                  <a:cxn ang="0">
                                    <a:pos x="T14" y="T15"/>
                                  </a:cxn>
                                  <a:cxn ang="0">
                                    <a:pos x="T16" y="T17"/>
                                  </a:cxn>
                                  <a:cxn ang="0">
                                    <a:pos x="T18" y="T19"/>
                                  </a:cxn>
                                  <a:cxn ang="0">
                                    <a:pos x="T20" y="T21"/>
                                  </a:cxn>
                                </a:cxnLst>
                                <a:rect l="0" t="0" r="r" b="b"/>
                                <a:pathLst>
                                  <a:path w="9" h="25">
                                    <a:moveTo>
                                      <a:pt x="0" y="16"/>
                                    </a:moveTo>
                                    <a:cubicBezTo>
                                      <a:pt x="0" y="18"/>
                                      <a:pt x="0" y="19"/>
                                      <a:pt x="0" y="20"/>
                                    </a:cubicBezTo>
                                    <a:cubicBezTo>
                                      <a:pt x="2" y="25"/>
                                      <a:pt x="2" y="25"/>
                                      <a:pt x="2" y="25"/>
                                    </a:cubicBezTo>
                                    <a:cubicBezTo>
                                      <a:pt x="2" y="23"/>
                                      <a:pt x="3" y="20"/>
                                      <a:pt x="3" y="18"/>
                                    </a:cubicBezTo>
                                    <a:cubicBezTo>
                                      <a:pt x="2" y="17"/>
                                      <a:pt x="1" y="17"/>
                                      <a:pt x="0" y="16"/>
                                    </a:cubicBezTo>
                                    <a:moveTo>
                                      <a:pt x="6" y="0"/>
                                    </a:moveTo>
                                    <a:cubicBezTo>
                                      <a:pt x="4" y="4"/>
                                      <a:pt x="2" y="9"/>
                                      <a:pt x="1" y="13"/>
                                    </a:cubicBezTo>
                                    <a:cubicBezTo>
                                      <a:pt x="2" y="14"/>
                                      <a:pt x="3" y="14"/>
                                      <a:pt x="4" y="15"/>
                                    </a:cubicBezTo>
                                    <a:cubicBezTo>
                                      <a:pt x="5" y="10"/>
                                      <a:pt x="7" y="6"/>
                                      <a:pt x="9" y="1"/>
                                    </a:cubicBezTo>
                                    <a:cubicBezTo>
                                      <a:pt x="8" y="0"/>
                                      <a:pt x="8" y="0"/>
                                      <a:pt x="8" y="0"/>
                                    </a:cubicBezTo>
                                    <a:cubicBezTo>
                                      <a:pt x="6" y="0"/>
                                      <a:pt x="6" y="0"/>
                                      <a:pt x="6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C3C3C3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sp>
                            <p:nvSpPr>
                              <p:cNvPr id="199" name="Freeform 212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893888" y="3951288"/>
                                <a:ext cx="44450" cy="53975"/>
                              </a:xfrm>
                              <a:custGeom>
                                <a:avLst/>
                                <a:gdLst>
                                  <a:gd name="T0" fmla="*/ 1 w 4"/>
                                  <a:gd name="T1" fmla="*/ 0 h 5"/>
                                  <a:gd name="T2" fmla="*/ 0 w 4"/>
                                  <a:gd name="T3" fmla="*/ 3 h 5"/>
                                  <a:gd name="T4" fmla="*/ 3 w 4"/>
                                  <a:gd name="T5" fmla="*/ 5 h 5"/>
                                  <a:gd name="T6" fmla="*/ 4 w 4"/>
                                  <a:gd name="T7" fmla="*/ 2 h 5"/>
                                  <a:gd name="T8" fmla="*/ 1 w 4"/>
                                  <a:gd name="T9" fmla="*/ 0 h 5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</a:cxnLst>
                                <a:rect l="0" t="0" r="r" b="b"/>
                                <a:pathLst>
                                  <a:path w="4" h="5">
                                    <a:moveTo>
                                      <a:pt x="1" y="0"/>
                                    </a:moveTo>
                                    <a:cubicBezTo>
                                      <a:pt x="1" y="1"/>
                                      <a:pt x="1" y="2"/>
                                      <a:pt x="0" y="3"/>
                                    </a:cubicBezTo>
                                    <a:cubicBezTo>
                                      <a:pt x="1" y="4"/>
                                      <a:pt x="2" y="4"/>
                                      <a:pt x="3" y="5"/>
                                    </a:cubicBezTo>
                                    <a:cubicBezTo>
                                      <a:pt x="3" y="4"/>
                                      <a:pt x="3" y="3"/>
                                      <a:pt x="4" y="2"/>
                                    </a:cubicBezTo>
                                    <a:cubicBezTo>
                                      <a:pt x="3" y="1"/>
                                      <a:pt x="2" y="1"/>
                                      <a:pt x="1" y="0"/>
                                    </a:cubicBezTo>
                                  </a:path>
                                </a:pathLst>
                              </a:custGeom>
                              <a:solidFill>
                                <a:srgbClr val="A6A6A6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  <p:grpSp>
                            <p:nvGrpSpPr>
                              <p:cNvPr id="200" name="Group 199"/>
                              <p:cNvGrpSpPr/>
                              <p:nvPr/>
                            </p:nvGrpSpPr>
                            <p:grpSpPr>
                              <a:xfrm>
                                <a:off x="1731963" y="3702051"/>
                                <a:ext cx="1084263" cy="1204913"/>
                                <a:chOff x="1731963" y="3702051"/>
                                <a:chExt cx="1084263" cy="1204913"/>
                              </a:xfrm>
                            </p:grpSpPr>
                            <p:sp>
                              <p:nvSpPr>
                                <p:cNvPr id="202" name="Freeform 100"/>
                                <p:cNvSpPr>
                                  <a:spLocks noEditPoints="1"/>
                                </p:cNvSpPr>
                                <p:nvPr/>
                              </p:nvSpPr>
                              <p:spPr bwMode="auto">
                                <a:xfrm>
                                  <a:off x="1882776" y="4027488"/>
                                  <a:ext cx="109538" cy="390525"/>
                                </a:xfrm>
                                <a:custGeom>
                                  <a:avLst/>
                                  <a:gdLst>
                                    <a:gd name="T0" fmla="*/ 8 w 10"/>
                                    <a:gd name="T1" fmla="*/ 33 h 36"/>
                                    <a:gd name="T2" fmla="*/ 6 w 10"/>
                                    <a:gd name="T3" fmla="*/ 34 h 36"/>
                                    <a:gd name="T4" fmla="*/ 10 w 10"/>
                                    <a:gd name="T5" fmla="*/ 36 h 36"/>
                                    <a:gd name="T6" fmla="*/ 8 w 10"/>
                                    <a:gd name="T7" fmla="*/ 33 h 36"/>
                                    <a:gd name="T8" fmla="*/ 1 w 10"/>
                                    <a:gd name="T9" fmla="*/ 19 h 36"/>
                                    <a:gd name="T10" fmla="*/ 5 w 10"/>
                                    <a:gd name="T11" fmla="*/ 33 h 36"/>
                                    <a:gd name="T12" fmla="*/ 6 w 10"/>
                                    <a:gd name="T13" fmla="*/ 33 h 36"/>
                                    <a:gd name="T14" fmla="*/ 6 w 10"/>
                                    <a:gd name="T15" fmla="*/ 28 h 36"/>
                                    <a:gd name="T16" fmla="*/ 1 w 10"/>
                                    <a:gd name="T17" fmla="*/ 19 h 36"/>
                                    <a:gd name="T18" fmla="*/ 1 w 10"/>
                                    <a:gd name="T19" fmla="*/ 0 h 36"/>
                                    <a:gd name="T20" fmla="*/ 0 w 10"/>
                                    <a:gd name="T21" fmla="*/ 10 h 36"/>
                                    <a:gd name="T22" fmla="*/ 0 w 10"/>
                                    <a:gd name="T23" fmla="*/ 17 h 36"/>
                                    <a:gd name="T24" fmla="*/ 5 w 10"/>
                                    <a:gd name="T25" fmla="*/ 25 h 36"/>
                                    <a:gd name="T26" fmla="*/ 3 w 10"/>
                                    <a:gd name="T27" fmla="*/ 10 h 36"/>
                                    <a:gd name="T28" fmla="*/ 3 w 10"/>
                                    <a:gd name="T29" fmla="*/ 5 h 36"/>
                                    <a:gd name="T30" fmla="*/ 1 w 10"/>
                                    <a:gd name="T31" fmla="*/ 0 h 36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  <a:cxn ang="0">
                                      <a:pos x="T14" y="T15"/>
                                    </a:cxn>
                                    <a:cxn ang="0">
                                      <a:pos x="T16" y="T17"/>
                                    </a:cxn>
                                    <a:cxn ang="0">
                                      <a:pos x="T18" y="T19"/>
                                    </a:cxn>
                                    <a:cxn ang="0">
                                      <a:pos x="T20" y="T21"/>
                                    </a:cxn>
                                    <a:cxn ang="0">
                                      <a:pos x="T22" y="T23"/>
                                    </a:cxn>
                                    <a:cxn ang="0">
                                      <a:pos x="T24" y="T25"/>
                                    </a:cxn>
                                    <a:cxn ang="0">
                                      <a:pos x="T26" y="T27"/>
                                    </a:cxn>
                                    <a:cxn ang="0">
                                      <a:pos x="T28" y="T29"/>
                                    </a:cxn>
                                    <a:cxn ang="0">
                                      <a:pos x="T30" y="T31"/>
                                    </a:cxn>
                                  </a:cxnLst>
                                  <a:rect l="0" t="0" r="r" b="b"/>
                                  <a:pathLst>
                                    <a:path w="10" h="36">
                                      <a:moveTo>
                                        <a:pt x="8" y="33"/>
                                      </a:moveTo>
                                      <a:cubicBezTo>
                                        <a:pt x="6" y="34"/>
                                        <a:pt x="6" y="34"/>
                                        <a:pt x="6" y="34"/>
                                      </a:cubicBezTo>
                                      <a:cubicBezTo>
                                        <a:pt x="7" y="35"/>
                                        <a:pt x="9" y="35"/>
                                        <a:pt x="10" y="36"/>
                                      </a:cubicBezTo>
                                      <a:cubicBezTo>
                                        <a:pt x="9" y="35"/>
                                        <a:pt x="9" y="34"/>
                                        <a:pt x="8" y="33"/>
                                      </a:cubicBezTo>
                                      <a:moveTo>
                                        <a:pt x="1" y="19"/>
                                      </a:moveTo>
                                      <a:cubicBezTo>
                                        <a:pt x="1" y="24"/>
                                        <a:pt x="3" y="28"/>
                                        <a:pt x="5" y="33"/>
                                      </a:cubicBezTo>
                                      <a:cubicBezTo>
                                        <a:pt x="5" y="33"/>
                                        <a:pt x="5" y="33"/>
                                        <a:pt x="6" y="33"/>
                                      </a:cubicBezTo>
                                      <a:cubicBezTo>
                                        <a:pt x="6" y="28"/>
                                        <a:pt x="6" y="28"/>
                                        <a:pt x="6" y="28"/>
                                      </a:cubicBezTo>
                                      <a:cubicBezTo>
                                        <a:pt x="1" y="19"/>
                                        <a:pt x="1" y="19"/>
                                        <a:pt x="1" y="19"/>
                                      </a:cubicBezTo>
                                      <a:moveTo>
                                        <a:pt x="1" y="0"/>
                                      </a:moveTo>
                                      <a:cubicBezTo>
                                        <a:pt x="0" y="3"/>
                                        <a:pt x="0" y="7"/>
                                        <a:pt x="0" y="10"/>
                                      </a:cubicBezTo>
                                      <a:cubicBezTo>
                                        <a:pt x="0" y="12"/>
                                        <a:pt x="0" y="14"/>
                                        <a:pt x="0" y="17"/>
                                      </a:cubicBezTo>
                                      <a:cubicBezTo>
                                        <a:pt x="5" y="25"/>
                                        <a:pt x="5" y="25"/>
                                        <a:pt x="5" y="25"/>
                                      </a:cubicBezTo>
                                      <a:cubicBezTo>
                                        <a:pt x="3" y="20"/>
                                        <a:pt x="3" y="15"/>
                                        <a:pt x="3" y="10"/>
                                      </a:cubicBezTo>
                                      <a:cubicBezTo>
                                        <a:pt x="3" y="8"/>
                                        <a:pt x="3" y="6"/>
                                        <a:pt x="3" y="5"/>
                                      </a:cubicBezTo>
                                      <a:cubicBezTo>
                                        <a:pt x="1" y="0"/>
                                        <a:pt x="1" y="0"/>
                                        <a:pt x="1" y="0"/>
                                      </a:cubicBezTo>
                                    </a:path>
                                  </a:pathLst>
                                </a:custGeom>
                                <a:solidFill>
                                  <a:srgbClr val="D9D9D9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3" name="Freeform 109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1905001" y="3702051"/>
                                  <a:ext cx="141288" cy="173038"/>
                                </a:xfrm>
                                <a:custGeom>
                                  <a:avLst/>
                                  <a:gdLst>
                                    <a:gd name="T0" fmla="*/ 89 w 89"/>
                                    <a:gd name="T1" fmla="*/ 0 h 109"/>
                                    <a:gd name="T2" fmla="*/ 0 w 89"/>
                                    <a:gd name="T3" fmla="*/ 62 h 109"/>
                                    <a:gd name="T4" fmla="*/ 34 w 89"/>
                                    <a:gd name="T5" fmla="*/ 68 h 109"/>
                                    <a:gd name="T6" fmla="*/ 48 w 89"/>
                                    <a:gd name="T7" fmla="*/ 68 h 109"/>
                                    <a:gd name="T8" fmla="*/ 55 w 89"/>
                                    <a:gd name="T9" fmla="*/ 75 h 109"/>
                                    <a:gd name="T10" fmla="*/ 68 w 89"/>
                                    <a:gd name="T11" fmla="*/ 109 h 109"/>
                                    <a:gd name="T12" fmla="*/ 89 w 89"/>
                                    <a:gd name="T13" fmla="*/ 0 h 109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</a:cxnLst>
                                  <a:rect l="0" t="0" r="r" b="b"/>
                                  <a:pathLst>
                                    <a:path w="89" h="109">
                                      <a:moveTo>
                                        <a:pt x="89" y="0"/>
                                      </a:moveTo>
                                      <a:lnTo>
                                        <a:pt x="0" y="62"/>
                                      </a:lnTo>
                                      <a:lnTo>
                                        <a:pt x="34" y="68"/>
                                      </a:lnTo>
                                      <a:lnTo>
                                        <a:pt x="48" y="68"/>
                                      </a:lnTo>
                                      <a:lnTo>
                                        <a:pt x="55" y="75"/>
                                      </a:lnTo>
                                      <a:lnTo>
                                        <a:pt x="68" y="109"/>
                                      </a:lnTo>
                                      <a:lnTo>
                                        <a:pt x="89" y="0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C3C3C3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4" name="Freeform 112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2338389" y="4070351"/>
                                  <a:ext cx="119063" cy="336550"/>
                                </a:xfrm>
                                <a:custGeom>
                                  <a:avLst/>
                                  <a:gdLst>
                                    <a:gd name="T0" fmla="*/ 9 w 11"/>
                                    <a:gd name="T1" fmla="*/ 0 h 31"/>
                                    <a:gd name="T2" fmla="*/ 8 w 11"/>
                                    <a:gd name="T3" fmla="*/ 2 h 31"/>
                                    <a:gd name="T4" fmla="*/ 8 w 11"/>
                                    <a:gd name="T5" fmla="*/ 7 h 31"/>
                                    <a:gd name="T6" fmla="*/ 0 w 11"/>
                                    <a:gd name="T7" fmla="*/ 30 h 31"/>
                                    <a:gd name="T8" fmla="*/ 0 w 11"/>
                                    <a:gd name="T9" fmla="*/ 31 h 31"/>
                                    <a:gd name="T10" fmla="*/ 3 w 11"/>
                                    <a:gd name="T11" fmla="*/ 31 h 31"/>
                                    <a:gd name="T12" fmla="*/ 11 w 11"/>
                                    <a:gd name="T13" fmla="*/ 7 h 31"/>
                                    <a:gd name="T14" fmla="*/ 11 w 11"/>
                                    <a:gd name="T15" fmla="*/ 0 h 31"/>
                                    <a:gd name="T16" fmla="*/ 9 w 11"/>
                                    <a:gd name="T17" fmla="*/ 0 h 31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  <a:cxn ang="0">
                                      <a:pos x="T14" y="T15"/>
                                    </a:cxn>
                                    <a:cxn ang="0">
                                      <a:pos x="T16" y="T17"/>
                                    </a:cxn>
                                  </a:cxnLst>
                                  <a:rect l="0" t="0" r="r" b="b"/>
                                  <a:pathLst>
                                    <a:path w="11" h="31">
                                      <a:moveTo>
                                        <a:pt x="9" y="0"/>
                                      </a:moveTo>
                                      <a:cubicBezTo>
                                        <a:pt x="8" y="2"/>
                                        <a:pt x="8" y="2"/>
                                        <a:pt x="8" y="2"/>
                                      </a:cubicBezTo>
                                      <a:cubicBezTo>
                                        <a:pt x="8" y="4"/>
                                        <a:pt x="8" y="5"/>
                                        <a:pt x="8" y="7"/>
                                      </a:cubicBezTo>
                                      <a:cubicBezTo>
                                        <a:pt x="8" y="16"/>
                                        <a:pt x="6" y="24"/>
                                        <a:pt x="0" y="30"/>
                                      </a:cubicBezTo>
                                      <a:cubicBezTo>
                                        <a:pt x="0" y="31"/>
                                        <a:pt x="0" y="31"/>
                                        <a:pt x="0" y="31"/>
                                      </a:cubicBezTo>
                                      <a:cubicBezTo>
                                        <a:pt x="3" y="31"/>
                                        <a:pt x="3" y="31"/>
                                        <a:pt x="3" y="31"/>
                                      </a:cubicBezTo>
                                      <a:cubicBezTo>
                                        <a:pt x="9" y="25"/>
                                        <a:pt x="11" y="16"/>
                                        <a:pt x="11" y="7"/>
                                      </a:cubicBezTo>
                                      <a:cubicBezTo>
                                        <a:pt x="11" y="5"/>
                                        <a:pt x="11" y="2"/>
                                        <a:pt x="11" y="0"/>
                                      </a:cubicBezTo>
                                      <a:cubicBezTo>
                                        <a:pt x="9" y="0"/>
                                        <a:pt x="9" y="0"/>
                                        <a:pt x="9" y="0"/>
                                      </a:cubicBezTo>
                                    </a:path>
                                  </a:pathLst>
                                </a:custGeom>
                                <a:solidFill>
                                  <a:srgbClr val="D8AA50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5" name="Freeform 118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2382839" y="3951288"/>
                                  <a:ext cx="74613" cy="163513"/>
                                </a:xfrm>
                                <a:custGeom>
                                  <a:avLst/>
                                  <a:gdLst>
                                    <a:gd name="T0" fmla="*/ 20 w 47"/>
                                    <a:gd name="T1" fmla="*/ 0 h 103"/>
                                    <a:gd name="T2" fmla="*/ 0 w 47"/>
                                    <a:gd name="T3" fmla="*/ 103 h 103"/>
                                    <a:gd name="T4" fmla="*/ 7 w 47"/>
                                    <a:gd name="T5" fmla="*/ 103 h 103"/>
                                    <a:gd name="T6" fmla="*/ 47 w 47"/>
                                    <a:gd name="T7" fmla="*/ 34 h 103"/>
                                    <a:gd name="T8" fmla="*/ 20 w 47"/>
                                    <a:gd name="T9" fmla="*/ 0 h 103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</a:cxnLst>
                                  <a:rect l="0" t="0" r="r" b="b"/>
                                  <a:pathLst>
                                    <a:path w="47" h="103">
                                      <a:moveTo>
                                        <a:pt x="20" y="0"/>
                                      </a:moveTo>
                                      <a:lnTo>
                                        <a:pt x="0" y="103"/>
                                      </a:lnTo>
                                      <a:lnTo>
                                        <a:pt x="7" y="103"/>
                                      </a:lnTo>
                                      <a:lnTo>
                                        <a:pt x="47" y="34"/>
                                      </a:lnTo>
                                      <a:lnTo>
                                        <a:pt x="20" y="0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D9D9D9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6" name="Freeform 152"/>
                                <p:cNvSpPr>
                                  <a:spLocks noEditPoints="1"/>
                                </p:cNvSpPr>
                                <p:nvPr/>
                              </p:nvSpPr>
                              <p:spPr bwMode="auto">
                                <a:xfrm>
                                  <a:off x="2284414" y="4471988"/>
                                  <a:ext cx="358775" cy="163513"/>
                                </a:xfrm>
                                <a:custGeom>
                                  <a:avLst/>
                                  <a:gdLst>
                                    <a:gd name="T0" fmla="*/ 21 w 33"/>
                                    <a:gd name="T1" fmla="*/ 6 h 15"/>
                                    <a:gd name="T2" fmla="*/ 14 w 33"/>
                                    <a:gd name="T3" fmla="*/ 6 h 15"/>
                                    <a:gd name="T4" fmla="*/ 28 w 33"/>
                                    <a:gd name="T5" fmla="*/ 15 h 15"/>
                                    <a:gd name="T6" fmla="*/ 33 w 33"/>
                                    <a:gd name="T7" fmla="*/ 15 h 15"/>
                                    <a:gd name="T8" fmla="*/ 21 w 33"/>
                                    <a:gd name="T9" fmla="*/ 6 h 15"/>
                                    <a:gd name="T10" fmla="*/ 3 w 33"/>
                                    <a:gd name="T11" fmla="*/ 0 h 15"/>
                                    <a:gd name="T12" fmla="*/ 0 w 33"/>
                                    <a:gd name="T13" fmla="*/ 2 h 15"/>
                                    <a:gd name="T14" fmla="*/ 12 w 33"/>
                                    <a:gd name="T15" fmla="*/ 2 h 15"/>
                                    <a:gd name="T16" fmla="*/ 3 w 33"/>
                                    <a:gd name="T17" fmla="*/ 0 h 15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  <a:cxn ang="0">
                                      <a:pos x="T14" y="T15"/>
                                    </a:cxn>
                                    <a:cxn ang="0">
                                      <a:pos x="T16" y="T17"/>
                                    </a:cxn>
                                  </a:cxnLst>
                                  <a:rect l="0" t="0" r="r" b="b"/>
                                  <a:pathLst>
                                    <a:path w="33" h="15">
                                      <a:moveTo>
                                        <a:pt x="21" y="6"/>
                                      </a:moveTo>
                                      <a:cubicBezTo>
                                        <a:pt x="14" y="6"/>
                                        <a:pt x="14" y="6"/>
                                        <a:pt x="14" y="6"/>
                                      </a:cubicBezTo>
                                      <a:cubicBezTo>
                                        <a:pt x="19" y="8"/>
                                        <a:pt x="24" y="11"/>
                                        <a:pt x="28" y="15"/>
                                      </a:cubicBezTo>
                                      <a:cubicBezTo>
                                        <a:pt x="33" y="15"/>
                                        <a:pt x="33" y="15"/>
                                        <a:pt x="33" y="15"/>
                                      </a:cubicBezTo>
                                      <a:cubicBezTo>
                                        <a:pt x="29" y="11"/>
                                        <a:pt x="25" y="9"/>
                                        <a:pt x="21" y="6"/>
                                      </a:cubicBezTo>
                                      <a:moveTo>
                                        <a:pt x="3" y="0"/>
                                      </a:moveTo>
                                      <a:cubicBezTo>
                                        <a:pt x="2" y="1"/>
                                        <a:pt x="1" y="2"/>
                                        <a:pt x="0" y="2"/>
                                      </a:cubicBezTo>
                                      <a:cubicBezTo>
                                        <a:pt x="12" y="2"/>
                                        <a:pt x="12" y="2"/>
                                        <a:pt x="12" y="2"/>
                                      </a:cubicBezTo>
                                      <a:cubicBezTo>
                                        <a:pt x="9" y="1"/>
                                        <a:pt x="6" y="1"/>
                                        <a:pt x="3" y="0"/>
                                      </a:cubicBezTo>
                                    </a:path>
                                  </a:pathLst>
                                </a:custGeom>
                                <a:solidFill>
                                  <a:srgbClr val="BFBFBF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7" name="Freeform 159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2686051" y="4733926"/>
                                  <a:ext cx="130175" cy="173038"/>
                                </a:xfrm>
                                <a:custGeom>
                                  <a:avLst/>
                                  <a:gdLst>
                                    <a:gd name="T0" fmla="*/ 75 w 82"/>
                                    <a:gd name="T1" fmla="*/ 0 h 109"/>
                                    <a:gd name="T2" fmla="*/ 55 w 82"/>
                                    <a:gd name="T3" fmla="*/ 34 h 109"/>
                                    <a:gd name="T4" fmla="*/ 48 w 82"/>
                                    <a:gd name="T5" fmla="*/ 41 h 109"/>
                                    <a:gd name="T6" fmla="*/ 34 w 82"/>
                                    <a:gd name="T7" fmla="*/ 41 h 109"/>
                                    <a:gd name="T8" fmla="*/ 0 w 82"/>
                                    <a:gd name="T9" fmla="*/ 41 h 109"/>
                                    <a:gd name="T10" fmla="*/ 82 w 82"/>
                                    <a:gd name="T11" fmla="*/ 109 h 109"/>
                                    <a:gd name="T12" fmla="*/ 75 w 82"/>
                                    <a:gd name="T13" fmla="*/ 0 h 109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</a:cxnLst>
                                  <a:rect l="0" t="0" r="r" b="b"/>
                                  <a:pathLst>
                                    <a:path w="82" h="109">
                                      <a:moveTo>
                                        <a:pt x="75" y="0"/>
                                      </a:moveTo>
                                      <a:lnTo>
                                        <a:pt x="55" y="34"/>
                                      </a:lnTo>
                                      <a:lnTo>
                                        <a:pt x="48" y="41"/>
                                      </a:lnTo>
                                      <a:lnTo>
                                        <a:pt x="34" y="41"/>
                                      </a:lnTo>
                                      <a:lnTo>
                                        <a:pt x="0" y="41"/>
                                      </a:lnTo>
                                      <a:lnTo>
                                        <a:pt x="82" y="109"/>
                                      </a:lnTo>
                                      <a:lnTo>
                                        <a:pt x="75" y="0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A3A3A3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8" name="Freeform 210"/>
                                <p:cNvSpPr>
                                  <a:spLocks noEditPoints="1"/>
                                </p:cNvSpPr>
                                <p:nvPr/>
                              </p:nvSpPr>
                              <p:spPr bwMode="auto">
                                <a:xfrm>
                                  <a:off x="1839913" y="3930650"/>
                                  <a:ext cx="282575" cy="325438"/>
                                </a:xfrm>
                                <a:custGeom>
                                  <a:avLst/>
                                  <a:gdLst>
                                    <a:gd name="T0" fmla="*/ 9 w 26"/>
                                    <a:gd name="T1" fmla="*/ 4 h 30"/>
                                    <a:gd name="T2" fmla="*/ 8 w 26"/>
                                    <a:gd name="T3" fmla="*/ 7 h 30"/>
                                    <a:gd name="T4" fmla="*/ 18 w 26"/>
                                    <a:gd name="T5" fmla="*/ 16 h 30"/>
                                    <a:gd name="T6" fmla="*/ 24 w 26"/>
                                    <a:gd name="T7" fmla="*/ 30 h 30"/>
                                    <a:gd name="T8" fmla="*/ 26 w 26"/>
                                    <a:gd name="T9" fmla="*/ 26 h 30"/>
                                    <a:gd name="T10" fmla="*/ 20 w 26"/>
                                    <a:gd name="T11" fmla="*/ 14 h 30"/>
                                    <a:gd name="T12" fmla="*/ 9 w 26"/>
                                    <a:gd name="T13" fmla="*/ 4 h 30"/>
                                    <a:gd name="T14" fmla="*/ 2 w 26"/>
                                    <a:gd name="T15" fmla="*/ 0 h 30"/>
                                    <a:gd name="T16" fmla="*/ 0 w 26"/>
                                    <a:gd name="T17" fmla="*/ 1 h 30"/>
                                    <a:gd name="T18" fmla="*/ 1 w 26"/>
                                    <a:gd name="T19" fmla="*/ 2 h 30"/>
                                    <a:gd name="T20" fmla="*/ 1 w 26"/>
                                    <a:gd name="T21" fmla="*/ 3 h 30"/>
                                    <a:gd name="T22" fmla="*/ 5 w 26"/>
                                    <a:gd name="T23" fmla="*/ 5 h 30"/>
                                    <a:gd name="T24" fmla="*/ 6 w 26"/>
                                    <a:gd name="T25" fmla="*/ 2 h 30"/>
                                    <a:gd name="T26" fmla="*/ 2 w 26"/>
                                    <a:gd name="T27" fmla="*/ 0 h 30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  <a:cxn ang="0">
                                      <a:pos x="T12" y="T13"/>
                                    </a:cxn>
                                    <a:cxn ang="0">
                                      <a:pos x="T14" y="T15"/>
                                    </a:cxn>
                                    <a:cxn ang="0">
                                      <a:pos x="T16" y="T17"/>
                                    </a:cxn>
                                    <a:cxn ang="0">
                                      <a:pos x="T18" y="T19"/>
                                    </a:cxn>
                                    <a:cxn ang="0">
                                      <a:pos x="T20" y="T21"/>
                                    </a:cxn>
                                    <a:cxn ang="0">
                                      <a:pos x="T22" y="T23"/>
                                    </a:cxn>
                                    <a:cxn ang="0">
                                      <a:pos x="T24" y="T25"/>
                                    </a:cxn>
                                    <a:cxn ang="0">
                                      <a:pos x="T26" y="T27"/>
                                    </a:cxn>
                                  </a:cxnLst>
                                  <a:rect l="0" t="0" r="r" b="b"/>
                                  <a:pathLst>
                                    <a:path w="26" h="30">
                                      <a:moveTo>
                                        <a:pt x="9" y="4"/>
                                      </a:moveTo>
                                      <a:cubicBezTo>
                                        <a:pt x="8" y="5"/>
                                        <a:pt x="8" y="6"/>
                                        <a:pt x="8" y="7"/>
                                      </a:cubicBezTo>
                                      <a:cubicBezTo>
                                        <a:pt x="12" y="9"/>
                                        <a:pt x="15" y="12"/>
                                        <a:pt x="18" y="16"/>
                                      </a:cubicBezTo>
                                      <a:cubicBezTo>
                                        <a:pt x="21" y="20"/>
                                        <a:pt x="23" y="25"/>
                                        <a:pt x="24" y="30"/>
                                      </a:cubicBezTo>
                                      <a:cubicBezTo>
                                        <a:pt x="26" y="26"/>
                                        <a:pt x="26" y="26"/>
                                        <a:pt x="26" y="26"/>
                                      </a:cubicBezTo>
                                      <a:cubicBezTo>
                                        <a:pt x="25" y="22"/>
                                        <a:pt x="23" y="18"/>
                                        <a:pt x="20" y="14"/>
                                      </a:cubicBezTo>
                                      <a:cubicBezTo>
                                        <a:pt x="17" y="10"/>
                                        <a:pt x="13" y="7"/>
                                        <a:pt x="9" y="4"/>
                                      </a:cubicBezTo>
                                      <a:moveTo>
                                        <a:pt x="2" y="0"/>
                                      </a:moveTo>
                                      <a:cubicBezTo>
                                        <a:pt x="0" y="1"/>
                                        <a:pt x="0" y="1"/>
                                        <a:pt x="0" y="1"/>
                                      </a:cubicBezTo>
                                      <a:cubicBezTo>
                                        <a:pt x="1" y="2"/>
                                        <a:pt x="1" y="2"/>
                                        <a:pt x="1" y="2"/>
                                      </a:cubicBezTo>
                                      <a:cubicBezTo>
                                        <a:pt x="1" y="3"/>
                                        <a:pt x="1" y="3"/>
                                        <a:pt x="1" y="3"/>
                                      </a:cubicBezTo>
                                      <a:cubicBezTo>
                                        <a:pt x="2" y="4"/>
                                        <a:pt x="4" y="4"/>
                                        <a:pt x="5" y="5"/>
                                      </a:cubicBezTo>
                                      <a:cubicBezTo>
                                        <a:pt x="6" y="4"/>
                                        <a:pt x="6" y="3"/>
                                        <a:pt x="6" y="2"/>
                                      </a:cubicBezTo>
                                      <a:cubicBezTo>
                                        <a:pt x="5" y="1"/>
                                        <a:pt x="3" y="1"/>
                                        <a:pt x="2" y="0"/>
                                      </a:cubicBezTo>
                                    </a:path>
                                  </a:pathLst>
                                </a:custGeom>
                                <a:solidFill>
                                  <a:srgbClr val="C3C3C3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  <p:sp>
                              <p:nvSpPr>
                                <p:cNvPr id="209" name="Freeform 217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1731963" y="3897313"/>
                                  <a:ext cx="130175" cy="119063"/>
                                </a:xfrm>
                                <a:custGeom>
                                  <a:avLst/>
                                  <a:gdLst>
                                    <a:gd name="T0" fmla="*/ 48 w 82"/>
                                    <a:gd name="T1" fmla="*/ 0 h 75"/>
                                    <a:gd name="T2" fmla="*/ 0 w 82"/>
                                    <a:gd name="T3" fmla="*/ 0 h 75"/>
                                    <a:gd name="T4" fmla="*/ 82 w 82"/>
                                    <a:gd name="T5" fmla="*/ 75 h 75"/>
                                    <a:gd name="T6" fmla="*/ 75 w 82"/>
                                    <a:gd name="T7" fmla="*/ 41 h 75"/>
                                    <a:gd name="T8" fmla="*/ 75 w 82"/>
                                    <a:gd name="T9" fmla="*/ 34 h 75"/>
                                    <a:gd name="T10" fmla="*/ 48 w 82"/>
                                    <a:gd name="T11" fmla="*/ 0 h 75"/>
                                  </a:gdLst>
                                  <a:ahLst/>
                                  <a:cxnLst>
                                    <a:cxn ang="0">
                                      <a:pos x="T0" y="T1"/>
                                    </a:cxn>
                                    <a:cxn ang="0">
                                      <a:pos x="T2" y="T3"/>
                                    </a:cxn>
                                    <a:cxn ang="0">
                                      <a:pos x="T4" y="T5"/>
                                    </a:cxn>
                                    <a:cxn ang="0">
                                      <a:pos x="T6" y="T7"/>
                                    </a:cxn>
                                    <a:cxn ang="0">
                                      <a:pos x="T8" y="T9"/>
                                    </a:cxn>
                                    <a:cxn ang="0">
                                      <a:pos x="T10" y="T11"/>
                                    </a:cxn>
                                  </a:cxnLst>
                                  <a:rect l="0" t="0" r="r" b="b"/>
                                  <a:pathLst>
                                    <a:path w="82" h="75">
                                      <a:moveTo>
                                        <a:pt x="48" y="0"/>
                                      </a:moveTo>
                                      <a:lnTo>
                                        <a:pt x="0" y="0"/>
                                      </a:lnTo>
                                      <a:lnTo>
                                        <a:pt x="82" y="75"/>
                                      </a:lnTo>
                                      <a:lnTo>
                                        <a:pt x="75" y="41"/>
                                      </a:lnTo>
                                      <a:lnTo>
                                        <a:pt x="75" y="34"/>
                                      </a:lnTo>
                                      <a:lnTo>
                                        <a:pt x="48" y="0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D9D9D9"/>
                                </a:solidFill>
                                <a:ln>
                                  <a:noFill/>
                                </a:ln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round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201" name="Freeform 219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1808163" y="3897313"/>
                                <a:ext cx="96838" cy="53975"/>
                              </a:xfrm>
                              <a:custGeom>
                                <a:avLst/>
                                <a:gdLst>
                                  <a:gd name="T0" fmla="*/ 61 w 61"/>
                                  <a:gd name="T1" fmla="*/ 0 h 34"/>
                                  <a:gd name="T2" fmla="*/ 0 w 61"/>
                                  <a:gd name="T3" fmla="*/ 0 h 34"/>
                                  <a:gd name="T4" fmla="*/ 27 w 61"/>
                                  <a:gd name="T5" fmla="*/ 34 h 34"/>
                                  <a:gd name="T6" fmla="*/ 20 w 61"/>
                                  <a:gd name="T7" fmla="*/ 27 h 34"/>
                                  <a:gd name="T8" fmla="*/ 34 w 61"/>
                                  <a:gd name="T9" fmla="*/ 21 h 34"/>
                                  <a:gd name="T10" fmla="*/ 61 w 61"/>
                                  <a:gd name="T11" fmla="*/ 0 h 34"/>
                                </a:gdLst>
                                <a:ahLst/>
                                <a:cxnLst>
                                  <a:cxn ang="0">
                                    <a:pos x="T0" y="T1"/>
                                  </a:cxn>
                                  <a:cxn ang="0">
                                    <a:pos x="T2" y="T3"/>
                                  </a:cxn>
                                  <a:cxn ang="0">
                                    <a:pos x="T4" y="T5"/>
                                  </a:cxn>
                                  <a:cxn ang="0">
                                    <a:pos x="T6" y="T7"/>
                                  </a:cxn>
                                  <a:cxn ang="0">
                                    <a:pos x="T8" y="T9"/>
                                  </a:cxn>
                                  <a:cxn ang="0">
                                    <a:pos x="T10" y="T11"/>
                                  </a:cxn>
                                </a:cxnLst>
                                <a:rect l="0" t="0" r="r" b="b"/>
                                <a:pathLst>
                                  <a:path w="61" h="34">
                                    <a:moveTo>
                                      <a:pt x="61" y="0"/>
                                    </a:moveTo>
                                    <a:lnTo>
                                      <a:pt x="0" y="0"/>
                                    </a:lnTo>
                                    <a:lnTo>
                                      <a:pt x="27" y="34"/>
                                    </a:lnTo>
                                    <a:lnTo>
                                      <a:pt x="20" y="27"/>
                                    </a:lnTo>
                                    <a:lnTo>
                                      <a:pt x="34" y="21"/>
                                    </a:lnTo>
                                    <a:lnTo>
                                      <a:pt x="61" y="0"/>
                                    </a:lnTo>
                                    <a:close/>
                                  </a:path>
                                </a:pathLst>
                              </a:custGeom>
                              <a:solidFill>
                                <a:srgbClr val="C3C3C3"/>
                              </a:solidFill>
                              <a:ln>
                                <a:noFill/>
                              </a:ln>
                              <a:extLs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round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en-US"/>
                              </a:p>
                            </p:txBody>
                          </p:sp>
                        </p:grpSp>
                      </p:grpSp>
                    </p:grpSp>
                  </p:grpSp>
                </p:grpSp>
              </p:grpSp>
            </p:grpSp>
          </p:grpSp>
        </p:grpSp>
      </p:grpSp>
      <p:grpSp>
        <p:nvGrpSpPr>
          <p:cNvPr id="248" name="Group 247"/>
          <p:cNvGrpSpPr/>
          <p:nvPr/>
        </p:nvGrpSpPr>
        <p:grpSpPr>
          <a:xfrm>
            <a:off x="5919891" y="4775719"/>
            <a:ext cx="1154011" cy="615103"/>
            <a:chOff x="2035176" y="4516438"/>
            <a:chExt cx="1322388" cy="704850"/>
          </a:xfrm>
        </p:grpSpPr>
        <p:sp>
          <p:nvSpPr>
            <p:cNvPr id="249" name="Freeform 233"/>
            <p:cNvSpPr>
              <a:spLocks noEditPoints="1"/>
            </p:cNvSpPr>
            <p:nvPr/>
          </p:nvSpPr>
          <p:spPr bwMode="auto">
            <a:xfrm>
              <a:off x="3217863" y="4972050"/>
              <a:ext cx="65088" cy="173038"/>
            </a:xfrm>
            <a:custGeom>
              <a:avLst/>
              <a:gdLst>
                <a:gd name="T0" fmla="*/ 3 w 6"/>
                <a:gd name="T1" fmla="*/ 8 h 16"/>
                <a:gd name="T2" fmla="*/ 3 w 6"/>
                <a:gd name="T3" fmla="*/ 7 h 16"/>
                <a:gd name="T4" fmla="*/ 1 w 6"/>
                <a:gd name="T5" fmla="*/ 8 h 16"/>
                <a:gd name="T6" fmla="*/ 1 w 6"/>
                <a:gd name="T7" fmla="*/ 8 h 16"/>
                <a:gd name="T8" fmla="*/ 5 w 6"/>
                <a:gd name="T9" fmla="*/ 5 h 16"/>
                <a:gd name="T10" fmla="*/ 5 w 6"/>
                <a:gd name="T11" fmla="*/ 6 h 16"/>
                <a:gd name="T12" fmla="*/ 5 w 6"/>
                <a:gd name="T13" fmla="*/ 7 h 16"/>
                <a:gd name="T14" fmla="*/ 2 w 6"/>
                <a:gd name="T15" fmla="*/ 14 h 16"/>
                <a:gd name="T16" fmla="*/ 2 w 6"/>
                <a:gd name="T17" fmla="*/ 15 h 16"/>
                <a:gd name="T18" fmla="*/ 5 w 6"/>
                <a:gd name="T19" fmla="*/ 13 h 16"/>
                <a:gd name="T20" fmla="*/ 5 w 6"/>
                <a:gd name="T21" fmla="*/ 13 h 16"/>
                <a:gd name="T22" fmla="*/ 0 w 6"/>
                <a:gd name="T23" fmla="*/ 16 h 16"/>
                <a:gd name="T24" fmla="*/ 0 w 6"/>
                <a:gd name="T25" fmla="*/ 16 h 16"/>
                <a:gd name="T26" fmla="*/ 0 w 6"/>
                <a:gd name="T27" fmla="*/ 15 h 16"/>
                <a:gd name="T28" fmla="*/ 3 w 6"/>
                <a:gd name="T29" fmla="*/ 8 h 16"/>
                <a:gd name="T30" fmla="*/ 6 w 6"/>
                <a:gd name="T31" fmla="*/ 1 h 16"/>
                <a:gd name="T32" fmla="*/ 5 w 6"/>
                <a:gd name="T33" fmla="*/ 3 h 16"/>
                <a:gd name="T34" fmla="*/ 4 w 6"/>
                <a:gd name="T35" fmla="*/ 2 h 16"/>
                <a:gd name="T36" fmla="*/ 5 w 6"/>
                <a:gd name="T37" fmla="*/ 0 h 16"/>
                <a:gd name="T38" fmla="*/ 6 w 6"/>
                <a:gd name="T3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6">
                  <a:moveTo>
                    <a:pt x="3" y="8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4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4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2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3" y="8"/>
                  </a:lnTo>
                  <a:close/>
                  <a:moveTo>
                    <a:pt x="6" y="1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91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0" name="Group 249"/>
            <p:cNvGrpSpPr/>
            <p:nvPr/>
          </p:nvGrpSpPr>
          <p:grpSpPr>
            <a:xfrm>
              <a:off x="2035176" y="4516438"/>
              <a:ext cx="1322388" cy="704850"/>
              <a:chOff x="2035176" y="4516438"/>
              <a:chExt cx="1322388" cy="704850"/>
            </a:xfrm>
          </p:grpSpPr>
          <p:sp>
            <p:nvSpPr>
              <p:cNvPr id="251" name="Freeform 223"/>
              <p:cNvSpPr>
                <a:spLocks/>
              </p:cNvSpPr>
              <p:nvPr/>
            </p:nvSpPr>
            <p:spPr bwMode="auto">
              <a:xfrm>
                <a:off x="2035176" y="4516438"/>
                <a:ext cx="803275" cy="303213"/>
              </a:xfrm>
              <a:custGeom>
                <a:avLst/>
                <a:gdLst>
                  <a:gd name="T0" fmla="*/ 1 w 74"/>
                  <a:gd name="T1" fmla="*/ 4 h 28"/>
                  <a:gd name="T2" fmla="*/ 45 w 74"/>
                  <a:gd name="T3" fmla="*/ 28 h 28"/>
                  <a:gd name="T4" fmla="*/ 72 w 74"/>
                  <a:gd name="T5" fmla="*/ 20 h 28"/>
                  <a:gd name="T6" fmla="*/ 73 w 74"/>
                  <a:gd name="T7" fmla="*/ 16 h 28"/>
                  <a:gd name="T8" fmla="*/ 70 w 74"/>
                  <a:gd name="T9" fmla="*/ 15 h 28"/>
                  <a:gd name="T10" fmla="*/ 45 w 74"/>
                  <a:gd name="T11" fmla="*/ 23 h 28"/>
                  <a:gd name="T12" fmla="*/ 4 w 74"/>
                  <a:gd name="T13" fmla="*/ 1 h 28"/>
                  <a:gd name="T14" fmla="*/ 1 w 74"/>
                  <a:gd name="T15" fmla="*/ 1 h 28"/>
                  <a:gd name="T16" fmla="*/ 1 w 74"/>
                  <a:gd name="T1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28">
                    <a:moveTo>
                      <a:pt x="1" y="4"/>
                    </a:moveTo>
                    <a:cubicBezTo>
                      <a:pt x="13" y="20"/>
                      <a:pt x="29" y="28"/>
                      <a:pt x="45" y="28"/>
                    </a:cubicBezTo>
                    <a:cubicBezTo>
                      <a:pt x="54" y="28"/>
                      <a:pt x="63" y="25"/>
                      <a:pt x="72" y="20"/>
                    </a:cubicBezTo>
                    <a:cubicBezTo>
                      <a:pt x="73" y="19"/>
                      <a:pt x="74" y="17"/>
                      <a:pt x="73" y="16"/>
                    </a:cubicBezTo>
                    <a:cubicBezTo>
                      <a:pt x="72" y="15"/>
                      <a:pt x="71" y="15"/>
                      <a:pt x="70" y="15"/>
                    </a:cubicBezTo>
                    <a:cubicBezTo>
                      <a:pt x="61" y="20"/>
                      <a:pt x="53" y="23"/>
                      <a:pt x="45" y="23"/>
                    </a:cubicBezTo>
                    <a:cubicBezTo>
                      <a:pt x="31" y="23"/>
                      <a:pt x="17" y="16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Freeform 224"/>
              <p:cNvSpPr>
                <a:spLocks/>
              </p:cNvSpPr>
              <p:nvPr/>
            </p:nvSpPr>
            <p:spPr bwMode="auto">
              <a:xfrm>
                <a:off x="2632076" y="4537075"/>
                <a:ext cx="368300" cy="347663"/>
              </a:xfrm>
              <a:custGeom>
                <a:avLst/>
                <a:gdLst>
                  <a:gd name="T0" fmla="*/ 232 w 232"/>
                  <a:gd name="T1" fmla="*/ 0 h 219"/>
                  <a:gd name="T2" fmla="*/ 116 w 232"/>
                  <a:gd name="T3" fmla="*/ 219 h 219"/>
                  <a:gd name="T4" fmla="*/ 95 w 232"/>
                  <a:gd name="T5" fmla="*/ 110 h 219"/>
                  <a:gd name="T6" fmla="*/ 0 w 232"/>
                  <a:gd name="T7" fmla="*/ 76 h 219"/>
                  <a:gd name="T8" fmla="*/ 232 w 232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19">
                    <a:moveTo>
                      <a:pt x="232" y="0"/>
                    </a:moveTo>
                    <a:lnTo>
                      <a:pt x="116" y="219"/>
                    </a:lnTo>
                    <a:lnTo>
                      <a:pt x="95" y="110"/>
                    </a:lnTo>
                    <a:lnTo>
                      <a:pt x="0" y="76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Freeform 229"/>
              <p:cNvSpPr>
                <a:spLocks/>
              </p:cNvSpPr>
              <p:nvPr/>
            </p:nvSpPr>
            <p:spPr bwMode="auto">
              <a:xfrm>
                <a:off x="2674938" y="4972050"/>
                <a:ext cx="119063" cy="141288"/>
              </a:xfrm>
              <a:custGeom>
                <a:avLst/>
                <a:gdLst>
                  <a:gd name="T0" fmla="*/ 3 w 11"/>
                  <a:gd name="T1" fmla="*/ 3 h 13"/>
                  <a:gd name="T2" fmla="*/ 3 w 11"/>
                  <a:gd name="T3" fmla="*/ 2 h 13"/>
                  <a:gd name="T4" fmla="*/ 0 w 11"/>
                  <a:gd name="T5" fmla="*/ 4 h 13"/>
                  <a:gd name="T6" fmla="*/ 0 w 11"/>
                  <a:gd name="T7" fmla="*/ 4 h 13"/>
                  <a:gd name="T8" fmla="*/ 5 w 11"/>
                  <a:gd name="T9" fmla="*/ 0 h 13"/>
                  <a:gd name="T10" fmla="*/ 5 w 11"/>
                  <a:gd name="T11" fmla="*/ 2 h 13"/>
                  <a:gd name="T12" fmla="*/ 3 w 11"/>
                  <a:gd name="T13" fmla="*/ 9 h 13"/>
                  <a:gd name="T14" fmla="*/ 3 w 11"/>
                  <a:gd name="T15" fmla="*/ 10 h 13"/>
                  <a:gd name="T16" fmla="*/ 3 w 11"/>
                  <a:gd name="T17" fmla="*/ 11 h 13"/>
                  <a:gd name="T18" fmla="*/ 7 w 11"/>
                  <a:gd name="T19" fmla="*/ 9 h 13"/>
                  <a:gd name="T20" fmla="*/ 9 w 11"/>
                  <a:gd name="T21" fmla="*/ 3 h 13"/>
                  <a:gd name="T22" fmla="*/ 9 w 11"/>
                  <a:gd name="T23" fmla="*/ 1 h 13"/>
                  <a:gd name="T24" fmla="*/ 10 w 11"/>
                  <a:gd name="T25" fmla="*/ 0 h 13"/>
                  <a:gd name="T26" fmla="*/ 11 w 11"/>
                  <a:gd name="T27" fmla="*/ 2 h 13"/>
                  <a:gd name="T28" fmla="*/ 6 w 11"/>
                  <a:gd name="T29" fmla="*/ 10 h 13"/>
                  <a:gd name="T30" fmla="*/ 2 w 11"/>
                  <a:gd name="T31" fmla="*/ 13 h 13"/>
                  <a:gd name="T32" fmla="*/ 1 w 11"/>
                  <a:gd name="T33" fmla="*/ 11 h 13"/>
                  <a:gd name="T34" fmla="*/ 1 w 11"/>
                  <a:gd name="T35" fmla="*/ 8 h 13"/>
                  <a:gd name="T36" fmla="*/ 3 w 11"/>
                  <a:gd name="T3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3"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2"/>
                      <a:pt x="3" y="0"/>
                      <a:pt x="5" y="0"/>
                    </a:cubicBezTo>
                    <a:cubicBezTo>
                      <a:pt x="5" y="0"/>
                      <a:pt x="6" y="1"/>
                      <a:pt x="5" y="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5" y="10"/>
                      <a:pt x="7" y="9"/>
                    </a:cubicBezTo>
                    <a:cubicBezTo>
                      <a:pt x="8" y="7"/>
                      <a:pt x="9" y="5"/>
                      <a:pt x="9" y="3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ubicBezTo>
                      <a:pt x="11" y="4"/>
                      <a:pt x="9" y="8"/>
                      <a:pt x="6" y="10"/>
                    </a:cubicBezTo>
                    <a:cubicBezTo>
                      <a:pt x="4" y="12"/>
                      <a:pt x="3" y="13"/>
                      <a:pt x="2" y="13"/>
                    </a:cubicBezTo>
                    <a:cubicBezTo>
                      <a:pt x="1" y="13"/>
                      <a:pt x="1" y="12"/>
                      <a:pt x="1" y="11"/>
                    </a:cubicBezTo>
                    <a:cubicBezTo>
                      <a:pt x="1" y="10"/>
                      <a:pt x="1" y="9"/>
                      <a:pt x="1" y="8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230"/>
              <p:cNvSpPr>
                <a:spLocks noEditPoints="1"/>
              </p:cNvSpPr>
              <p:nvPr/>
            </p:nvSpPr>
            <p:spPr bwMode="auto">
              <a:xfrm>
                <a:off x="2805113" y="4972050"/>
                <a:ext cx="65088" cy="173038"/>
              </a:xfrm>
              <a:custGeom>
                <a:avLst/>
                <a:gdLst>
                  <a:gd name="T0" fmla="*/ 3 w 6"/>
                  <a:gd name="T1" fmla="*/ 8 h 16"/>
                  <a:gd name="T2" fmla="*/ 3 w 6"/>
                  <a:gd name="T3" fmla="*/ 7 h 16"/>
                  <a:gd name="T4" fmla="*/ 1 w 6"/>
                  <a:gd name="T5" fmla="*/ 8 h 16"/>
                  <a:gd name="T6" fmla="*/ 1 w 6"/>
                  <a:gd name="T7" fmla="*/ 8 h 16"/>
                  <a:gd name="T8" fmla="*/ 5 w 6"/>
                  <a:gd name="T9" fmla="*/ 5 h 16"/>
                  <a:gd name="T10" fmla="*/ 5 w 6"/>
                  <a:gd name="T11" fmla="*/ 6 h 16"/>
                  <a:gd name="T12" fmla="*/ 5 w 6"/>
                  <a:gd name="T13" fmla="*/ 7 h 16"/>
                  <a:gd name="T14" fmla="*/ 2 w 6"/>
                  <a:gd name="T15" fmla="*/ 14 h 16"/>
                  <a:gd name="T16" fmla="*/ 2 w 6"/>
                  <a:gd name="T17" fmla="*/ 15 h 16"/>
                  <a:gd name="T18" fmla="*/ 5 w 6"/>
                  <a:gd name="T19" fmla="*/ 13 h 16"/>
                  <a:gd name="T20" fmla="*/ 5 w 6"/>
                  <a:gd name="T21" fmla="*/ 13 h 16"/>
                  <a:gd name="T22" fmla="*/ 0 w 6"/>
                  <a:gd name="T23" fmla="*/ 16 h 16"/>
                  <a:gd name="T24" fmla="*/ 0 w 6"/>
                  <a:gd name="T25" fmla="*/ 16 h 16"/>
                  <a:gd name="T26" fmla="*/ 0 w 6"/>
                  <a:gd name="T27" fmla="*/ 15 h 16"/>
                  <a:gd name="T28" fmla="*/ 3 w 6"/>
                  <a:gd name="T29" fmla="*/ 8 h 16"/>
                  <a:gd name="T30" fmla="*/ 6 w 6"/>
                  <a:gd name="T31" fmla="*/ 1 h 16"/>
                  <a:gd name="T32" fmla="*/ 5 w 6"/>
                  <a:gd name="T33" fmla="*/ 3 h 16"/>
                  <a:gd name="T34" fmla="*/ 4 w 6"/>
                  <a:gd name="T35" fmla="*/ 2 h 16"/>
                  <a:gd name="T36" fmla="*/ 5 w 6"/>
                  <a:gd name="T37" fmla="*/ 0 h 16"/>
                  <a:gd name="T38" fmla="*/ 6 w 6"/>
                  <a:gd name="T3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16">
                    <a:moveTo>
                      <a:pt x="3" y="8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6"/>
                      <a:pt x="4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4" y="14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2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3" y="8"/>
                    </a:lnTo>
                    <a:close/>
                    <a:moveTo>
                      <a:pt x="6" y="1"/>
                    </a:moveTo>
                    <a:cubicBezTo>
                      <a:pt x="6" y="2"/>
                      <a:pt x="5" y="3"/>
                      <a:pt x="5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Freeform 231"/>
              <p:cNvSpPr>
                <a:spLocks/>
              </p:cNvSpPr>
              <p:nvPr/>
            </p:nvSpPr>
            <p:spPr bwMode="auto">
              <a:xfrm>
                <a:off x="2881313" y="4983163"/>
                <a:ext cx="206375" cy="119063"/>
              </a:xfrm>
              <a:custGeom>
                <a:avLst/>
                <a:gdLst>
                  <a:gd name="T0" fmla="*/ 0 w 19"/>
                  <a:gd name="T1" fmla="*/ 5 h 11"/>
                  <a:gd name="T2" fmla="*/ 17 w 19"/>
                  <a:gd name="T3" fmla="*/ 5 h 11"/>
                  <a:gd name="T4" fmla="*/ 13 w 19"/>
                  <a:gd name="T5" fmla="*/ 1 h 11"/>
                  <a:gd name="T6" fmla="*/ 14 w 19"/>
                  <a:gd name="T7" fmla="*/ 0 h 11"/>
                  <a:gd name="T8" fmla="*/ 19 w 19"/>
                  <a:gd name="T9" fmla="*/ 6 h 11"/>
                  <a:gd name="T10" fmla="*/ 14 w 19"/>
                  <a:gd name="T11" fmla="*/ 11 h 11"/>
                  <a:gd name="T12" fmla="*/ 13 w 19"/>
                  <a:gd name="T13" fmla="*/ 11 h 11"/>
                  <a:gd name="T14" fmla="*/ 17 w 19"/>
                  <a:gd name="T15" fmla="*/ 6 h 11"/>
                  <a:gd name="T16" fmla="*/ 0 w 19"/>
                  <a:gd name="T17" fmla="*/ 6 h 11"/>
                  <a:gd name="T18" fmla="*/ 0 w 19"/>
                  <a:gd name="T1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1">
                    <a:moveTo>
                      <a:pt x="0" y="5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4" y="2"/>
                      <a:pt x="13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2"/>
                      <a:pt x="17" y="4"/>
                      <a:pt x="19" y="6"/>
                    </a:cubicBezTo>
                    <a:cubicBezTo>
                      <a:pt x="17" y="8"/>
                      <a:pt x="16" y="9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9"/>
                      <a:pt x="16" y="7"/>
                      <a:pt x="17" y="6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Freeform 232"/>
              <p:cNvSpPr>
                <a:spLocks noEditPoints="1"/>
              </p:cNvSpPr>
              <p:nvPr/>
            </p:nvSpPr>
            <p:spPr bwMode="auto">
              <a:xfrm>
                <a:off x="3108326" y="4940300"/>
                <a:ext cx="109538" cy="130175"/>
              </a:xfrm>
              <a:custGeom>
                <a:avLst/>
                <a:gdLst>
                  <a:gd name="T0" fmla="*/ 10 w 10"/>
                  <a:gd name="T1" fmla="*/ 2 h 12"/>
                  <a:gd name="T2" fmla="*/ 3 w 10"/>
                  <a:gd name="T3" fmla="*/ 6 h 12"/>
                  <a:gd name="T4" fmla="*/ 2 w 10"/>
                  <a:gd name="T5" fmla="*/ 9 h 12"/>
                  <a:gd name="T6" fmla="*/ 4 w 10"/>
                  <a:gd name="T7" fmla="*/ 11 h 12"/>
                  <a:gd name="T8" fmla="*/ 7 w 10"/>
                  <a:gd name="T9" fmla="*/ 9 h 12"/>
                  <a:gd name="T10" fmla="*/ 7 w 10"/>
                  <a:gd name="T11" fmla="*/ 9 h 12"/>
                  <a:gd name="T12" fmla="*/ 2 w 10"/>
                  <a:gd name="T13" fmla="*/ 12 h 12"/>
                  <a:gd name="T14" fmla="*/ 0 w 10"/>
                  <a:gd name="T15" fmla="*/ 9 h 12"/>
                  <a:gd name="T16" fmla="*/ 4 w 10"/>
                  <a:gd name="T17" fmla="*/ 1 h 12"/>
                  <a:gd name="T18" fmla="*/ 8 w 10"/>
                  <a:gd name="T19" fmla="*/ 0 h 12"/>
                  <a:gd name="T20" fmla="*/ 10 w 10"/>
                  <a:gd name="T21" fmla="*/ 2 h 12"/>
                  <a:gd name="T22" fmla="*/ 5 w 10"/>
                  <a:gd name="T23" fmla="*/ 2 h 12"/>
                  <a:gd name="T24" fmla="*/ 3 w 10"/>
                  <a:gd name="T25" fmla="*/ 5 h 12"/>
                  <a:gd name="T26" fmla="*/ 7 w 10"/>
                  <a:gd name="T27" fmla="*/ 3 h 12"/>
                  <a:gd name="T28" fmla="*/ 8 w 10"/>
                  <a:gd name="T29" fmla="*/ 1 h 12"/>
                  <a:gd name="T30" fmla="*/ 7 w 10"/>
                  <a:gd name="T31" fmla="*/ 1 h 12"/>
                  <a:gd name="T32" fmla="*/ 5 w 10"/>
                  <a:gd name="T3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12">
                    <a:moveTo>
                      <a:pt x="10" y="2"/>
                    </a:moveTo>
                    <a:cubicBezTo>
                      <a:pt x="10" y="4"/>
                      <a:pt x="7" y="5"/>
                      <a:pt x="3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10"/>
                      <a:pt x="3" y="11"/>
                      <a:pt x="4" y="11"/>
                    </a:cubicBezTo>
                    <a:cubicBezTo>
                      <a:pt x="5" y="11"/>
                      <a:pt x="5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1"/>
                      <a:pt x="4" y="12"/>
                      <a:pt x="2" y="12"/>
                    </a:cubicBezTo>
                    <a:cubicBezTo>
                      <a:pt x="1" y="12"/>
                      <a:pt x="0" y="10"/>
                      <a:pt x="0" y="9"/>
                    </a:cubicBezTo>
                    <a:cubicBezTo>
                      <a:pt x="0" y="7"/>
                      <a:pt x="1" y="4"/>
                      <a:pt x="4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0" y="2"/>
                    </a:cubicBezTo>
                    <a:close/>
                    <a:moveTo>
                      <a:pt x="5" y="2"/>
                    </a:moveTo>
                    <a:cubicBezTo>
                      <a:pt x="4" y="3"/>
                      <a:pt x="3" y="5"/>
                      <a:pt x="3" y="5"/>
                    </a:cubicBezTo>
                    <a:cubicBezTo>
                      <a:pt x="5" y="5"/>
                      <a:pt x="6" y="4"/>
                      <a:pt x="7" y="3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2"/>
                    </a:cubicBez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Freeform 234"/>
              <p:cNvSpPr>
                <a:spLocks noEditPoints="1"/>
              </p:cNvSpPr>
              <p:nvPr/>
            </p:nvSpPr>
            <p:spPr bwMode="auto">
              <a:xfrm>
                <a:off x="3238501" y="4972050"/>
                <a:ext cx="119063" cy="249238"/>
              </a:xfrm>
              <a:custGeom>
                <a:avLst/>
                <a:gdLst>
                  <a:gd name="T0" fmla="*/ 0 w 11"/>
                  <a:gd name="T1" fmla="*/ 21 h 23"/>
                  <a:gd name="T2" fmla="*/ 1 w 11"/>
                  <a:gd name="T3" fmla="*/ 20 h 23"/>
                  <a:gd name="T4" fmla="*/ 1 w 11"/>
                  <a:gd name="T5" fmla="*/ 20 h 23"/>
                  <a:gd name="T6" fmla="*/ 3 w 11"/>
                  <a:gd name="T7" fmla="*/ 22 h 23"/>
                  <a:gd name="T8" fmla="*/ 4 w 11"/>
                  <a:gd name="T9" fmla="*/ 20 h 23"/>
                  <a:gd name="T10" fmla="*/ 7 w 11"/>
                  <a:gd name="T11" fmla="*/ 12 h 23"/>
                  <a:gd name="T12" fmla="*/ 8 w 11"/>
                  <a:gd name="T13" fmla="*/ 7 h 23"/>
                  <a:gd name="T14" fmla="*/ 8 w 11"/>
                  <a:gd name="T15" fmla="*/ 7 h 23"/>
                  <a:gd name="T16" fmla="*/ 5 w 11"/>
                  <a:gd name="T17" fmla="*/ 9 h 23"/>
                  <a:gd name="T18" fmla="*/ 5 w 11"/>
                  <a:gd name="T19" fmla="*/ 9 h 23"/>
                  <a:gd name="T20" fmla="*/ 9 w 11"/>
                  <a:gd name="T21" fmla="*/ 5 h 23"/>
                  <a:gd name="T22" fmla="*/ 10 w 11"/>
                  <a:gd name="T23" fmla="*/ 6 h 23"/>
                  <a:gd name="T24" fmla="*/ 9 w 11"/>
                  <a:gd name="T25" fmla="*/ 11 h 23"/>
                  <a:gd name="T26" fmla="*/ 6 w 11"/>
                  <a:gd name="T27" fmla="*/ 18 h 23"/>
                  <a:gd name="T28" fmla="*/ 2 w 11"/>
                  <a:gd name="T29" fmla="*/ 23 h 23"/>
                  <a:gd name="T30" fmla="*/ 0 w 11"/>
                  <a:gd name="T31" fmla="*/ 21 h 23"/>
                  <a:gd name="T32" fmla="*/ 11 w 11"/>
                  <a:gd name="T33" fmla="*/ 1 h 23"/>
                  <a:gd name="T34" fmla="*/ 10 w 11"/>
                  <a:gd name="T35" fmla="*/ 3 h 23"/>
                  <a:gd name="T36" fmla="*/ 9 w 11"/>
                  <a:gd name="T37" fmla="*/ 2 h 23"/>
                  <a:gd name="T38" fmla="*/ 10 w 11"/>
                  <a:gd name="T39" fmla="*/ 0 h 23"/>
                  <a:gd name="T40" fmla="*/ 11 w 11"/>
                  <a:gd name="T4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23">
                    <a:moveTo>
                      <a:pt x="0" y="21"/>
                    </a:moveTo>
                    <a:cubicBezTo>
                      <a:pt x="0" y="21"/>
                      <a:pt x="0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2"/>
                      <a:pt x="3" y="21"/>
                      <a:pt x="4" y="20"/>
                    </a:cubicBezTo>
                    <a:cubicBezTo>
                      <a:pt x="5" y="18"/>
                      <a:pt x="6" y="14"/>
                      <a:pt x="7" y="12"/>
                    </a:cubicBezTo>
                    <a:cubicBezTo>
                      <a:pt x="7" y="10"/>
                      <a:pt x="8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8" y="5"/>
                      <a:pt x="9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7"/>
                      <a:pt x="9" y="9"/>
                      <a:pt x="9" y="11"/>
                    </a:cubicBezTo>
                    <a:cubicBezTo>
                      <a:pt x="8" y="13"/>
                      <a:pt x="7" y="16"/>
                      <a:pt x="6" y="18"/>
                    </a:cubicBezTo>
                    <a:cubicBezTo>
                      <a:pt x="5" y="20"/>
                      <a:pt x="4" y="23"/>
                      <a:pt x="2" y="23"/>
                    </a:cubicBezTo>
                    <a:cubicBezTo>
                      <a:pt x="0" y="23"/>
                      <a:pt x="0" y="22"/>
                      <a:pt x="0" y="21"/>
                    </a:cubicBezTo>
                    <a:close/>
                    <a:moveTo>
                      <a:pt x="11" y="1"/>
                    </a:moveTo>
                    <a:cubicBezTo>
                      <a:pt x="11" y="2"/>
                      <a:pt x="10" y="3"/>
                      <a:pt x="10" y="3"/>
                    </a:cubicBezTo>
                    <a:cubicBezTo>
                      <a:pt x="9" y="3"/>
                      <a:pt x="9" y="2"/>
                      <a:pt x="9" y="2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1" y="0"/>
                      <a:pt x="11" y="1"/>
                      <a:pt x="11" y="1"/>
                    </a:cubicBez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Freeform 243"/>
              <p:cNvSpPr>
                <a:spLocks noEditPoints="1"/>
              </p:cNvSpPr>
              <p:nvPr/>
            </p:nvSpPr>
            <p:spPr bwMode="auto">
              <a:xfrm>
                <a:off x="2457451" y="4841875"/>
                <a:ext cx="206375" cy="314325"/>
              </a:xfrm>
              <a:custGeom>
                <a:avLst/>
                <a:gdLst>
                  <a:gd name="T0" fmla="*/ 4 w 19"/>
                  <a:gd name="T1" fmla="*/ 18 h 29"/>
                  <a:gd name="T2" fmla="*/ 4 w 19"/>
                  <a:gd name="T3" fmla="*/ 21 h 29"/>
                  <a:gd name="T4" fmla="*/ 4 w 19"/>
                  <a:gd name="T5" fmla="*/ 29 h 29"/>
                  <a:gd name="T6" fmla="*/ 0 w 19"/>
                  <a:gd name="T7" fmla="*/ 29 h 29"/>
                  <a:gd name="T8" fmla="*/ 0 w 19"/>
                  <a:gd name="T9" fmla="*/ 27 h 29"/>
                  <a:gd name="T10" fmla="*/ 1 w 19"/>
                  <a:gd name="T11" fmla="*/ 23 h 29"/>
                  <a:gd name="T12" fmla="*/ 1 w 19"/>
                  <a:gd name="T13" fmla="*/ 10 h 29"/>
                  <a:gd name="T14" fmla="*/ 3 w 19"/>
                  <a:gd name="T15" fmla="*/ 3 h 29"/>
                  <a:gd name="T16" fmla="*/ 10 w 19"/>
                  <a:gd name="T17" fmla="*/ 0 h 29"/>
                  <a:gd name="T18" fmla="*/ 17 w 19"/>
                  <a:gd name="T19" fmla="*/ 3 h 29"/>
                  <a:gd name="T20" fmla="*/ 19 w 19"/>
                  <a:gd name="T21" fmla="*/ 9 h 29"/>
                  <a:gd name="T22" fmla="*/ 17 w 19"/>
                  <a:gd name="T23" fmla="*/ 16 h 29"/>
                  <a:gd name="T24" fmla="*/ 9 w 19"/>
                  <a:gd name="T25" fmla="*/ 20 h 29"/>
                  <a:gd name="T26" fmla="*/ 6 w 19"/>
                  <a:gd name="T27" fmla="*/ 20 h 29"/>
                  <a:gd name="T28" fmla="*/ 4 w 19"/>
                  <a:gd name="T29" fmla="*/ 18 h 29"/>
                  <a:gd name="T30" fmla="*/ 4 w 19"/>
                  <a:gd name="T31" fmla="*/ 12 h 29"/>
                  <a:gd name="T32" fmla="*/ 5 w 19"/>
                  <a:gd name="T33" fmla="*/ 16 h 29"/>
                  <a:gd name="T34" fmla="*/ 6 w 19"/>
                  <a:gd name="T35" fmla="*/ 18 h 29"/>
                  <a:gd name="T36" fmla="*/ 10 w 19"/>
                  <a:gd name="T37" fmla="*/ 19 h 29"/>
                  <a:gd name="T38" fmla="*/ 14 w 19"/>
                  <a:gd name="T39" fmla="*/ 17 h 29"/>
                  <a:gd name="T40" fmla="*/ 16 w 19"/>
                  <a:gd name="T41" fmla="*/ 11 h 29"/>
                  <a:gd name="T42" fmla="*/ 15 w 19"/>
                  <a:gd name="T43" fmla="*/ 6 h 29"/>
                  <a:gd name="T44" fmla="*/ 12 w 19"/>
                  <a:gd name="T45" fmla="*/ 3 h 29"/>
                  <a:gd name="T46" fmla="*/ 8 w 19"/>
                  <a:gd name="T47" fmla="*/ 2 h 29"/>
                  <a:gd name="T48" fmla="*/ 5 w 19"/>
                  <a:gd name="T49" fmla="*/ 4 h 29"/>
                  <a:gd name="T50" fmla="*/ 4 w 19"/>
                  <a:gd name="T51" fmla="*/ 9 h 29"/>
                  <a:gd name="T52" fmla="*/ 4 w 19"/>
                  <a:gd name="T5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29">
                    <a:moveTo>
                      <a:pt x="4" y="18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4"/>
                      <a:pt x="4" y="27"/>
                      <a:pt x="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1" y="26"/>
                      <a:pt x="1" y="25"/>
                      <a:pt x="1" y="23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7"/>
                      <a:pt x="2" y="5"/>
                      <a:pt x="3" y="3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7" y="3"/>
                    </a:cubicBezTo>
                    <a:cubicBezTo>
                      <a:pt x="19" y="5"/>
                      <a:pt x="19" y="7"/>
                      <a:pt x="19" y="9"/>
                    </a:cubicBezTo>
                    <a:cubicBezTo>
                      <a:pt x="19" y="12"/>
                      <a:pt x="18" y="14"/>
                      <a:pt x="17" y="16"/>
                    </a:cubicBezTo>
                    <a:cubicBezTo>
                      <a:pt x="15" y="19"/>
                      <a:pt x="12" y="20"/>
                      <a:pt x="9" y="20"/>
                    </a:cubicBezTo>
                    <a:cubicBezTo>
                      <a:pt x="8" y="20"/>
                      <a:pt x="7" y="20"/>
                      <a:pt x="6" y="20"/>
                    </a:cubicBezTo>
                    <a:cubicBezTo>
                      <a:pt x="6" y="20"/>
                      <a:pt x="5" y="19"/>
                      <a:pt x="4" y="18"/>
                    </a:cubicBezTo>
                    <a:close/>
                    <a:moveTo>
                      <a:pt x="4" y="12"/>
                    </a:moveTo>
                    <a:cubicBezTo>
                      <a:pt x="4" y="14"/>
                      <a:pt x="4" y="15"/>
                      <a:pt x="5" y="16"/>
                    </a:cubicBezTo>
                    <a:cubicBezTo>
                      <a:pt x="5" y="17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19"/>
                    </a:cubicBezTo>
                    <a:cubicBezTo>
                      <a:pt x="11" y="19"/>
                      <a:pt x="13" y="18"/>
                      <a:pt x="14" y="17"/>
                    </a:cubicBezTo>
                    <a:cubicBezTo>
                      <a:pt x="15" y="15"/>
                      <a:pt x="16" y="14"/>
                      <a:pt x="16" y="11"/>
                    </a:cubicBezTo>
                    <a:cubicBezTo>
                      <a:pt x="16" y="10"/>
                      <a:pt x="15" y="8"/>
                      <a:pt x="15" y="6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2"/>
                      <a:pt x="9" y="2"/>
                      <a:pt x="8" y="2"/>
                    </a:cubicBezTo>
                    <a:cubicBezTo>
                      <a:pt x="7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9"/>
                    </a:cubicBez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F916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59" name="Group 258"/>
          <p:cNvGrpSpPr/>
          <p:nvPr/>
        </p:nvGrpSpPr>
        <p:grpSpPr>
          <a:xfrm>
            <a:off x="5919892" y="3935904"/>
            <a:ext cx="1239905" cy="757796"/>
            <a:chOff x="2035176" y="3668713"/>
            <a:chExt cx="1420813" cy="868362"/>
          </a:xfrm>
        </p:grpSpPr>
        <p:grpSp>
          <p:nvGrpSpPr>
            <p:cNvPr id="260" name="Group 259"/>
            <p:cNvGrpSpPr/>
            <p:nvPr/>
          </p:nvGrpSpPr>
          <p:grpSpPr>
            <a:xfrm>
              <a:off x="2035176" y="3668713"/>
              <a:ext cx="857250" cy="868362"/>
              <a:chOff x="2035176" y="3668713"/>
              <a:chExt cx="857250" cy="868362"/>
            </a:xfrm>
          </p:grpSpPr>
          <p:sp>
            <p:nvSpPr>
              <p:cNvPr id="269" name="Freeform 221"/>
              <p:cNvSpPr>
                <a:spLocks/>
              </p:cNvSpPr>
              <p:nvPr/>
            </p:nvSpPr>
            <p:spPr bwMode="auto">
              <a:xfrm>
                <a:off x="2035176" y="3800475"/>
                <a:ext cx="628650" cy="736600"/>
              </a:xfrm>
              <a:custGeom>
                <a:avLst/>
                <a:gdLst>
                  <a:gd name="T0" fmla="*/ 5 w 58"/>
                  <a:gd name="T1" fmla="*/ 66 h 68"/>
                  <a:gd name="T2" fmla="*/ 24 w 58"/>
                  <a:gd name="T3" fmla="*/ 24 h 68"/>
                  <a:gd name="T4" fmla="*/ 37 w 58"/>
                  <a:gd name="T5" fmla="*/ 10 h 68"/>
                  <a:gd name="T6" fmla="*/ 56 w 58"/>
                  <a:gd name="T7" fmla="*/ 5 h 68"/>
                  <a:gd name="T8" fmla="*/ 58 w 58"/>
                  <a:gd name="T9" fmla="*/ 3 h 68"/>
                  <a:gd name="T10" fmla="*/ 56 w 58"/>
                  <a:gd name="T11" fmla="*/ 0 h 68"/>
                  <a:gd name="T12" fmla="*/ 34 w 58"/>
                  <a:gd name="T13" fmla="*/ 6 h 68"/>
                  <a:gd name="T14" fmla="*/ 14 w 58"/>
                  <a:gd name="T15" fmla="*/ 31 h 68"/>
                  <a:gd name="T16" fmla="*/ 1 w 58"/>
                  <a:gd name="T17" fmla="*/ 64 h 68"/>
                  <a:gd name="T18" fmla="*/ 2 w 58"/>
                  <a:gd name="T19" fmla="*/ 68 h 68"/>
                  <a:gd name="T20" fmla="*/ 5 w 58"/>
                  <a:gd name="T2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68">
                    <a:moveTo>
                      <a:pt x="5" y="66"/>
                    </a:moveTo>
                    <a:cubicBezTo>
                      <a:pt x="11" y="51"/>
                      <a:pt x="16" y="35"/>
                      <a:pt x="24" y="24"/>
                    </a:cubicBezTo>
                    <a:cubicBezTo>
                      <a:pt x="27" y="18"/>
                      <a:pt x="32" y="14"/>
                      <a:pt x="37" y="10"/>
                    </a:cubicBezTo>
                    <a:cubicBezTo>
                      <a:pt x="42" y="7"/>
                      <a:pt x="48" y="5"/>
                      <a:pt x="56" y="5"/>
                    </a:cubicBezTo>
                    <a:cubicBezTo>
                      <a:pt x="57" y="5"/>
                      <a:pt x="58" y="4"/>
                      <a:pt x="58" y="3"/>
                    </a:cubicBezTo>
                    <a:cubicBezTo>
                      <a:pt x="58" y="1"/>
                      <a:pt x="57" y="0"/>
                      <a:pt x="56" y="0"/>
                    </a:cubicBezTo>
                    <a:cubicBezTo>
                      <a:pt x="47" y="0"/>
                      <a:pt x="40" y="2"/>
                      <a:pt x="34" y="6"/>
                    </a:cubicBezTo>
                    <a:cubicBezTo>
                      <a:pt x="25" y="12"/>
                      <a:pt x="19" y="21"/>
                      <a:pt x="14" y="31"/>
                    </a:cubicBezTo>
                    <a:cubicBezTo>
                      <a:pt x="9" y="41"/>
                      <a:pt x="5" y="53"/>
                      <a:pt x="1" y="64"/>
                    </a:cubicBezTo>
                    <a:cubicBezTo>
                      <a:pt x="0" y="66"/>
                      <a:pt x="1" y="67"/>
                      <a:pt x="2" y="68"/>
                    </a:cubicBezTo>
                    <a:cubicBezTo>
                      <a:pt x="3" y="68"/>
                      <a:pt x="5" y="67"/>
                      <a:pt x="5" y="66"/>
                    </a:cubicBezTo>
                  </a:path>
                </a:pathLst>
              </a:custGeom>
              <a:solidFill>
                <a:srgbClr val="9B5F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Freeform 222"/>
              <p:cNvSpPr>
                <a:spLocks/>
              </p:cNvSpPr>
              <p:nvPr/>
            </p:nvSpPr>
            <p:spPr bwMode="auto">
              <a:xfrm>
                <a:off x="2513013" y="3668713"/>
                <a:ext cx="379413" cy="293688"/>
              </a:xfrm>
              <a:custGeom>
                <a:avLst/>
                <a:gdLst>
                  <a:gd name="T0" fmla="*/ 239 w 239"/>
                  <a:gd name="T1" fmla="*/ 130 h 185"/>
                  <a:gd name="T2" fmla="*/ 0 w 239"/>
                  <a:gd name="T3" fmla="*/ 185 h 185"/>
                  <a:gd name="T4" fmla="*/ 68 w 239"/>
                  <a:gd name="T5" fmla="*/ 103 h 185"/>
                  <a:gd name="T6" fmla="*/ 27 w 239"/>
                  <a:gd name="T7" fmla="*/ 0 h 185"/>
                  <a:gd name="T8" fmla="*/ 239 w 239"/>
                  <a:gd name="T9" fmla="*/ 13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85">
                    <a:moveTo>
                      <a:pt x="239" y="130"/>
                    </a:moveTo>
                    <a:lnTo>
                      <a:pt x="0" y="185"/>
                    </a:lnTo>
                    <a:lnTo>
                      <a:pt x="68" y="103"/>
                    </a:lnTo>
                    <a:lnTo>
                      <a:pt x="27" y="0"/>
                    </a:lnTo>
                    <a:lnTo>
                      <a:pt x="239" y="130"/>
                    </a:lnTo>
                    <a:close/>
                  </a:path>
                </a:pathLst>
              </a:custGeom>
              <a:solidFill>
                <a:srgbClr val="9B5F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1" name="Freeform 235"/>
            <p:cNvSpPr>
              <a:spLocks noEditPoints="1"/>
            </p:cNvSpPr>
            <p:nvPr/>
          </p:nvSpPr>
          <p:spPr bwMode="auto">
            <a:xfrm>
              <a:off x="2457451" y="4016375"/>
              <a:ext cx="206375" cy="315913"/>
            </a:xfrm>
            <a:custGeom>
              <a:avLst/>
              <a:gdLst>
                <a:gd name="T0" fmla="*/ 4 w 19"/>
                <a:gd name="T1" fmla="*/ 18 h 29"/>
                <a:gd name="T2" fmla="*/ 4 w 19"/>
                <a:gd name="T3" fmla="*/ 21 h 29"/>
                <a:gd name="T4" fmla="*/ 4 w 19"/>
                <a:gd name="T5" fmla="*/ 29 h 29"/>
                <a:gd name="T6" fmla="*/ 0 w 19"/>
                <a:gd name="T7" fmla="*/ 29 h 29"/>
                <a:gd name="T8" fmla="*/ 0 w 19"/>
                <a:gd name="T9" fmla="*/ 27 h 29"/>
                <a:gd name="T10" fmla="*/ 1 w 19"/>
                <a:gd name="T11" fmla="*/ 23 h 29"/>
                <a:gd name="T12" fmla="*/ 1 w 19"/>
                <a:gd name="T13" fmla="*/ 10 h 29"/>
                <a:gd name="T14" fmla="*/ 3 w 19"/>
                <a:gd name="T15" fmla="*/ 3 h 29"/>
                <a:gd name="T16" fmla="*/ 10 w 19"/>
                <a:gd name="T17" fmla="*/ 0 h 29"/>
                <a:gd name="T18" fmla="*/ 17 w 19"/>
                <a:gd name="T19" fmla="*/ 3 h 29"/>
                <a:gd name="T20" fmla="*/ 19 w 19"/>
                <a:gd name="T21" fmla="*/ 9 h 29"/>
                <a:gd name="T22" fmla="*/ 17 w 19"/>
                <a:gd name="T23" fmla="*/ 16 h 29"/>
                <a:gd name="T24" fmla="*/ 9 w 19"/>
                <a:gd name="T25" fmla="*/ 20 h 29"/>
                <a:gd name="T26" fmla="*/ 6 w 19"/>
                <a:gd name="T27" fmla="*/ 20 h 29"/>
                <a:gd name="T28" fmla="*/ 4 w 19"/>
                <a:gd name="T29" fmla="*/ 18 h 29"/>
                <a:gd name="T30" fmla="*/ 4 w 19"/>
                <a:gd name="T31" fmla="*/ 12 h 29"/>
                <a:gd name="T32" fmla="*/ 5 w 19"/>
                <a:gd name="T33" fmla="*/ 16 h 29"/>
                <a:gd name="T34" fmla="*/ 6 w 19"/>
                <a:gd name="T35" fmla="*/ 18 h 29"/>
                <a:gd name="T36" fmla="*/ 10 w 19"/>
                <a:gd name="T37" fmla="*/ 19 h 29"/>
                <a:gd name="T38" fmla="*/ 14 w 19"/>
                <a:gd name="T39" fmla="*/ 17 h 29"/>
                <a:gd name="T40" fmla="*/ 16 w 19"/>
                <a:gd name="T41" fmla="*/ 11 h 29"/>
                <a:gd name="T42" fmla="*/ 15 w 19"/>
                <a:gd name="T43" fmla="*/ 6 h 29"/>
                <a:gd name="T44" fmla="*/ 12 w 19"/>
                <a:gd name="T45" fmla="*/ 3 h 29"/>
                <a:gd name="T46" fmla="*/ 8 w 19"/>
                <a:gd name="T47" fmla="*/ 2 h 29"/>
                <a:gd name="T48" fmla="*/ 5 w 19"/>
                <a:gd name="T49" fmla="*/ 4 h 29"/>
                <a:gd name="T50" fmla="*/ 4 w 19"/>
                <a:gd name="T51" fmla="*/ 9 h 29"/>
                <a:gd name="T52" fmla="*/ 4 w 19"/>
                <a:gd name="T5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9">
                  <a:moveTo>
                    <a:pt x="4" y="18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4"/>
                    <a:pt x="4" y="27"/>
                    <a:pt x="4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6"/>
                    <a:pt x="1" y="25"/>
                    <a:pt x="1" y="2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6" y="1"/>
                    <a:pt x="17" y="3"/>
                  </a:cubicBezTo>
                  <a:cubicBezTo>
                    <a:pt x="19" y="5"/>
                    <a:pt x="19" y="7"/>
                    <a:pt x="19" y="9"/>
                  </a:cubicBezTo>
                  <a:cubicBezTo>
                    <a:pt x="19" y="12"/>
                    <a:pt x="18" y="14"/>
                    <a:pt x="17" y="16"/>
                  </a:cubicBezTo>
                  <a:cubicBezTo>
                    <a:pt x="15" y="19"/>
                    <a:pt x="12" y="20"/>
                    <a:pt x="9" y="20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6" y="20"/>
                    <a:pt x="5" y="19"/>
                    <a:pt x="4" y="18"/>
                  </a:cubicBezTo>
                  <a:close/>
                  <a:moveTo>
                    <a:pt x="4" y="12"/>
                  </a:moveTo>
                  <a:cubicBezTo>
                    <a:pt x="4" y="14"/>
                    <a:pt x="4" y="15"/>
                    <a:pt x="5" y="16"/>
                  </a:cubicBezTo>
                  <a:cubicBezTo>
                    <a:pt x="5" y="17"/>
                    <a:pt x="6" y="18"/>
                    <a:pt x="6" y="18"/>
                  </a:cubicBezTo>
                  <a:cubicBezTo>
                    <a:pt x="7" y="19"/>
                    <a:pt x="8" y="19"/>
                    <a:pt x="10" y="19"/>
                  </a:cubicBezTo>
                  <a:cubicBezTo>
                    <a:pt x="11" y="19"/>
                    <a:pt x="13" y="18"/>
                    <a:pt x="14" y="17"/>
                  </a:cubicBezTo>
                  <a:cubicBezTo>
                    <a:pt x="15" y="15"/>
                    <a:pt x="16" y="14"/>
                    <a:pt x="16" y="11"/>
                  </a:cubicBezTo>
                  <a:cubicBezTo>
                    <a:pt x="16" y="10"/>
                    <a:pt x="15" y="8"/>
                    <a:pt x="15" y="6"/>
                  </a:cubicBezTo>
                  <a:cubicBezTo>
                    <a:pt x="14" y="5"/>
                    <a:pt x="13" y="4"/>
                    <a:pt x="12" y="3"/>
                  </a:cubicBezTo>
                  <a:cubicBezTo>
                    <a:pt x="11" y="2"/>
                    <a:pt x="9" y="2"/>
                    <a:pt x="8" y="2"/>
                  </a:cubicBezTo>
                  <a:cubicBezTo>
                    <a:pt x="7" y="2"/>
                    <a:pt x="5" y="3"/>
                    <a:pt x="5" y="4"/>
                  </a:cubicBezTo>
                  <a:cubicBezTo>
                    <a:pt x="4" y="5"/>
                    <a:pt x="4" y="6"/>
                    <a:pt x="4" y="9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36"/>
            <p:cNvSpPr>
              <a:spLocks/>
            </p:cNvSpPr>
            <p:nvPr/>
          </p:nvSpPr>
          <p:spPr bwMode="auto">
            <a:xfrm>
              <a:off x="2674938" y="4146550"/>
              <a:ext cx="119063" cy="130175"/>
            </a:xfrm>
            <a:custGeom>
              <a:avLst/>
              <a:gdLst>
                <a:gd name="T0" fmla="*/ 3 w 11"/>
                <a:gd name="T1" fmla="*/ 3 h 12"/>
                <a:gd name="T2" fmla="*/ 3 w 11"/>
                <a:gd name="T3" fmla="*/ 2 h 12"/>
                <a:gd name="T4" fmla="*/ 0 w 11"/>
                <a:gd name="T5" fmla="*/ 4 h 12"/>
                <a:gd name="T6" fmla="*/ 0 w 11"/>
                <a:gd name="T7" fmla="*/ 3 h 12"/>
                <a:gd name="T8" fmla="*/ 4 w 11"/>
                <a:gd name="T9" fmla="*/ 0 h 12"/>
                <a:gd name="T10" fmla="*/ 5 w 11"/>
                <a:gd name="T11" fmla="*/ 2 h 12"/>
                <a:gd name="T12" fmla="*/ 3 w 11"/>
                <a:gd name="T13" fmla="*/ 8 h 12"/>
                <a:gd name="T14" fmla="*/ 2 w 11"/>
                <a:gd name="T15" fmla="*/ 10 h 12"/>
                <a:gd name="T16" fmla="*/ 3 w 11"/>
                <a:gd name="T17" fmla="*/ 11 h 12"/>
                <a:gd name="T18" fmla="*/ 6 w 11"/>
                <a:gd name="T19" fmla="*/ 9 h 12"/>
                <a:gd name="T20" fmla="*/ 9 w 11"/>
                <a:gd name="T21" fmla="*/ 3 h 12"/>
                <a:gd name="T22" fmla="*/ 8 w 11"/>
                <a:gd name="T23" fmla="*/ 1 h 12"/>
                <a:gd name="T24" fmla="*/ 10 w 11"/>
                <a:gd name="T25" fmla="*/ 0 h 12"/>
                <a:gd name="T26" fmla="*/ 11 w 11"/>
                <a:gd name="T27" fmla="*/ 2 h 12"/>
                <a:gd name="T28" fmla="*/ 6 w 11"/>
                <a:gd name="T29" fmla="*/ 10 h 12"/>
                <a:gd name="T30" fmla="*/ 2 w 11"/>
                <a:gd name="T31" fmla="*/ 12 h 12"/>
                <a:gd name="T32" fmla="*/ 0 w 11"/>
                <a:gd name="T33" fmla="*/ 10 h 12"/>
                <a:gd name="T34" fmla="*/ 1 w 11"/>
                <a:gd name="T35" fmla="*/ 8 h 12"/>
                <a:gd name="T36" fmla="*/ 3 w 11"/>
                <a:gd name="T3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4" y="11"/>
                    <a:pt x="5" y="10"/>
                    <a:pt x="6" y="9"/>
                  </a:cubicBezTo>
                  <a:cubicBezTo>
                    <a:pt x="8" y="7"/>
                    <a:pt x="9" y="4"/>
                    <a:pt x="9" y="3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4"/>
                    <a:pt x="9" y="8"/>
                    <a:pt x="6" y="10"/>
                  </a:cubicBezTo>
                  <a:cubicBezTo>
                    <a:pt x="4" y="12"/>
                    <a:pt x="2" y="12"/>
                    <a:pt x="2" y="12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1" y="9"/>
                    <a:pt x="1" y="8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237"/>
            <p:cNvSpPr>
              <a:spLocks noEditPoints="1"/>
            </p:cNvSpPr>
            <p:nvPr/>
          </p:nvSpPr>
          <p:spPr bwMode="auto">
            <a:xfrm>
              <a:off x="2794001" y="4146550"/>
              <a:ext cx="76200" cy="174625"/>
            </a:xfrm>
            <a:custGeom>
              <a:avLst/>
              <a:gdLst>
                <a:gd name="T0" fmla="*/ 4 w 7"/>
                <a:gd name="T1" fmla="*/ 7 h 16"/>
                <a:gd name="T2" fmla="*/ 4 w 7"/>
                <a:gd name="T3" fmla="*/ 7 h 16"/>
                <a:gd name="T4" fmla="*/ 2 w 7"/>
                <a:gd name="T5" fmla="*/ 8 h 16"/>
                <a:gd name="T6" fmla="*/ 1 w 7"/>
                <a:gd name="T7" fmla="*/ 8 h 16"/>
                <a:gd name="T8" fmla="*/ 5 w 7"/>
                <a:gd name="T9" fmla="*/ 5 h 16"/>
                <a:gd name="T10" fmla="*/ 6 w 7"/>
                <a:gd name="T11" fmla="*/ 5 h 16"/>
                <a:gd name="T12" fmla="*/ 6 w 7"/>
                <a:gd name="T13" fmla="*/ 6 h 16"/>
                <a:gd name="T14" fmla="*/ 3 w 7"/>
                <a:gd name="T15" fmla="*/ 14 h 16"/>
                <a:gd name="T16" fmla="*/ 3 w 7"/>
                <a:gd name="T17" fmla="*/ 14 h 16"/>
                <a:gd name="T18" fmla="*/ 5 w 7"/>
                <a:gd name="T19" fmla="*/ 12 h 16"/>
                <a:gd name="T20" fmla="*/ 6 w 7"/>
                <a:gd name="T21" fmla="*/ 13 h 16"/>
                <a:gd name="T22" fmla="*/ 1 w 7"/>
                <a:gd name="T23" fmla="*/ 16 h 16"/>
                <a:gd name="T24" fmla="*/ 1 w 7"/>
                <a:gd name="T25" fmla="*/ 16 h 16"/>
                <a:gd name="T26" fmla="*/ 0 w 7"/>
                <a:gd name="T27" fmla="*/ 15 h 16"/>
                <a:gd name="T28" fmla="*/ 4 w 7"/>
                <a:gd name="T29" fmla="*/ 7 h 16"/>
                <a:gd name="T30" fmla="*/ 7 w 7"/>
                <a:gd name="T31" fmla="*/ 1 h 16"/>
                <a:gd name="T32" fmla="*/ 5 w 7"/>
                <a:gd name="T33" fmla="*/ 2 h 16"/>
                <a:gd name="T34" fmla="*/ 4 w 7"/>
                <a:gd name="T35" fmla="*/ 1 h 16"/>
                <a:gd name="T36" fmla="*/ 6 w 7"/>
                <a:gd name="T37" fmla="*/ 0 h 16"/>
                <a:gd name="T38" fmla="*/ 7 w 7"/>
                <a:gd name="T3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6"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3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4" y="7"/>
                  </a:lnTo>
                  <a:close/>
                  <a:moveTo>
                    <a:pt x="7" y="1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238"/>
            <p:cNvSpPr>
              <a:spLocks/>
            </p:cNvSpPr>
            <p:nvPr/>
          </p:nvSpPr>
          <p:spPr bwMode="auto">
            <a:xfrm>
              <a:off x="2870201" y="4157663"/>
              <a:ext cx="217488" cy="119063"/>
            </a:xfrm>
            <a:custGeom>
              <a:avLst/>
              <a:gdLst>
                <a:gd name="T0" fmla="*/ 0 w 20"/>
                <a:gd name="T1" fmla="*/ 5 h 11"/>
                <a:gd name="T2" fmla="*/ 17 w 20"/>
                <a:gd name="T3" fmla="*/ 5 h 11"/>
                <a:gd name="T4" fmla="*/ 14 w 20"/>
                <a:gd name="T5" fmla="*/ 0 h 11"/>
                <a:gd name="T6" fmla="*/ 14 w 20"/>
                <a:gd name="T7" fmla="*/ 0 h 11"/>
                <a:gd name="T8" fmla="*/ 20 w 20"/>
                <a:gd name="T9" fmla="*/ 5 h 11"/>
                <a:gd name="T10" fmla="*/ 14 w 20"/>
                <a:gd name="T11" fmla="*/ 11 h 11"/>
                <a:gd name="T12" fmla="*/ 14 w 20"/>
                <a:gd name="T13" fmla="*/ 10 h 11"/>
                <a:gd name="T14" fmla="*/ 17 w 20"/>
                <a:gd name="T15" fmla="*/ 6 h 11"/>
                <a:gd name="T16" fmla="*/ 0 w 20"/>
                <a:gd name="T17" fmla="*/ 6 h 11"/>
                <a:gd name="T18" fmla="*/ 0 w 20"/>
                <a:gd name="T1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1">
                  <a:moveTo>
                    <a:pt x="0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5" y="2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2"/>
                    <a:pt x="18" y="3"/>
                    <a:pt x="20" y="5"/>
                  </a:cubicBezTo>
                  <a:cubicBezTo>
                    <a:pt x="18" y="7"/>
                    <a:pt x="16" y="9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7" y="7"/>
                    <a:pt x="17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239"/>
            <p:cNvSpPr>
              <a:spLocks/>
            </p:cNvSpPr>
            <p:nvPr/>
          </p:nvSpPr>
          <p:spPr bwMode="auto">
            <a:xfrm>
              <a:off x="3108326" y="4125913"/>
              <a:ext cx="98425" cy="150813"/>
            </a:xfrm>
            <a:custGeom>
              <a:avLst/>
              <a:gdLst>
                <a:gd name="T0" fmla="*/ 5 w 9"/>
                <a:gd name="T1" fmla="*/ 4 h 14"/>
                <a:gd name="T2" fmla="*/ 2 w 9"/>
                <a:gd name="T3" fmla="*/ 11 h 14"/>
                <a:gd name="T4" fmla="*/ 3 w 9"/>
                <a:gd name="T5" fmla="*/ 12 h 14"/>
                <a:gd name="T6" fmla="*/ 6 w 9"/>
                <a:gd name="T7" fmla="*/ 10 h 14"/>
                <a:gd name="T8" fmla="*/ 6 w 9"/>
                <a:gd name="T9" fmla="*/ 10 h 14"/>
                <a:gd name="T10" fmla="*/ 1 w 9"/>
                <a:gd name="T11" fmla="*/ 14 h 14"/>
                <a:gd name="T12" fmla="*/ 0 w 9"/>
                <a:gd name="T13" fmla="*/ 13 h 14"/>
                <a:gd name="T14" fmla="*/ 0 w 9"/>
                <a:gd name="T15" fmla="*/ 12 h 14"/>
                <a:gd name="T16" fmla="*/ 3 w 9"/>
                <a:gd name="T17" fmla="*/ 4 h 14"/>
                <a:gd name="T18" fmla="*/ 1 w 9"/>
                <a:gd name="T19" fmla="*/ 4 h 14"/>
                <a:gd name="T20" fmla="*/ 1 w 9"/>
                <a:gd name="T21" fmla="*/ 3 h 14"/>
                <a:gd name="T22" fmla="*/ 3 w 9"/>
                <a:gd name="T23" fmla="*/ 3 h 14"/>
                <a:gd name="T24" fmla="*/ 5 w 9"/>
                <a:gd name="T25" fmla="*/ 0 h 14"/>
                <a:gd name="T26" fmla="*/ 6 w 9"/>
                <a:gd name="T27" fmla="*/ 0 h 14"/>
                <a:gd name="T28" fmla="*/ 5 w 9"/>
                <a:gd name="T29" fmla="*/ 3 h 14"/>
                <a:gd name="T30" fmla="*/ 9 w 9"/>
                <a:gd name="T31" fmla="*/ 3 h 14"/>
                <a:gd name="T32" fmla="*/ 8 w 9"/>
                <a:gd name="T33" fmla="*/ 4 h 14"/>
                <a:gd name="T34" fmla="*/ 5 w 9"/>
                <a:gd name="T3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5" y="4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3" y="12"/>
                    <a:pt x="5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2"/>
                    <a:pt x="2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8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240"/>
            <p:cNvSpPr>
              <a:spLocks noEditPoints="1"/>
            </p:cNvSpPr>
            <p:nvPr/>
          </p:nvSpPr>
          <p:spPr bwMode="auto">
            <a:xfrm>
              <a:off x="3195638" y="4146550"/>
              <a:ext cx="65088" cy="174625"/>
            </a:xfrm>
            <a:custGeom>
              <a:avLst/>
              <a:gdLst>
                <a:gd name="T0" fmla="*/ 3 w 6"/>
                <a:gd name="T1" fmla="*/ 7 h 16"/>
                <a:gd name="T2" fmla="*/ 3 w 6"/>
                <a:gd name="T3" fmla="*/ 7 h 16"/>
                <a:gd name="T4" fmla="*/ 1 w 6"/>
                <a:gd name="T5" fmla="*/ 8 h 16"/>
                <a:gd name="T6" fmla="*/ 1 w 6"/>
                <a:gd name="T7" fmla="*/ 8 h 16"/>
                <a:gd name="T8" fmla="*/ 5 w 6"/>
                <a:gd name="T9" fmla="*/ 5 h 16"/>
                <a:gd name="T10" fmla="*/ 5 w 6"/>
                <a:gd name="T11" fmla="*/ 5 h 16"/>
                <a:gd name="T12" fmla="*/ 5 w 6"/>
                <a:gd name="T13" fmla="*/ 6 h 16"/>
                <a:gd name="T14" fmla="*/ 2 w 6"/>
                <a:gd name="T15" fmla="*/ 14 h 16"/>
                <a:gd name="T16" fmla="*/ 2 w 6"/>
                <a:gd name="T17" fmla="*/ 14 h 16"/>
                <a:gd name="T18" fmla="*/ 5 w 6"/>
                <a:gd name="T19" fmla="*/ 12 h 16"/>
                <a:gd name="T20" fmla="*/ 5 w 6"/>
                <a:gd name="T21" fmla="*/ 13 h 16"/>
                <a:gd name="T22" fmla="*/ 0 w 6"/>
                <a:gd name="T23" fmla="*/ 16 h 16"/>
                <a:gd name="T24" fmla="*/ 0 w 6"/>
                <a:gd name="T25" fmla="*/ 16 h 16"/>
                <a:gd name="T26" fmla="*/ 0 w 6"/>
                <a:gd name="T27" fmla="*/ 15 h 16"/>
                <a:gd name="T28" fmla="*/ 3 w 6"/>
                <a:gd name="T29" fmla="*/ 7 h 16"/>
                <a:gd name="T30" fmla="*/ 6 w 6"/>
                <a:gd name="T31" fmla="*/ 1 h 16"/>
                <a:gd name="T32" fmla="*/ 5 w 6"/>
                <a:gd name="T33" fmla="*/ 2 h 16"/>
                <a:gd name="T34" fmla="*/ 4 w 6"/>
                <a:gd name="T35" fmla="*/ 1 h 16"/>
                <a:gd name="T36" fmla="*/ 5 w 6"/>
                <a:gd name="T37" fmla="*/ 0 h 16"/>
                <a:gd name="T38" fmla="*/ 6 w 6"/>
                <a:gd name="T3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16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2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3" y="7"/>
                  </a:lnTo>
                  <a:close/>
                  <a:moveTo>
                    <a:pt x="6" y="1"/>
                  </a:move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241"/>
            <p:cNvSpPr>
              <a:spLocks noEditPoints="1"/>
            </p:cNvSpPr>
            <p:nvPr/>
          </p:nvSpPr>
          <p:spPr bwMode="auto">
            <a:xfrm>
              <a:off x="3217863" y="4146550"/>
              <a:ext cx="119063" cy="239713"/>
            </a:xfrm>
            <a:custGeom>
              <a:avLst/>
              <a:gdLst>
                <a:gd name="T0" fmla="*/ 0 w 11"/>
                <a:gd name="T1" fmla="*/ 21 h 22"/>
                <a:gd name="T2" fmla="*/ 1 w 11"/>
                <a:gd name="T3" fmla="*/ 20 h 22"/>
                <a:gd name="T4" fmla="*/ 1 w 11"/>
                <a:gd name="T5" fmla="*/ 20 h 22"/>
                <a:gd name="T6" fmla="*/ 3 w 11"/>
                <a:gd name="T7" fmla="*/ 21 h 22"/>
                <a:gd name="T8" fmla="*/ 4 w 11"/>
                <a:gd name="T9" fmla="*/ 20 h 22"/>
                <a:gd name="T10" fmla="*/ 7 w 11"/>
                <a:gd name="T11" fmla="*/ 12 h 22"/>
                <a:gd name="T12" fmla="*/ 8 w 11"/>
                <a:gd name="T13" fmla="*/ 7 h 22"/>
                <a:gd name="T14" fmla="*/ 8 w 11"/>
                <a:gd name="T15" fmla="*/ 7 h 22"/>
                <a:gd name="T16" fmla="*/ 5 w 11"/>
                <a:gd name="T17" fmla="*/ 9 h 22"/>
                <a:gd name="T18" fmla="*/ 5 w 11"/>
                <a:gd name="T19" fmla="*/ 8 h 22"/>
                <a:gd name="T20" fmla="*/ 9 w 11"/>
                <a:gd name="T21" fmla="*/ 5 h 22"/>
                <a:gd name="T22" fmla="*/ 10 w 11"/>
                <a:gd name="T23" fmla="*/ 6 h 22"/>
                <a:gd name="T24" fmla="*/ 9 w 11"/>
                <a:gd name="T25" fmla="*/ 11 h 22"/>
                <a:gd name="T26" fmla="*/ 6 w 11"/>
                <a:gd name="T27" fmla="*/ 18 h 22"/>
                <a:gd name="T28" fmla="*/ 2 w 11"/>
                <a:gd name="T29" fmla="*/ 22 h 22"/>
                <a:gd name="T30" fmla="*/ 0 w 11"/>
                <a:gd name="T31" fmla="*/ 21 h 22"/>
                <a:gd name="T32" fmla="*/ 11 w 11"/>
                <a:gd name="T33" fmla="*/ 1 h 22"/>
                <a:gd name="T34" fmla="*/ 10 w 11"/>
                <a:gd name="T35" fmla="*/ 2 h 22"/>
                <a:gd name="T36" fmla="*/ 9 w 11"/>
                <a:gd name="T37" fmla="*/ 1 h 22"/>
                <a:gd name="T38" fmla="*/ 10 w 11"/>
                <a:gd name="T39" fmla="*/ 0 h 22"/>
                <a:gd name="T40" fmla="*/ 11 w 11"/>
                <a:gd name="T4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2">
                  <a:moveTo>
                    <a:pt x="0" y="21"/>
                  </a:moveTo>
                  <a:cubicBezTo>
                    <a:pt x="0" y="20"/>
                    <a:pt x="0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4" y="20"/>
                  </a:cubicBezTo>
                  <a:cubicBezTo>
                    <a:pt x="5" y="18"/>
                    <a:pt x="6" y="14"/>
                    <a:pt x="7" y="12"/>
                  </a:cubicBezTo>
                  <a:cubicBezTo>
                    <a:pt x="7" y="9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8" y="5"/>
                    <a:pt x="9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9" y="9"/>
                    <a:pt x="9" y="11"/>
                  </a:cubicBezTo>
                  <a:cubicBezTo>
                    <a:pt x="8" y="12"/>
                    <a:pt x="7" y="16"/>
                    <a:pt x="6" y="18"/>
                  </a:cubicBezTo>
                  <a:cubicBezTo>
                    <a:pt x="5" y="20"/>
                    <a:pt x="4" y="22"/>
                    <a:pt x="2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  <a:moveTo>
                    <a:pt x="11" y="1"/>
                  </a:move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242"/>
            <p:cNvSpPr>
              <a:spLocks noEditPoints="1"/>
            </p:cNvSpPr>
            <p:nvPr/>
          </p:nvSpPr>
          <p:spPr bwMode="auto">
            <a:xfrm>
              <a:off x="3336926" y="4114800"/>
              <a:ext cx="119063" cy="206375"/>
            </a:xfrm>
            <a:custGeom>
              <a:avLst/>
              <a:gdLst>
                <a:gd name="T0" fmla="*/ 5 w 11"/>
                <a:gd name="T1" fmla="*/ 4 h 19"/>
                <a:gd name="T2" fmla="*/ 5 w 11"/>
                <a:gd name="T3" fmla="*/ 2 h 19"/>
                <a:gd name="T4" fmla="*/ 5 w 11"/>
                <a:gd name="T5" fmla="*/ 2 h 19"/>
                <a:gd name="T6" fmla="*/ 4 w 11"/>
                <a:gd name="T7" fmla="*/ 1 h 19"/>
                <a:gd name="T8" fmla="*/ 8 w 11"/>
                <a:gd name="T9" fmla="*/ 0 h 19"/>
                <a:gd name="T10" fmla="*/ 8 w 11"/>
                <a:gd name="T11" fmla="*/ 0 h 19"/>
                <a:gd name="T12" fmla="*/ 6 w 11"/>
                <a:gd name="T13" fmla="*/ 4 h 19"/>
                <a:gd name="T14" fmla="*/ 4 w 11"/>
                <a:gd name="T15" fmla="*/ 12 h 19"/>
                <a:gd name="T16" fmla="*/ 4 w 11"/>
                <a:gd name="T17" fmla="*/ 12 h 19"/>
                <a:gd name="T18" fmla="*/ 6 w 11"/>
                <a:gd name="T19" fmla="*/ 9 h 19"/>
                <a:gd name="T20" fmla="*/ 9 w 11"/>
                <a:gd name="T21" fmla="*/ 8 h 19"/>
                <a:gd name="T22" fmla="*/ 11 w 11"/>
                <a:gd name="T23" fmla="*/ 9 h 19"/>
                <a:gd name="T24" fmla="*/ 10 w 11"/>
                <a:gd name="T25" fmla="*/ 11 h 19"/>
                <a:gd name="T26" fmla="*/ 6 w 11"/>
                <a:gd name="T27" fmla="*/ 14 h 19"/>
                <a:gd name="T28" fmla="*/ 6 w 11"/>
                <a:gd name="T29" fmla="*/ 14 h 19"/>
                <a:gd name="T30" fmla="*/ 7 w 11"/>
                <a:gd name="T31" fmla="*/ 16 h 19"/>
                <a:gd name="T32" fmla="*/ 8 w 11"/>
                <a:gd name="T33" fmla="*/ 17 h 19"/>
                <a:gd name="T34" fmla="*/ 9 w 11"/>
                <a:gd name="T35" fmla="*/ 16 h 19"/>
                <a:gd name="T36" fmla="*/ 9 w 11"/>
                <a:gd name="T37" fmla="*/ 16 h 19"/>
                <a:gd name="T38" fmla="*/ 7 w 11"/>
                <a:gd name="T39" fmla="*/ 19 h 19"/>
                <a:gd name="T40" fmla="*/ 6 w 11"/>
                <a:gd name="T41" fmla="*/ 18 h 19"/>
                <a:gd name="T42" fmla="*/ 5 w 11"/>
                <a:gd name="T43" fmla="*/ 15 h 19"/>
                <a:gd name="T44" fmla="*/ 4 w 11"/>
                <a:gd name="T45" fmla="*/ 14 h 19"/>
                <a:gd name="T46" fmla="*/ 3 w 11"/>
                <a:gd name="T47" fmla="*/ 15 h 19"/>
                <a:gd name="T48" fmla="*/ 1 w 11"/>
                <a:gd name="T49" fmla="*/ 18 h 19"/>
                <a:gd name="T50" fmla="*/ 1 w 11"/>
                <a:gd name="T51" fmla="*/ 19 h 19"/>
                <a:gd name="T52" fmla="*/ 0 w 11"/>
                <a:gd name="T53" fmla="*/ 18 h 19"/>
                <a:gd name="T54" fmla="*/ 5 w 11"/>
                <a:gd name="T55" fmla="*/ 4 h 19"/>
                <a:gd name="T56" fmla="*/ 8 w 11"/>
                <a:gd name="T57" fmla="*/ 9 h 19"/>
                <a:gd name="T58" fmla="*/ 6 w 11"/>
                <a:gd name="T59" fmla="*/ 10 h 19"/>
                <a:gd name="T60" fmla="*/ 3 w 11"/>
                <a:gd name="T61" fmla="*/ 13 h 19"/>
                <a:gd name="T62" fmla="*/ 4 w 11"/>
                <a:gd name="T63" fmla="*/ 14 h 19"/>
                <a:gd name="T64" fmla="*/ 7 w 11"/>
                <a:gd name="T65" fmla="*/ 12 h 19"/>
                <a:gd name="T66" fmla="*/ 9 w 11"/>
                <a:gd name="T67" fmla="*/ 10 h 19"/>
                <a:gd name="T68" fmla="*/ 8 w 11"/>
                <a:gd name="T6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" h="19">
                  <a:moveTo>
                    <a:pt x="5" y="4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2"/>
                    <a:pt x="6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1"/>
                    <a:pt x="5" y="10"/>
                    <a:pt x="6" y="9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9" y="12"/>
                    <a:pt x="8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8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7" y="19"/>
                    <a:pt x="7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5" y="17"/>
                    <a:pt x="5" y="16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18"/>
                  </a:cubicBezTo>
                  <a:lnTo>
                    <a:pt x="5" y="4"/>
                  </a:lnTo>
                  <a:close/>
                  <a:moveTo>
                    <a:pt x="8" y="9"/>
                  </a:moveTo>
                  <a:cubicBezTo>
                    <a:pt x="8" y="9"/>
                    <a:pt x="7" y="10"/>
                    <a:pt x="6" y="10"/>
                  </a:cubicBezTo>
                  <a:cubicBezTo>
                    <a:pt x="5" y="11"/>
                    <a:pt x="4" y="12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6" y="13"/>
                    <a:pt x="7" y="12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9" y="9"/>
                    <a:pt x="8" y="9"/>
                  </a:cubicBezTo>
                  <a:close/>
                </a:path>
              </a:pathLst>
            </a:custGeom>
            <a:solidFill>
              <a:srgbClr val="7234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1" name="AutoShape 245"/>
          <p:cNvSpPr>
            <a:spLocks noChangeAspect="1" noChangeArrowheads="1" noTextEdit="1"/>
          </p:cNvSpPr>
          <p:nvPr/>
        </p:nvSpPr>
        <p:spPr bwMode="auto">
          <a:xfrm>
            <a:off x="4563307" y="3622025"/>
            <a:ext cx="2675585" cy="239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2" name="Group 271"/>
          <p:cNvGrpSpPr/>
          <p:nvPr/>
        </p:nvGrpSpPr>
        <p:grpSpPr>
          <a:xfrm>
            <a:off x="1850911" y="5341276"/>
            <a:ext cx="1375122" cy="595736"/>
            <a:chOff x="4295776" y="5133976"/>
            <a:chExt cx="1462088" cy="633412"/>
          </a:xfrm>
        </p:grpSpPr>
        <p:sp>
          <p:nvSpPr>
            <p:cNvPr id="273" name="Line 263"/>
            <p:cNvSpPr>
              <a:spLocks noChangeShapeType="1"/>
            </p:cNvSpPr>
            <p:nvPr/>
          </p:nvSpPr>
          <p:spPr bwMode="auto">
            <a:xfrm flipH="1">
              <a:off x="4295776" y="5260976"/>
              <a:ext cx="1236663" cy="0"/>
            </a:xfrm>
            <a:prstGeom prst="line">
              <a:avLst/>
            </a:prstGeom>
            <a:noFill/>
            <a:ln w="4603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264"/>
            <p:cNvSpPr>
              <a:spLocks/>
            </p:cNvSpPr>
            <p:nvPr/>
          </p:nvSpPr>
          <p:spPr bwMode="auto">
            <a:xfrm>
              <a:off x="5343526" y="5133976"/>
              <a:ext cx="414338" cy="254000"/>
            </a:xfrm>
            <a:custGeom>
              <a:avLst/>
              <a:gdLst>
                <a:gd name="T0" fmla="*/ 8 w 46"/>
                <a:gd name="T1" fmla="*/ 14 h 28"/>
                <a:gd name="T2" fmla="*/ 0 w 46"/>
                <a:gd name="T3" fmla="*/ 28 h 28"/>
                <a:gd name="T4" fmla="*/ 0 w 46"/>
                <a:gd name="T5" fmla="*/ 28 h 28"/>
                <a:gd name="T6" fmla="*/ 23 w 46"/>
                <a:gd name="T7" fmla="*/ 20 h 28"/>
                <a:gd name="T8" fmla="*/ 46 w 46"/>
                <a:gd name="T9" fmla="*/ 14 h 28"/>
                <a:gd name="T10" fmla="*/ 23 w 46"/>
                <a:gd name="T11" fmla="*/ 9 h 28"/>
                <a:gd name="T12" fmla="*/ 0 w 46"/>
                <a:gd name="T13" fmla="*/ 0 h 28"/>
                <a:gd name="T14" fmla="*/ 0 w 46"/>
                <a:gd name="T15" fmla="*/ 1 h 28"/>
                <a:gd name="T16" fmla="*/ 8 w 46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8">
                  <a:moveTo>
                    <a:pt x="8" y="1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1" y="18"/>
                    <a:pt x="38" y="16"/>
                    <a:pt x="46" y="14"/>
                  </a:cubicBezTo>
                  <a:cubicBezTo>
                    <a:pt x="38" y="13"/>
                    <a:pt x="31" y="11"/>
                    <a:pt x="23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283"/>
            <p:cNvSpPr>
              <a:spLocks/>
            </p:cNvSpPr>
            <p:nvPr/>
          </p:nvSpPr>
          <p:spPr bwMode="auto">
            <a:xfrm>
              <a:off x="4692651" y="5324476"/>
              <a:ext cx="171450" cy="234950"/>
            </a:xfrm>
            <a:custGeom>
              <a:avLst/>
              <a:gdLst>
                <a:gd name="T0" fmla="*/ 19 w 19"/>
                <a:gd name="T1" fmla="*/ 19 h 26"/>
                <a:gd name="T2" fmla="*/ 15 w 19"/>
                <a:gd name="T3" fmla="*/ 25 h 26"/>
                <a:gd name="T4" fmla="*/ 3 w 19"/>
                <a:gd name="T5" fmla="*/ 23 h 26"/>
                <a:gd name="T6" fmla="*/ 1 w 19"/>
                <a:gd name="T7" fmla="*/ 17 h 26"/>
                <a:gd name="T8" fmla="*/ 6 w 19"/>
                <a:gd name="T9" fmla="*/ 13 h 26"/>
                <a:gd name="T10" fmla="*/ 2 w 19"/>
                <a:gd name="T11" fmla="*/ 9 h 26"/>
                <a:gd name="T12" fmla="*/ 4 w 19"/>
                <a:gd name="T13" fmla="*/ 3 h 26"/>
                <a:gd name="T14" fmla="*/ 14 w 19"/>
                <a:gd name="T15" fmla="*/ 1 h 26"/>
                <a:gd name="T16" fmla="*/ 17 w 19"/>
                <a:gd name="T17" fmla="*/ 4 h 26"/>
                <a:gd name="T18" fmla="*/ 17 w 19"/>
                <a:gd name="T19" fmla="*/ 7 h 26"/>
                <a:gd name="T20" fmla="*/ 13 w 19"/>
                <a:gd name="T21" fmla="*/ 5 h 26"/>
                <a:gd name="T22" fmla="*/ 8 w 19"/>
                <a:gd name="T23" fmla="*/ 3 h 26"/>
                <a:gd name="T24" fmla="*/ 6 w 19"/>
                <a:gd name="T25" fmla="*/ 8 h 26"/>
                <a:gd name="T26" fmla="*/ 10 w 19"/>
                <a:gd name="T27" fmla="*/ 12 h 26"/>
                <a:gd name="T28" fmla="*/ 13 w 19"/>
                <a:gd name="T29" fmla="*/ 11 h 26"/>
                <a:gd name="T30" fmla="*/ 14 w 19"/>
                <a:gd name="T31" fmla="*/ 13 h 26"/>
                <a:gd name="T32" fmla="*/ 11 w 19"/>
                <a:gd name="T33" fmla="*/ 14 h 26"/>
                <a:gd name="T34" fmla="*/ 6 w 19"/>
                <a:gd name="T35" fmla="*/ 16 h 26"/>
                <a:gd name="T36" fmla="*/ 6 w 19"/>
                <a:gd name="T37" fmla="*/ 21 h 26"/>
                <a:gd name="T38" fmla="*/ 14 w 19"/>
                <a:gd name="T39" fmla="*/ 23 h 26"/>
                <a:gd name="T40" fmla="*/ 18 w 19"/>
                <a:gd name="T41" fmla="*/ 19 h 26"/>
                <a:gd name="T42" fmla="*/ 19 w 19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6">
                  <a:moveTo>
                    <a:pt x="19" y="19"/>
                  </a:moveTo>
                  <a:cubicBezTo>
                    <a:pt x="19" y="21"/>
                    <a:pt x="18" y="24"/>
                    <a:pt x="15" y="25"/>
                  </a:cubicBezTo>
                  <a:cubicBezTo>
                    <a:pt x="10" y="26"/>
                    <a:pt x="6" y="25"/>
                    <a:pt x="3" y="23"/>
                  </a:cubicBezTo>
                  <a:cubicBezTo>
                    <a:pt x="1" y="22"/>
                    <a:pt x="0" y="20"/>
                    <a:pt x="1" y="17"/>
                  </a:cubicBezTo>
                  <a:cubicBezTo>
                    <a:pt x="2" y="14"/>
                    <a:pt x="5" y="13"/>
                    <a:pt x="6" y="13"/>
                  </a:cubicBezTo>
                  <a:cubicBezTo>
                    <a:pt x="3" y="11"/>
                    <a:pt x="2" y="11"/>
                    <a:pt x="2" y="9"/>
                  </a:cubicBezTo>
                  <a:cubicBezTo>
                    <a:pt x="1" y="8"/>
                    <a:pt x="1" y="5"/>
                    <a:pt x="4" y="3"/>
                  </a:cubicBezTo>
                  <a:cubicBezTo>
                    <a:pt x="7" y="0"/>
                    <a:pt x="13" y="1"/>
                    <a:pt x="14" y="1"/>
                  </a:cubicBezTo>
                  <a:cubicBezTo>
                    <a:pt x="15" y="2"/>
                    <a:pt x="17" y="2"/>
                    <a:pt x="17" y="4"/>
                  </a:cubicBezTo>
                  <a:cubicBezTo>
                    <a:pt x="18" y="5"/>
                    <a:pt x="18" y="7"/>
                    <a:pt x="17" y="7"/>
                  </a:cubicBezTo>
                  <a:cubicBezTo>
                    <a:pt x="16" y="7"/>
                    <a:pt x="14" y="8"/>
                    <a:pt x="13" y="5"/>
                  </a:cubicBezTo>
                  <a:cubicBezTo>
                    <a:pt x="13" y="3"/>
                    <a:pt x="10" y="2"/>
                    <a:pt x="8" y="3"/>
                  </a:cubicBezTo>
                  <a:cubicBezTo>
                    <a:pt x="5" y="4"/>
                    <a:pt x="5" y="8"/>
                    <a:pt x="6" y="8"/>
                  </a:cubicBezTo>
                  <a:cubicBezTo>
                    <a:pt x="6" y="12"/>
                    <a:pt x="9" y="12"/>
                    <a:pt x="10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5" y="11"/>
                    <a:pt x="16" y="13"/>
                    <a:pt x="14" y="13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8" y="13"/>
                    <a:pt x="6" y="14"/>
                    <a:pt x="6" y="16"/>
                  </a:cubicBezTo>
                  <a:cubicBezTo>
                    <a:pt x="5" y="18"/>
                    <a:pt x="5" y="20"/>
                    <a:pt x="6" y="21"/>
                  </a:cubicBezTo>
                  <a:cubicBezTo>
                    <a:pt x="8" y="23"/>
                    <a:pt x="12" y="23"/>
                    <a:pt x="14" y="23"/>
                  </a:cubicBezTo>
                  <a:cubicBezTo>
                    <a:pt x="16" y="23"/>
                    <a:pt x="17" y="22"/>
                    <a:pt x="18" y="19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284"/>
            <p:cNvSpPr>
              <a:spLocks noEditPoints="1"/>
            </p:cNvSpPr>
            <p:nvPr/>
          </p:nvSpPr>
          <p:spPr bwMode="auto">
            <a:xfrm>
              <a:off x="4883151" y="5414963"/>
              <a:ext cx="98425" cy="244475"/>
            </a:xfrm>
            <a:custGeom>
              <a:avLst/>
              <a:gdLst>
                <a:gd name="T0" fmla="*/ 5 w 11"/>
                <a:gd name="T1" fmla="*/ 13 h 27"/>
                <a:gd name="T2" fmla="*/ 5 w 11"/>
                <a:gd name="T3" fmla="*/ 12 h 27"/>
                <a:gd name="T4" fmla="*/ 2 w 11"/>
                <a:gd name="T5" fmla="*/ 14 h 27"/>
                <a:gd name="T6" fmla="*/ 1 w 11"/>
                <a:gd name="T7" fmla="*/ 13 h 27"/>
                <a:gd name="T8" fmla="*/ 8 w 11"/>
                <a:gd name="T9" fmla="*/ 9 h 27"/>
                <a:gd name="T10" fmla="*/ 9 w 11"/>
                <a:gd name="T11" fmla="*/ 9 h 27"/>
                <a:gd name="T12" fmla="*/ 9 w 11"/>
                <a:gd name="T13" fmla="*/ 11 h 27"/>
                <a:gd name="T14" fmla="*/ 3 w 11"/>
                <a:gd name="T15" fmla="*/ 24 h 27"/>
                <a:gd name="T16" fmla="*/ 4 w 11"/>
                <a:gd name="T17" fmla="*/ 25 h 27"/>
                <a:gd name="T18" fmla="*/ 8 w 11"/>
                <a:gd name="T19" fmla="*/ 21 h 27"/>
                <a:gd name="T20" fmla="*/ 9 w 11"/>
                <a:gd name="T21" fmla="*/ 22 h 27"/>
                <a:gd name="T22" fmla="*/ 1 w 11"/>
                <a:gd name="T23" fmla="*/ 27 h 27"/>
                <a:gd name="T24" fmla="*/ 0 w 11"/>
                <a:gd name="T25" fmla="*/ 27 h 27"/>
                <a:gd name="T26" fmla="*/ 0 w 11"/>
                <a:gd name="T27" fmla="*/ 26 h 27"/>
                <a:gd name="T28" fmla="*/ 5 w 11"/>
                <a:gd name="T29" fmla="*/ 13 h 27"/>
                <a:gd name="T30" fmla="*/ 11 w 11"/>
                <a:gd name="T31" fmla="*/ 2 h 27"/>
                <a:gd name="T32" fmla="*/ 8 w 11"/>
                <a:gd name="T33" fmla="*/ 4 h 27"/>
                <a:gd name="T34" fmla="*/ 7 w 11"/>
                <a:gd name="T35" fmla="*/ 3 h 27"/>
                <a:gd name="T36" fmla="*/ 9 w 11"/>
                <a:gd name="T37" fmla="*/ 0 h 27"/>
                <a:gd name="T38" fmla="*/ 11 w 11"/>
                <a:gd name="T3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7">
                  <a:moveTo>
                    <a:pt x="5" y="13"/>
                  </a:move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2" y="14"/>
                  </a:cubicBezTo>
                  <a:cubicBezTo>
                    <a:pt x="1" y="14"/>
                    <a:pt x="1" y="14"/>
                    <a:pt x="1" y="13"/>
                  </a:cubicBezTo>
                  <a:cubicBezTo>
                    <a:pt x="3" y="11"/>
                    <a:pt x="7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4" y="25"/>
                  </a:cubicBezTo>
                  <a:cubicBezTo>
                    <a:pt x="4" y="25"/>
                    <a:pt x="7" y="23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4"/>
                    <a:pt x="4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lnTo>
                    <a:pt x="5" y="13"/>
                  </a:lnTo>
                  <a:close/>
                  <a:moveTo>
                    <a:pt x="11" y="2"/>
                  </a:moveTo>
                  <a:cubicBezTo>
                    <a:pt x="11" y="3"/>
                    <a:pt x="10" y="4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0"/>
                    <a:pt x="9" y="0"/>
                  </a:cubicBezTo>
                  <a:cubicBezTo>
                    <a:pt x="10" y="0"/>
                    <a:pt x="11" y="1"/>
                    <a:pt x="1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285"/>
            <p:cNvSpPr>
              <a:spLocks noEditPoints="1"/>
            </p:cNvSpPr>
            <p:nvPr/>
          </p:nvSpPr>
          <p:spPr bwMode="auto">
            <a:xfrm>
              <a:off x="4918076" y="5414963"/>
              <a:ext cx="163513" cy="352425"/>
            </a:xfrm>
            <a:custGeom>
              <a:avLst/>
              <a:gdLst>
                <a:gd name="T0" fmla="*/ 0 w 18"/>
                <a:gd name="T1" fmla="*/ 36 h 39"/>
                <a:gd name="T2" fmla="*/ 1 w 18"/>
                <a:gd name="T3" fmla="*/ 35 h 39"/>
                <a:gd name="T4" fmla="*/ 1 w 18"/>
                <a:gd name="T5" fmla="*/ 35 h 39"/>
                <a:gd name="T6" fmla="*/ 4 w 18"/>
                <a:gd name="T7" fmla="*/ 37 h 39"/>
                <a:gd name="T8" fmla="*/ 6 w 18"/>
                <a:gd name="T9" fmla="*/ 35 h 39"/>
                <a:gd name="T10" fmla="*/ 11 w 18"/>
                <a:gd name="T11" fmla="*/ 21 h 39"/>
                <a:gd name="T12" fmla="*/ 13 w 18"/>
                <a:gd name="T13" fmla="*/ 12 h 39"/>
                <a:gd name="T14" fmla="*/ 13 w 18"/>
                <a:gd name="T15" fmla="*/ 12 h 39"/>
                <a:gd name="T16" fmla="*/ 9 w 18"/>
                <a:gd name="T17" fmla="*/ 15 h 39"/>
                <a:gd name="T18" fmla="*/ 8 w 18"/>
                <a:gd name="T19" fmla="*/ 14 h 39"/>
                <a:gd name="T20" fmla="*/ 16 w 18"/>
                <a:gd name="T21" fmla="*/ 9 h 39"/>
                <a:gd name="T22" fmla="*/ 17 w 18"/>
                <a:gd name="T23" fmla="*/ 10 h 39"/>
                <a:gd name="T24" fmla="*/ 14 w 18"/>
                <a:gd name="T25" fmla="*/ 19 h 39"/>
                <a:gd name="T26" fmla="*/ 10 w 18"/>
                <a:gd name="T27" fmla="*/ 31 h 39"/>
                <a:gd name="T28" fmla="*/ 2 w 18"/>
                <a:gd name="T29" fmla="*/ 39 h 39"/>
                <a:gd name="T30" fmla="*/ 0 w 18"/>
                <a:gd name="T31" fmla="*/ 36 h 39"/>
                <a:gd name="T32" fmla="*/ 18 w 18"/>
                <a:gd name="T33" fmla="*/ 2 h 39"/>
                <a:gd name="T34" fmla="*/ 16 w 18"/>
                <a:gd name="T35" fmla="*/ 4 h 39"/>
                <a:gd name="T36" fmla="*/ 15 w 18"/>
                <a:gd name="T37" fmla="*/ 3 h 39"/>
                <a:gd name="T38" fmla="*/ 17 w 18"/>
                <a:gd name="T39" fmla="*/ 0 h 39"/>
                <a:gd name="T40" fmla="*/ 18 w 18"/>
                <a:gd name="T41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9">
                  <a:moveTo>
                    <a:pt x="0" y="36"/>
                  </a:moveTo>
                  <a:cubicBezTo>
                    <a:pt x="0" y="36"/>
                    <a:pt x="0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2" y="36"/>
                    <a:pt x="3" y="37"/>
                    <a:pt x="4" y="37"/>
                  </a:cubicBezTo>
                  <a:cubicBezTo>
                    <a:pt x="5" y="37"/>
                    <a:pt x="5" y="36"/>
                    <a:pt x="6" y="35"/>
                  </a:cubicBezTo>
                  <a:cubicBezTo>
                    <a:pt x="8" y="31"/>
                    <a:pt x="10" y="24"/>
                    <a:pt x="11" y="21"/>
                  </a:cubicBezTo>
                  <a:cubicBezTo>
                    <a:pt x="12" y="16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0" y="14"/>
                    <a:pt x="9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9" y="13"/>
                    <a:pt x="13" y="9"/>
                    <a:pt x="16" y="9"/>
                  </a:cubicBezTo>
                  <a:cubicBezTo>
                    <a:pt x="16" y="9"/>
                    <a:pt x="17" y="10"/>
                    <a:pt x="17" y="10"/>
                  </a:cubicBezTo>
                  <a:cubicBezTo>
                    <a:pt x="17" y="11"/>
                    <a:pt x="15" y="15"/>
                    <a:pt x="14" y="19"/>
                  </a:cubicBezTo>
                  <a:cubicBezTo>
                    <a:pt x="13" y="22"/>
                    <a:pt x="12" y="28"/>
                    <a:pt x="10" y="31"/>
                  </a:cubicBezTo>
                  <a:cubicBezTo>
                    <a:pt x="9" y="35"/>
                    <a:pt x="6" y="39"/>
                    <a:pt x="2" y="39"/>
                  </a:cubicBezTo>
                  <a:cubicBezTo>
                    <a:pt x="0" y="39"/>
                    <a:pt x="0" y="37"/>
                    <a:pt x="0" y="36"/>
                  </a:cubicBezTo>
                  <a:close/>
                  <a:moveTo>
                    <a:pt x="18" y="2"/>
                  </a:moveTo>
                  <a:cubicBezTo>
                    <a:pt x="18" y="3"/>
                    <a:pt x="17" y="4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0"/>
                    <a:pt x="17" y="0"/>
                  </a:cubicBezTo>
                  <a:cubicBezTo>
                    <a:pt x="18" y="0"/>
                    <a:pt x="18" y="1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1148172" y="3542559"/>
            <a:ext cx="2684543" cy="2303811"/>
            <a:chOff x="3563938" y="3217863"/>
            <a:chExt cx="2854325" cy="2449513"/>
          </a:xfrm>
        </p:grpSpPr>
        <p:sp>
          <p:nvSpPr>
            <p:cNvPr id="279" name="Line 247"/>
            <p:cNvSpPr>
              <a:spLocks noChangeShapeType="1"/>
            </p:cNvSpPr>
            <p:nvPr/>
          </p:nvSpPr>
          <p:spPr bwMode="auto">
            <a:xfrm flipV="1">
              <a:off x="4041776" y="3597276"/>
              <a:ext cx="822325" cy="142875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248"/>
            <p:cNvSpPr>
              <a:spLocks/>
            </p:cNvSpPr>
            <p:nvPr/>
          </p:nvSpPr>
          <p:spPr bwMode="auto">
            <a:xfrm>
              <a:off x="3970338" y="5016501"/>
              <a:ext cx="71438" cy="80963"/>
            </a:xfrm>
            <a:custGeom>
              <a:avLst/>
              <a:gdLst>
                <a:gd name="T0" fmla="*/ 45 w 45"/>
                <a:gd name="T1" fmla="*/ 51 h 51"/>
                <a:gd name="T2" fmla="*/ 45 w 45"/>
                <a:gd name="T3" fmla="*/ 0 h 51"/>
                <a:gd name="T4" fmla="*/ 0 w 45"/>
                <a:gd name="T5" fmla="*/ 29 h 51"/>
                <a:gd name="T6" fmla="*/ 45 w 4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45" y="51"/>
                  </a:moveTo>
                  <a:lnTo>
                    <a:pt x="45" y="0"/>
                  </a:lnTo>
                  <a:lnTo>
                    <a:pt x="0" y="29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249"/>
            <p:cNvSpPr>
              <a:spLocks noEditPoints="1"/>
            </p:cNvSpPr>
            <p:nvPr/>
          </p:nvSpPr>
          <p:spPr bwMode="auto">
            <a:xfrm>
              <a:off x="3970338" y="5006976"/>
              <a:ext cx="80963" cy="100013"/>
            </a:xfrm>
            <a:custGeom>
              <a:avLst/>
              <a:gdLst>
                <a:gd name="T0" fmla="*/ 51 w 51"/>
                <a:gd name="T1" fmla="*/ 63 h 63"/>
                <a:gd name="T2" fmla="*/ 51 w 51"/>
                <a:gd name="T3" fmla="*/ 0 h 63"/>
                <a:gd name="T4" fmla="*/ 0 w 51"/>
                <a:gd name="T5" fmla="*/ 35 h 63"/>
                <a:gd name="T6" fmla="*/ 51 w 51"/>
                <a:gd name="T7" fmla="*/ 63 h 63"/>
                <a:gd name="T8" fmla="*/ 45 w 51"/>
                <a:gd name="T9" fmla="*/ 12 h 63"/>
                <a:gd name="T10" fmla="*/ 45 w 51"/>
                <a:gd name="T11" fmla="*/ 52 h 63"/>
                <a:gd name="T12" fmla="*/ 6 w 51"/>
                <a:gd name="T13" fmla="*/ 35 h 63"/>
                <a:gd name="T14" fmla="*/ 45 w 51"/>
                <a:gd name="T15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63"/>
                  </a:moveTo>
                  <a:lnTo>
                    <a:pt x="51" y="0"/>
                  </a:lnTo>
                  <a:lnTo>
                    <a:pt x="0" y="35"/>
                  </a:lnTo>
                  <a:lnTo>
                    <a:pt x="51" y="63"/>
                  </a:lnTo>
                  <a:close/>
                  <a:moveTo>
                    <a:pt x="45" y="12"/>
                  </a:moveTo>
                  <a:lnTo>
                    <a:pt x="45" y="52"/>
                  </a:lnTo>
                  <a:lnTo>
                    <a:pt x="6" y="3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250"/>
            <p:cNvSpPr>
              <a:spLocks/>
            </p:cNvSpPr>
            <p:nvPr/>
          </p:nvSpPr>
          <p:spPr bwMode="auto">
            <a:xfrm>
              <a:off x="4864101" y="3524251"/>
              <a:ext cx="63500" cy="82550"/>
            </a:xfrm>
            <a:custGeom>
              <a:avLst/>
              <a:gdLst>
                <a:gd name="T0" fmla="*/ 40 w 40"/>
                <a:gd name="T1" fmla="*/ 23 h 52"/>
                <a:gd name="T2" fmla="*/ 0 w 40"/>
                <a:gd name="T3" fmla="*/ 52 h 52"/>
                <a:gd name="T4" fmla="*/ 0 w 40"/>
                <a:gd name="T5" fmla="*/ 0 h 52"/>
                <a:gd name="T6" fmla="*/ 40 w 40"/>
                <a:gd name="T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2">
                  <a:moveTo>
                    <a:pt x="40" y="23"/>
                  </a:moveTo>
                  <a:lnTo>
                    <a:pt x="0" y="52"/>
                  </a:lnTo>
                  <a:lnTo>
                    <a:pt x="0" y="0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251"/>
            <p:cNvSpPr>
              <a:spLocks noEditPoints="1"/>
            </p:cNvSpPr>
            <p:nvPr/>
          </p:nvSpPr>
          <p:spPr bwMode="auto">
            <a:xfrm>
              <a:off x="4854576" y="3516313"/>
              <a:ext cx="82550" cy="90488"/>
            </a:xfrm>
            <a:custGeom>
              <a:avLst/>
              <a:gdLst>
                <a:gd name="T0" fmla="*/ 52 w 52"/>
                <a:gd name="T1" fmla="*/ 28 h 57"/>
                <a:gd name="T2" fmla="*/ 0 w 52"/>
                <a:gd name="T3" fmla="*/ 57 h 57"/>
                <a:gd name="T4" fmla="*/ 0 w 52"/>
                <a:gd name="T5" fmla="*/ 0 h 57"/>
                <a:gd name="T6" fmla="*/ 52 w 52"/>
                <a:gd name="T7" fmla="*/ 28 h 57"/>
                <a:gd name="T8" fmla="*/ 6 w 52"/>
                <a:gd name="T9" fmla="*/ 51 h 57"/>
                <a:gd name="T10" fmla="*/ 40 w 52"/>
                <a:gd name="T11" fmla="*/ 28 h 57"/>
                <a:gd name="T12" fmla="*/ 6 w 52"/>
                <a:gd name="T13" fmla="*/ 11 h 57"/>
                <a:gd name="T14" fmla="*/ 6 w 52"/>
                <a:gd name="T1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52" y="28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52" y="28"/>
                  </a:lnTo>
                  <a:close/>
                  <a:moveTo>
                    <a:pt x="6" y="51"/>
                  </a:moveTo>
                  <a:lnTo>
                    <a:pt x="40" y="28"/>
                  </a:lnTo>
                  <a:lnTo>
                    <a:pt x="6" y="11"/>
                  </a:lnTo>
                  <a:lnTo>
                    <a:pt x="6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Line 252"/>
            <p:cNvSpPr>
              <a:spLocks noChangeShapeType="1"/>
            </p:cNvSpPr>
            <p:nvPr/>
          </p:nvSpPr>
          <p:spPr bwMode="auto">
            <a:xfrm flipH="1" flipV="1">
              <a:off x="5135563" y="3597276"/>
              <a:ext cx="830263" cy="142875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253"/>
            <p:cNvSpPr>
              <a:spLocks/>
            </p:cNvSpPr>
            <p:nvPr/>
          </p:nvSpPr>
          <p:spPr bwMode="auto">
            <a:xfrm>
              <a:off x="5957888" y="5016501"/>
              <a:ext cx="71438" cy="80963"/>
            </a:xfrm>
            <a:custGeom>
              <a:avLst/>
              <a:gdLst>
                <a:gd name="T0" fmla="*/ 45 w 45"/>
                <a:gd name="T1" fmla="*/ 29 h 51"/>
                <a:gd name="T2" fmla="*/ 0 w 45"/>
                <a:gd name="T3" fmla="*/ 0 h 51"/>
                <a:gd name="T4" fmla="*/ 0 w 45"/>
                <a:gd name="T5" fmla="*/ 51 h 51"/>
                <a:gd name="T6" fmla="*/ 45 w 45"/>
                <a:gd name="T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45" y="29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45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254"/>
            <p:cNvSpPr>
              <a:spLocks noEditPoints="1"/>
            </p:cNvSpPr>
            <p:nvPr/>
          </p:nvSpPr>
          <p:spPr bwMode="auto">
            <a:xfrm>
              <a:off x="5957888" y="5006976"/>
              <a:ext cx="80963" cy="100013"/>
            </a:xfrm>
            <a:custGeom>
              <a:avLst/>
              <a:gdLst>
                <a:gd name="T0" fmla="*/ 51 w 51"/>
                <a:gd name="T1" fmla="*/ 35 h 63"/>
                <a:gd name="T2" fmla="*/ 0 w 51"/>
                <a:gd name="T3" fmla="*/ 0 h 63"/>
                <a:gd name="T4" fmla="*/ 0 w 51"/>
                <a:gd name="T5" fmla="*/ 63 h 63"/>
                <a:gd name="T6" fmla="*/ 51 w 51"/>
                <a:gd name="T7" fmla="*/ 35 h 63"/>
                <a:gd name="T8" fmla="*/ 5 w 51"/>
                <a:gd name="T9" fmla="*/ 12 h 63"/>
                <a:gd name="T10" fmla="*/ 39 w 51"/>
                <a:gd name="T11" fmla="*/ 35 h 63"/>
                <a:gd name="T12" fmla="*/ 5 w 51"/>
                <a:gd name="T13" fmla="*/ 52 h 63"/>
                <a:gd name="T14" fmla="*/ 5 w 51"/>
                <a:gd name="T15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35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51" y="35"/>
                  </a:lnTo>
                  <a:close/>
                  <a:moveTo>
                    <a:pt x="5" y="12"/>
                  </a:moveTo>
                  <a:lnTo>
                    <a:pt x="39" y="35"/>
                  </a:lnTo>
                  <a:lnTo>
                    <a:pt x="5" y="52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55"/>
            <p:cNvSpPr>
              <a:spLocks/>
            </p:cNvSpPr>
            <p:nvPr/>
          </p:nvSpPr>
          <p:spPr bwMode="auto">
            <a:xfrm>
              <a:off x="5072063" y="3524251"/>
              <a:ext cx="73025" cy="82550"/>
            </a:xfrm>
            <a:custGeom>
              <a:avLst/>
              <a:gdLst>
                <a:gd name="T0" fmla="*/ 46 w 46"/>
                <a:gd name="T1" fmla="*/ 0 h 52"/>
                <a:gd name="T2" fmla="*/ 46 w 46"/>
                <a:gd name="T3" fmla="*/ 52 h 52"/>
                <a:gd name="T4" fmla="*/ 0 w 46"/>
                <a:gd name="T5" fmla="*/ 23 h 52"/>
                <a:gd name="T6" fmla="*/ 46 w 46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52">
                  <a:moveTo>
                    <a:pt x="46" y="0"/>
                  </a:moveTo>
                  <a:lnTo>
                    <a:pt x="46" y="52"/>
                  </a:lnTo>
                  <a:lnTo>
                    <a:pt x="0" y="2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56"/>
            <p:cNvSpPr>
              <a:spLocks noEditPoints="1"/>
            </p:cNvSpPr>
            <p:nvPr/>
          </p:nvSpPr>
          <p:spPr bwMode="auto">
            <a:xfrm>
              <a:off x="5062538" y="3516313"/>
              <a:ext cx="82550" cy="90488"/>
            </a:xfrm>
            <a:custGeom>
              <a:avLst/>
              <a:gdLst>
                <a:gd name="T0" fmla="*/ 52 w 52"/>
                <a:gd name="T1" fmla="*/ 0 h 57"/>
                <a:gd name="T2" fmla="*/ 52 w 52"/>
                <a:gd name="T3" fmla="*/ 57 h 57"/>
                <a:gd name="T4" fmla="*/ 0 w 52"/>
                <a:gd name="T5" fmla="*/ 28 h 57"/>
                <a:gd name="T6" fmla="*/ 52 w 52"/>
                <a:gd name="T7" fmla="*/ 0 h 57"/>
                <a:gd name="T8" fmla="*/ 46 w 52"/>
                <a:gd name="T9" fmla="*/ 51 h 57"/>
                <a:gd name="T10" fmla="*/ 52 w 52"/>
                <a:gd name="T11" fmla="*/ 11 h 57"/>
                <a:gd name="T12" fmla="*/ 12 w 52"/>
                <a:gd name="T13" fmla="*/ 28 h 57"/>
                <a:gd name="T14" fmla="*/ 46 w 52"/>
                <a:gd name="T1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7">
                  <a:moveTo>
                    <a:pt x="52" y="0"/>
                  </a:moveTo>
                  <a:lnTo>
                    <a:pt x="52" y="57"/>
                  </a:lnTo>
                  <a:lnTo>
                    <a:pt x="0" y="28"/>
                  </a:lnTo>
                  <a:lnTo>
                    <a:pt x="52" y="0"/>
                  </a:lnTo>
                  <a:close/>
                  <a:moveTo>
                    <a:pt x="46" y="51"/>
                  </a:moveTo>
                  <a:lnTo>
                    <a:pt x="52" y="11"/>
                  </a:lnTo>
                  <a:lnTo>
                    <a:pt x="12" y="28"/>
                  </a:lnTo>
                  <a:lnTo>
                    <a:pt x="46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Line 257"/>
            <p:cNvSpPr>
              <a:spLocks noChangeShapeType="1"/>
            </p:cNvSpPr>
            <p:nvPr/>
          </p:nvSpPr>
          <p:spPr bwMode="auto">
            <a:xfrm>
              <a:off x="4178301" y="5260976"/>
              <a:ext cx="1652588" cy="0"/>
            </a:xfrm>
            <a:prstGeom prst="line">
              <a:avLst/>
            </a:prstGeom>
            <a:noFill/>
            <a:ln w="9525" cap="rnd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58"/>
            <p:cNvSpPr>
              <a:spLocks/>
            </p:cNvSpPr>
            <p:nvPr/>
          </p:nvSpPr>
          <p:spPr bwMode="auto">
            <a:xfrm>
              <a:off x="4114801" y="5224463"/>
              <a:ext cx="71438" cy="80963"/>
            </a:xfrm>
            <a:custGeom>
              <a:avLst/>
              <a:gdLst>
                <a:gd name="T0" fmla="*/ 0 w 45"/>
                <a:gd name="T1" fmla="*/ 51 h 51"/>
                <a:gd name="T2" fmla="*/ 45 w 45"/>
                <a:gd name="T3" fmla="*/ 23 h 51"/>
                <a:gd name="T4" fmla="*/ 0 w 45"/>
                <a:gd name="T5" fmla="*/ 0 h 51"/>
                <a:gd name="T6" fmla="*/ 0 w 45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1">
                  <a:moveTo>
                    <a:pt x="0" y="51"/>
                  </a:moveTo>
                  <a:lnTo>
                    <a:pt x="45" y="23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59"/>
            <p:cNvSpPr>
              <a:spLocks noEditPoints="1"/>
            </p:cNvSpPr>
            <p:nvPr/>
          </p:nvSpPr>
          <p:spPr bwMode="auto">
            <a:xfrm>
              <a:off x="4114801" y="5214938"/>
              <a:ext cx="80963" cy="100013"/>
            </a:xfrm>
            <a:custGeom>
              <a:avLst/>
              <a:gdLst>
                <a:gd name="T0" fmla="*/ 0 w 51"/>
                <a:gd name="T1" fmla="*/ 63 h 63"/>
                <a:gd name="T2" fmla="*/ 51 w 51"/>
                <a:gd name="T3" fmla="*/ 29 h 63"/>
                <a:gd name="T4" fmla="*/ 0 w 51"/>
                <a:gd name="T5" fmla="*/ 0 h 63"/>
                <a:gd name="T6" fmla="*/ 0 w 51"/>
                <a:gd name="T7" fmla="*/ 63 h 63"/>
                <a:gd name="T8" fmla="*/ 40 w 51"/>
                <a:gd name="T9" fmla="*/ 29 h 63"/>
                <a:gd name="T10" fmla="*/ 6 w 51"/>
                <a:gd name="T11" fmla="*/ 52 h 63"/>
                <a:gd name="T12" fmla="*/ 6 w 51"/>
                <a:gd name="T13" fmla="*/ 6 h 63"/>
                <a:gd name="T14" fmla="*/ 40 w 51"/>
                <a:gd name="T15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0" y="63"/>
                  </a:moveTo>
                  <a:lnTo>
                    <a:pt x="51" y="29"/>
                  </a:lnTo>
                  <a:lnTo>
                    <a:pt x="0" y="0"/>
                  </a:lnTo>
                  <a:lnTo>
                    <a:pt x="0" y="63"/>
                  </a:lnTo>
                  <a:close/>
                  <a:moveTo>
                    <a:pt x="40" y="29"/>
                  </a:moveTo>
                  <a:lnTo>
                    <a:pt x="6" y="52"/>
                  </a:lnTo>
                  <a:lnTo>
                    <a:pt x="6" y="6"/>
                  </a:lnTo>
                  <a:lnTo>
                    <a:pt x="40" y="2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60"/>
            <p:cNvSpPr>
              <a:spLocks/>
            </p:cNvSpPr>
            <p:nvPr/>
          </p:nvSpPr>
          <p:spPr bwMode="auto">
            <a:xfrm>
              <a:off x="5821363" y="5224463"/>
              <a:ext cx="63500" cy="80963"/>
            </a:xfrm>
            <a:custGeom>
              <a:avLst/>
              <a:gdLst>
                <a:gd name="T0" fmla="*/ 40 w 40"/>
                <a:gd name="T1" fmla="*/ 51 h 51"/>
                <a:gd name="T2" fmla="*/ 0 w 40"/>
                <a:gd name="T3" fmla="*/ 23 h 51"/>
                <a:gd name="T4" fmla="*/ 40 w 40"/>
                <a:gd name="T5" fmla="*/ 0 h 51"/>
                <a:gd name="T6" fmla="*/ 40 w 40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1">
                  <a:moveTo>
                    <a:pt x="40" y="51"/>
                  </a:moveTo>
                  <a:lnTo>
                    <a:pt x="0" y="23"/>
                  </a:lnTo>
                  <a:lnTo>
                    <a:pt x="40" y="0"/>
                  </a:lnTo>
                  <a:lnTo>
                    <a:pt x="4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61"/>
            <p:cNvSpPr>
              <a:spLocks noEditPoints="1"/>
            </p:cNvSpPr>
            <p:nvPr/>
          </p:nvSpPr>
          <p:spPr bwMode="auto">
            <a:xfrm>
              <a:off x="5813426" y="5214938"/>
              <a:ext cx="80963" cy="100013"/>
            </a:xfrm>
            <a:custGeom>
              <a:avLst/>
              <a:gdLst>
                <a:gd name="T0" fmla="*/ 51 w 51"/>
                <a:gd name="T1" fmla="*/ 63 h 63"/>
                <a:gd name="T2" fmla="*/ 0 w 51"/>
                <a:gd name="T3" fmla="*/ 29 h 63"/>
                <a:gd name="T4" fmla="*/ 51 w 51"/>
                <a:gd name="T5" fmla="*/ 0 h 63"/>
                <a:gd name="T6" fmla="*/ 51 w 51"/>
                <a:gd name="T7" fmla="*/ 63 h 63"/>
                <a:gd name="T8" fmla="*/ 11 w 51"/>
                <a:gd name="T9" fmla="*/ 29 h 63"/>
                <a:gd name="T10" fmla="*/ 45 w 51"/>
                <a:gd name="T11" fmla="*/ 52 h 63"/>
                <a:gd name="T12" fmla="*/ 45 w 51"/>
                <a:gd name="T13" fmla="*/ 6 h 63"/>
                <a:gd name="T14" fmla="*/ 11 w 51"/>
                <a:gd name="T15" fmla="*/ 2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63">
                  <a:moveTo>
                    <a:pt x="51" y="63"/>
                  </a:moveTo>
                  <a:lnTo>
                    <a:pt x="0" y="29"/>
                  </a:lnTo>
                  <a:lnTo>
                    <a:pt x="51" y="0"/>
                  </a:lnTo>
                  <a:lnTo>
                    <a:pt x="51" y="63"/>
                  </a:lnTo>
                  <a:close/>
                  <a:moveTo>
                    <a:pt x="11" y="29"/>
                  </a:moveTo>
                  <a:lnTo>
                    <a:pt x="45" y="52"/>
                  </a:lnTo>
                  <a:lnTo>
                    <a:pt x="45" y="6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62"/>
            <p:cNvSpPr>
              <a:spLocks/>
            </p:cNvSpPr>
            <p:nvPr/>
          </p:nvSpPr>
          <p:spPr bwMode="auto">
            <a:xfrm>
              <a:off x="4141788" y="3606801"/>
              <a:ext cx="1716088" cy="1517650"/>
            </a:xfrm>
            <a:custGeom>
              <a:avLst/>
              <a:gdLst>
                <a:gd name="T0" fmla="*/ 0 w 1081"/>
                <a:gd name="T1" fmla="*/ 956 h 956"/>
                <a:gd name="T2" fmla="*/ 1081 w 1081"/>
                <a:gd name="T3" fmla="*/ 956 h 956"/>
                <a:gd name="T4" fmla="*/ 540 w 1081"/>
                <a:gd name="T5" fmla="*/ 0 h 956"/>
                <a:gd name="T6" fmla="*/ 0 w 1081"/>
                <a:gd name="T7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1" h="956">
                  <a:moveTo>
                    <a:pt x="0" y="956"/>
                  </a:moveTo>
                  <a:lnTo>
                    <a:pt x="1081" y="956"/>
                  </a:lnTo>
                  <a:lnTo>
                    <a:pt x="540" y="0"/>
                  </a:lnTo>
                  <a:lnTo>
                    <a:pt x="0" y="95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65"/>
            <p:cNvSpPr>
              <a:spLocks/>
            </p:cNvSpPr>
            <p:nvPr/>
          </p:nvSpPr>
          <p:spPr bwMode="auto">
            <a:xfrm>
              <a:off x="6227763" y="5378451"/>
              <a:ext cx="127000" cy="144463"/>
            </a:xfrm>
            <a:custGeom>
              <a:avLst/>
              <a:gdLst>
                <a:gd name="T0" fmla="*/ 4 w 14"/>
                <a:gd name="T1" fmla="*/ 4 h 16"/>
                <a:gd name="T2" fmla="*/ 4 w 14"/>
                <a:gd name="T3" fmla="*/ 3 h 16"/>
                <a:gd name="T4" fmla="*/ 0 w 14"/>
                <a:gd name="T5" fmla="*/ 5 h 16"/>
                <a:gd name="T6" fmla="*/ 0 w 14"/>
                <a:gd name="T7" fmla="*/ 4 h 16"/>
                <a:gd name="T8" fmla="*/ 6 w 14"/>
                <a:gd name="T9" fmla="*/ 0 h 16"/>
                <a:gd name="T10" fmla="*/ 7 w 14"/>
                <a:gd name="T11" fmla="*/ 3 h 16"/>
                <a:gd name="T12" fmla="*/ 4 w 14"/>
                <a:gd name="T13" fmla="*/ 11 h 16"/>
                <a:gd name="T14" fmla="*/ 3 w 14"/>
                <a:gd name="T15" fmla="*/ 13 h 16"/>
                <a:gd name="T16" fmla="*/ 4 w 14"/>
                <a:gd name="T17" fmla="*/ 14 h 16"/>
                <a:gd name="T18" fmla="*/ 8 w 14"/>
                <a:gd name="T19" fmla="*/ 11 h 16"/>
                <a:gd name="T20" fmla="*/ 12 w 14"/>
                <a:gd name="T21" fmla="*/ 4 h 16"/>
                <a:gd name="T22" fmla="*/ 11 w 14"/>
                <a:gd name="T23" fmla="*/ 2 h 16"/>
                <a:gd name="T24" fmla="*/ 13 w 14"/>
                <a:gd name="T25" fmla="*/ 0 h 16"/>
                <a:gd name="T26" fmla="*/ 14 w 14"/>
                <a:gd name="T27" fmla="*/ 3 h 16"/>
                <a:gd name="T28" fmla="*/ 8 w 14"/>
                <a:gd name="T29" fmla="*/ 13 h 16"/>
                <a:gd name="T30" fmla="*/ 2 w 14"/>
                <a:gd name="T31" fmla="*/ 16 h 16"/>
                <a:gd name="T32" fmla="*/ 1 w 14"/>
                <a:gd name="T33" fmla="*/ 14 h 16"/>
                <a:gd name="T34" fmla="*/ 2 w 14"/>
                <a:gd name="T35" fmla="*/ 10 h 16"/>
                <a:gd name="T36" fmla="*/ 4 w 14"/>
                <a:gd name="T3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6">
                  <a:moveTo>
                    <a:pt x="4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4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3"/>
                    <a:pt x="4" y="0"/>
                    <a:pt x="6" y="0"/>
                  </a:cubicBezTo>
                  <a:cubicBezTo>
                    <a:pt x="7" y="0"/>
                    <a:pt x="7" y="1"/>
                    <a:pt x="7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2"/>
                    <a:pt x="3" y="13"/>
                  </a:cubicBezTo>
                  <a:cubicBezTo>
                    <a:pt x="3" y="13"/>
                    <a:pt x="4" y="14"/>
                    <a:pt x="4" y="14"/>
                  </a:cubicBezTo>
                  <a:cubicBezTo>
                    <a:pt x="5" y="14"/>
                    <a:pt x="7" y="13"/>
                    <a:pt x="8" y="11"/>
                  </a:cubicBezTo>
                  <a:cubicBezTo>
                    <a:pt x="10" y="9"/>
                    <a:pt x="12" y="6"/>
                    <a:pt x="12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4" y="0"/>
                    <a:pt x="14" y="2"/>
                    <a:pt x="14" y="3"/>
                  </a:cubicBezTo>
                  <a:cubicBezTo>
                    <a:pt x="14" y="5"/>
                    <a:pt x="11" y="11"/>
                    <a:pt x="8" y="13"/>
                  </a:cubicBezTo>
                  <a:cubicBezTo>
                    <a:pt x="5" y="15"/>
                    <a:pt x="3" y="16"/>
                    <a:pt x="2" y="16"/>
                  </a:cubicBezTo>
                  <a:cubicBezTo>
                    <a:pt x="1" y="16"/>
                    <a:pt x="1" y="15"/>
                    <a:pt x="1" y="14"/>
                  </a:cubicBezTo>
                  <a:cubicBezTo>
                    <a:pt x="1" y="13"/>
                    <a:pt x="1" y="12"/>
                    <a:pt x="2" y="10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66"/>
            <p:cNvSpPr>
              <a:spLocks noEditPoints="1"/>
            </p:cNvSpPr>
            <p:nvPr/>
          </p:nvSpPr>
          <p:spPr bwMode="auto">
            <a:xfrm>
              <a:off x="6300788" y="5422901"/>
              <a:ext cx="117475" cy="244475"/>
            </a:xfrm>
            <a:custGeom>
              <a:avLst/>
              <a:gdLst>
                <a:gd name="T0" fmla="*/ 0 w 13"/>
                <a:gd name="T1" fmla="*/ 25 h 27"/>
                <a:gd name="T2" fmla="*/ 1 w 13"/>
                <a:gd name="T3" fmla="*/ 24 h 27"/>
                <a:gd name="T4" fmla="*/ 2 w 13"/>
                <a:gd name="T5" fmla="*/ 24 h 27"/>
                <a:gd name="T6" fmla="*/ 3 w 13"/>
                <a:gd name="T7" fmla="*/ 25 h 27"/>
                <a:gd name="T8" fmla="*/ 5 w 13"/>
                <a:gd name="T9" fmla="*/ 24 h 27"/>
                <a:gd name="T10" fmla="*/ 8 w 13"/>
                <a:gd name="T11" fmla="*/ 14 h 27"/>
                <a:gd name="T12" fmla="*/ 10 w 13"/>
                <a:gd name="T13" fmla="*/ 8 h 27"/>
                <a:gd name="T14" fmla="*/ 10 w 13"/>
                <a:gd name="T15" fmla="*/ 8 h 27"/>
                <a:gd name="T16" fmla="*/ 7 w 13"/>
                <a:gd name="T17" fmla="*/ 10 h 27"/>
                <a:gd name="T18" fmla="*/ 6 w 13"/>
                <a:gd name="T19" fmla="*/ 10 h 27"/>
                <a:gd name="T20" fmla="*/ 12 w 13"/>
                <a:gd name="T21" fmla="*/ 6 h 27"/>
                <a:gd name="T22" fmla="*/ 12 w 13"/>
                <a:gd name="T23" fmla="*/ 7 h 27"/>
                <a:gd name="T24" fmla="*/ 11 w 13"/>
                <a:gd name="T25" fmla="*/ 13 h 27"/>
                <a:gd name="T26" fmla="*/ 8 w 13"/>
                <a:gd name="T27" fmla="*/ 21 h 27"/>
                <a:gd name="T28" fmla="*/ 2 w 13"/>
                <a:gd name="T29" fmla="*/ 27 h 27"/>
                <a:gd name="T30" fmla="*/ 0 w 13"/>
                <a:gd name="T31" fmla="*/ 25 h 27"/>
                <a:gd name="T32" fmla="*/ 13 w 13"/>
                <a:gd name="T33" fmla="*/ 1 h 27"/>
                <a:gd name="T34" fmla="*/ 12 w 13"/>
                <a:gd name="T35" fmla="*/ 3 h 27"/>
                <a:gd name="T36" fmla="*/ 11 w 13"/>
                <a:gd name="T37" fmla="*/ 2 h 27"/>
                <a:gd name="T38" fmla="*/ 12 w 13"/>
                <a:gd name="T39" fmla="*/ 0 h 27"/>
                <a:gd name="T40" fmla="*/ 13 w 13"/>
                <a:gd name="T4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27">
                  <a:moveTo>
                    <a:pt x="0" y="25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4" y="25"/>
                    <a:pt x="5" y="24"/>
                  </a:cubicBezTo>
                  <a:cubicBezTo>
                    <a:pt x="6" y="21"/>
                    <a:pt x="7" y="17"/>
                    <a:pt x="8" y="14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10" y="6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8"/>
                    <a:pt x="11" y="10"/>
                    <a:pt x="11" y="13"/>
                  </a:cubicBezTo>
                  <a:cubicBezTo>
                    <a:pt x="10" y="15"/>
                    <a:pt x="9" y="19"/>
                    <a:pt x="8" y="21"/>
                  </a:cubicBezTo>
                  <a:cubicBezTo>
                    <a:pt x="7" y="24"/>
                    <a:pt x="5" y="27"/>
                    <a:pt x="2" y="27"/>
                  </a:cubicBezTo>
                  <a:cubicBezTo>
                    <a:pt x="1" y="27"/>
                    <a:pt x="0" y="26"/>
                    <a:pt x="0" y="25"/>
                  </a:cubicBezTo>
                  <a:close/>
                  <a:moveTo>
                    <a:pt x="13" y="1"/>
                  </a:moveTo>
                  <a:cubicBezTo>
                    <a:pt x="13" y="2"/>
                    <a:pt x="13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267"/>
            <p:cNvSpPr>
              <a:spLocks noEditPoints="1"/>
            </p:cNvSpPr>
            <p:nvPr/>
          </p:nvSpPr>
          <p:spPr bwMode="auto">
            <a:xfrm>
              <a:off x="5280026" y="3271838"/>
              <a:ext cx="127000" cy="207963"/>
            </a:xfrm>
            <a:custGeom>
              <a:avLst/>
              <a:gdLst>
                <a:gd name="T0" fmla="*/ 6 w 14"/>
                <a:gd name="T1" fmla="*/ 5 h 23"/>
                <a:gd name="T2" fmla="*/ 6 w 14"/>
                <a:gd name="T3" fmla="*/ 2 h 23"/>
                <a:gd name="T4" fmla="*/ 6 w 14"/>
                <a:gd name="T5" fmla="*/ 2 h 23"/>
                <a:gd name="T6" fmla="*/ 6 w 14"/>
                <a:gd name="T7" fmla="*/ 1 h 23"/>
                <a:gd name="T8" fmla="*/ 9 w 14"/>
                <a:gd name="T9" fmla="*/ 0 h 23"/>
                <a:gd name="T10" fmla="*/ 10 w 14"/>
                <a:gd name="T11" fmla="*/ 1 h 23"/>
                <a:gd name="T12" fmla="*/ 8 w 14"/>
                <a:gd name="T13" fmla="*/ 5 h 23"/>
                <a:gd name="T14" fmla="*/ 5 w 14"/>
                <a:gd name="T15" fmla="*/ 14 h 23"/>
                <a:gd name="T16" fmla="*/ 5 w 14"/>
                <a:gd name="T17" fmla="*/ 14 h 23"/>
                <a:gd name="T18" fmla="*/ 8 w 14"/>
                <a:gd name="T19" fmla="*/ 11 h 23"/>
                <a:gd name="T20" fmla="*/ 11 w 14"/>
                <a:gd name="T21" fmla="*/ 10 h 23"/>
                <a:gd name="T22" fmla="*/ 14 w 14"/>
                <a:gd name="T23" fmla="*/ 11 h 23"/>
                <a:gd name="T24" fmla="*/ 12 w 14"/>
                <a:gd name="T25" fmla="*/ 14 h 23"/>
                <a:gd name="T26" fmla="*/ 8 w 14"/>
                <a:gd name="T27" fmla="*/ 16 h 23"/>
                <a:gd name="T28" fmla="*/ 7 w 14"/>
                <a:gd name="T29" fmla="*/ 17 h 23"/>
                <a:gd name="T30" fmla="*/ 9 w 14"/>
                <a:gd name="T31" fmla="*/ 20 h 23"/>
                <a:gd name="T32" fmla="*/ 10 w 14"/>
                <a:gd name="T33" fmla="*/ 21 h 23"/>
                <a:gd name="T34" fmla="*/ 11 w 14"/>
                <a:gd name="T35" fmla="*/ 19 h 23"/>
                <a:gd name="T36" fmla="*/ 12 w 14"/>
                <a:gd name="T37" fmla="*/ 20 h 23"/>
                <a:gd name="T38" fmla="*/ 9 w 14"/>
                <a:gd name="T39" fmla="*/ 23 h 23"/>
                <a:gd name="T40" fmla="*/ 7 w 14"/>
                <a:gd name="T41" fmla="*/ 21 h 23"/>
                <a:gd name="T42" fmla="*/ 6 w 14"/>
                <a:gd name="T43" fmla="*/ 18 h 23"/>
                <a:gd name="T44" fmla="*/ 5 w 14"/>
                <a:gd name="T45" fmla="*/ 17 h 23"/>
                <a:gd name="T46" fmla="*/ 4 w 14"/>
                <a:gd name="T47" fmla="*/ 18 h 23"/>
                <a:gd name="T48" fmla="*/ 2 w 14"/>
                <a:gd name="T49" fmla="*/ 22 h 23"/>
                <a:gd name="T50" fmla="*/ 2 w 14"/>
                <a:gd name="T51" fmla="*/ 23 h 23"/>
                <a:gd name="T52" fmla="*/ 1 w 14"/>
                <a:gd name="T53" fmla="*/ 22 h 23"/>
                <a:gd name="T54" fmla="*/ 6 w 14"/>
                <a:gd name="T55" fmla="*/ 5 h 23"/>
                <a:gd name="T56" fmla="*/ 10 w 14"/>
                <a:gd name="T57" fmla="*/ 11 h 23"/>
                <a:gd name="T58" fmla="*/ 7 w 14"/>
                <a:gd name="T59" fmla="*/ 13 h 23"/>
                <a:gd name="T60" fmla="*/ 5 w 14"/>
                <a:gd name="T61" fmla="*/ 16 h 23"/>
                <a:gd name="T62" fmla="*/ 5 w 14"/>
                <a:gd name="T63" fmla="*/ 16 h 23"/>
                <a:gd name="T64" fmla="*/ 9 w 14"/>
                <a:gd name="T65" fmla="*/ 14 h 23"/>
                <a:gd name="T66" fmla="*/ 11 w 14"/>
                <a:gd name="T67" fmla="*/ 12 h 23"/>
                <a:gd name="T68" fmla="*/ 10 w 14"/>
                <a:gd name="T6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23">
                  <a:moveTo>
                    <a:pt x="6" y="5"/>
                  </a:move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2"/>
                    <a:pt x="8" y="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3" y="10"/>
                    <a:pt x="14" y="11"/>
                    <a:pt x="14" y="11"/>
                  </a:cubicBezTo>
                  <a:cubicBezTo>
                    <a:pt x="14" y="12"/>
                    <a:pt x="14" y="13"/>
                    <a:pt x="12" y="14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8" y="18"/>
                    <a:pt x="8" y="19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1" y="20"/>
                    <a:pt x="11" y="19"/>
                  </a:cubicBezTo>
                  <a:cubicBezTo>
                    <a:pt x="12" y="19"/>
                    <a:pt x="12" y="19"/>
                    <a:pt x="12" y="20"/>
                  </a:cubicBezTo>
                  <a:cubicBezTo>
                    <a:pt x="11" y="22"/>
                    <a:pt x="9" y="23"/>
                    <a:pt x="9" y="23"/>
                  </a:cubicBezTo>
                  <a:cubicBezTo>
                    <a:pt x="8" y="23"/>
                    <a:pt x="8" y="22"/>
                    <a:pt x="7" y="21"/>
                  </a:cubicBezTo>
                  <a:cubicBezTo>
                    <a:pt x="7" y="21"/>
                    <a:pt x="6" y="19"/>
                    <a:pt x="6" y="18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0" y="22"/>
                    <a:pt x="1" y="22"/>
                  </a:cubicBezTo>
                  <a:lnTo>
                    <a:pt x="6" y="5"/>
                  </a:lnTo>
                  <a:close/>
                  <a:moveTo>
                    <a:pt x="10" y="11"/>
                  </a:moveTo>
                  <a:cubicBezTo>
                    <a:pt x="10" y="11"/>
                    <a:pt x="8" y="12"/>
                    <a:pt x="7" y="13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6" y="16"/>
                    <a:pt x="7" y="16"/>
                    <a:pt x="9" y="14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1"/>
                    <a:pt x="11" y="11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268"/>
            <p:cNvSpPr>
              <a:spLocks/>
            </p:cNvSpPr>
            <p:nvPr/>
          </p:nvSpPr>
          <p:spPr bwMode="auto">
            <a:xfrm>
              <a:off x="3563938" y="5378451"/>
              <a:ext cx="127000" cy="144463"/>
            </a:xfrm>
            <a:custGeom>
              <a:avLst/>
              <a:gdLst>
                <a:gd name="T0" fmla="*/ 4 w 14"/>
                <a:gd name="T1" fmla="*/ 4 h 16"/>
                <a:gd name="T2" fmla="*/ 4 w 14"/>
                <a:gd name="T3" fmla="*/ 3 h 16"/>
                <a:gd name="T4" fmla="*/ 0 w 14"/>
                <a:gd name="T5" fmla="*/ 5 h 16"/>
                <a:gd name="T6" fmla="*/ 0 w 14"/>
                <a:gd name="T7" fmla="*/ 4 h 16"/>
                <a:gd name="T8" fmla="*/ 5 w 14"/>
                <a:gd name="T9" fmla="*/ 0 h 16"/>
                <a:gd name="T10" fmla="*/ 7 w 14"/>
                <a:gd name="T11" fmla="*/ 3 h 16"/>
                <a:gd name="T12" fmla="*/ 3 w 14"/>
                <a:gd name="T13" fmla="*/ 11 h 16"/>
                <a:gd name="T14" fmla="*/ 3 w 14"/>
                <a:gd name="T15" fmla="*/ 13 h 16"/>
                <a:gd name="T16" fmla="*/ 4 w 14"/>
                <a:gd name="T17" fmla="*/ 14 h 16"/>
                <a:gd name="T18" fmla="*/ 8 w 14"/>
                <a:gd name="T19" fmla="*/ 11 h 16"/>
                <a:gd name="T20" fmla="*/ 11 w 14"/>
                <a:gd name="T21" fmla="*/ 4 h 16"/>
                <a:gd name="T22" fmla="*/ 11 w 14"/>
                <a:gd name="T23" fmla="*/ 2 h 16"/>
                <a:gd name="T24" fmla="*/ 12 w 14"/>
                <a:gd name="T25" fmla="*/ 0 h 16"/>
                <a:gd name="T26" fmla="*/ 14 w 14"/>
                <a:gd name="T27" fmla="*/ 3 h 16"/>
                <a:gd name="T28" fmla="*/ 8 w 14"/>
                <a:gd name="T29" fmla="*/ 13 h 16"/>
                <a:gd name="T30" fmla="*/ 2 w 14"/>
                <a:gd name="T31" fmla="*/ 16 h 16"/>
                <a:gd name="T32" fmla="*/ 0 w 14"/>
                <a:gd name="T33" fmla="*/ 14 h 16"/>
                <a:gd name="T34" fmla="*/ 1 w 14"/>
                <a:gd name="T35" fmla="*/ 10 h 16"/>
                <a:gd name="T36" fmla="*/ 4 w 14"/>
                <a:gd name="T3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6">
                  <a:moveTo>
                    <a:pt x="4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1" y="4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5" y="14"/>
                    <a:pt x="6" y="13"/>
                    <a:pt x="8" y="11"/>
                  </a:cubicBezTo>
                  <a:cubicBezTo>
                    <a:pt x="10" y="9"/>
                    <a:pt x="11" y="6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3" y="0"/>
                    <a:pt x="14" y="2"/>
                    <a:pt x="14" y="3"/>
                  </a:cubicBezTo>
                  <a:cubicBezTo>
                    <a:pt x="14" y="5"/>
                    <a:pt x="11" y="11"/>
                    <a:pt x="8" y="13"/>
                  </a:cubicBezTo>
                  <a:cubicBezTo>
                    <a:pt x="5" y="15"/>
                    <a:pt x="3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13"/>
                    <a:pt x="1" y="12"/>
                    <a:pt x="1" y="10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269"/>
            <p:cNvSpPr>
              <a:spLocks noEditPoints="1"/>
            </p:cNvSpPr>
            <p:nvPr/>
          </p:nvSpPr>
          <p:spPr bwMode="auto">
            <a:xfrm>
              <a:off x="3690938" y="5432426"/>
              <a:ext cx="61913" cy="171450"/>
            </a:xfrm>
            <a:custGeom>
              <a:avLst/>
              <a:gdLst>
                <a:gd name="T0" fmla="*/ 4 w 7"/>
                <a:gd name="T1" fmla="*/ 9 h 19"/>
                <a:gd name="T2" fmla="*/ 4 w 7"/>
                <a:gd name="T3" fmla="*/ 8 h 19"/>
                <a:gd name="T4" fmla="*/ 1 w 7"/>
                <a:gd name="T5" fmla="*/ 10 h 19"/>
                <a:gd name="T6" fmla="*/ 1 w 7"/>
                <a:gd name="T7" fmla="*/ 9 h 19"/>
                <a:gd name="T8" fmla="*/ 6 w 7"/>
                <a:gd name="T9" fmla="*/ 6 h 19"/>
                <a:gd name="T10" fmla="*/ 6 w 7"/>
                <a:gd name="T11" fmla="*/ 7 h 19"/>
                <a:gd name="T12" fmla="*/ 6 w 7"/>
                <a:gd name="T13" fmla="*/ 8 h 19"/>
                <a:gd name="T14" fmla="*/ 2 w 7"/>
                <a:gd name="T15" fmla="*/ 17 h 19"/>
                <a:gd name="T16" fmla="*/ 3 w 7"/>
                <a:gd name="T17" fmla="*/ 17 h 19"/>
                <a:gd name="T18" fmla="*/ 6 w 7"/>
                <a:gd name="T19" fmla="*/ 15 h 19"/>
                <a:gd name="T20" fmla="*/ 6 w 7"/>
                <a:gd name="T21" fmla="*/ 16 h 19"/>
                <a:gd name="T22" fmla="*/ 1 w 7"/>
                <a:gd name="T23" fmla="*/ 19 h 19"/>
                <a:gd name="T24" fmla="*/ 0 w 7"/>
                <a:gd name="T25" fmla="*/ 19 h 19"/>
                <a:gd name="T26" fmla="*/ 0 w 7"/>
                <a:gd name="T27" fmla="*/ 18 h 19"/>
                <a:gd name="T28" fmla="*/ 4 w 7"/>
                <a:gd name="T29" fmla="*/ 9 h 19"/>
                <a:gd name="T30" fmla="*/ 7 w 7"/>
                <a:gd name="T31" fmla="*/ 1 h 19"/>
                <a:gd name="T32" fmla="*/ 6 w 7"/>
                <a:gd name="T33" fmla="*/ 3 h 19"/>
                <a:gd name="T34" fmla="*/ 5 w 7"/>
                <a:gd name="T35" fmla="*/ 2 h 19"/>
                <a:gd name="T36" fmla="*/ 6 w 7"/>
                <a:gd name="T37" fmla="*/ 0 h 19"/>
                <a:gd name="T38" fmla="*/ 7 w 7"/>
                <a:gd name="T3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4" y="9"/>
                  </a:move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3" y="9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8"/>
                    <a:pt x="5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7"/>
                    <a:pt x="5" y="16"/>
                    <a:pt x="6" y="15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6" y="17"/>
                    <a:pt x="3" y="19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lnTo>
                    <a:pt x="4" y="9"/>
                  </a:lnTo>
                  <a:close/>
                  <a:moveTo>
                    <a:pt x="7" y="1"/>
                  </a:moveTo>
                  <a:cubicBezTo>
                    <a:pt x="7" y="2"/>
                    <a:pt x="7" y="3"/>
                    <a:pt x="6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Oval 270"/>
            <p:cNvSpPr>
              <a:spLocks noChangeArrowheads="1"/>
            </p:cNvSpPr>
            <p:nvPr/>
          </p:nvSpPr>
          <p:spPr bwMode="auto">
            <a:xfrm>
              <a:off x="4918076" y="3316288"/>
              <a:ext cx="163513" cy="163513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Oval 271"/>
            <p:cNvSpPr>
              <a:spLocks noChangeArrowheads="1"/>
            </p:cNvSpPr>
            <p:nvPr/>
          </p:nvSpPr>
          <p:spPr bwMode="auto">
            <a:xfrm>
              <a:off x="4918076" y="3316288"/>
              <a:ext cx="163513" cy="163513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Oval 272"/>
            <p:cNvSpPr>
              <a:spLocks noChangeArrowheads="1"/>
            </p:cNvSpPr>
            <p:nvPr/>
          </p:nvSpPr>
          <p:spPr bwMode="auto">
            <a:xfrm>
              <a:off x="3843338" y="5180013"/>
              <a:ext cx="153988" cy="161925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Oval 273"/>
            <p:cNvSpPr>
              <a:spLocks noChangeArrowheads="1"/>
            </p:cNvSpPr>
            <p:nvPr/>
          </p:nvSpPr>
          <p:spPr bwMode="auto">
            <a:xfrm>
              <a:off x="3843338" y="5180013"/>
              <a:ext cx="153988" cy="161925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Oval 274"/>
            <p:cNvSpPr>
              <a:spLocks noChangeArrowheads="1"/>
            </p:cNvSpPr>
            <p:nvPr/>
          </p:nvSpPr>
          <p:spPr bwMode="auto">
            <a:xfrm>
              <a:off x="6002338" y="5170488"/>
              <a:ext cx="161925" cy="161925"/>
            </a:xfrm>
            <a:prstGeom prst="ellipse">
              <a:avLst/>
            </a:prstGeom>
            <a:solidFill>
              <a:srgbClr val="D4E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Oval 275"/>
            <p:cNvSpPr>
              <a:spLocks noChangeArrowheads="1"/>
            </p:cNvSpPr>
            <p:nvPr/>
          </p:nvSpPr>
          <p:spPr bwMode="auto">
            <a:xfrm>
              <a:off x="6002338" y="5170488"/>
              <a:ext cx="161925" cy="161925"/>
            </a:xfrm>
            <a:prstGeom prst="ellips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286"/>
            <p:cNvSpPr>
              <a:spLocks/>
            </p:cNvSpPr>
            <p:nvPr/>
          </p:nvSpPr>
          <p:spPr bwMode="auto">
            <a:xfrm>
              <a:off x="5162551" y="3217863"/>
              <a:ext cx="127000" cy="134938"/>
            </a:xfrm>
            <a:custGeom>
              <a:avLst/>
              <a:gdLst>
                <a:gd name="T0" fmla="*/ 4 w 14"/>
                <a:gd name="T1" fmla="*/ 3 h 15"/>
                <a:gd name="T2" fmla="*/ 4 w 14"/>
                <a:gd name="T3" fmla="*/ 2 h 15"/>
                <a:gd name="T4" fmla="*/ 1 w 14"/>
                <a:gd name="T5" fmla="*/ 5 h 15"/>
                <a:gd name="T6" fmla="*/ 0 w 14"/>
                <a:gd name="T7" fmla="*/ 4 h 15"/>
                <a:gd name="T8" fmla="*/ 6 w 14"/>
                <a:gd name="T9" fmla="*/ 0 h 15"/>
                <a:gd name="T10" fmla="*/ 7 w 14"/>
                <a:gd name="T11" fmla="*/ 2 h 15"/>
                <a:gd name="T12" fmla="*/ 4 w 14"/>
                <a:gd name="T13" fmla="*/ 10 h 15"/>
                <a:gd name="T14" fmla="*/ 4 w 14"/>
                <a:gd name="T15" fmla="*/ 12 h 15"/>
                <a:gd name="T16" fmla="*/ 5 w 14"/>
                <a:gd name="T17" fmla="*/ 13 h 15"/>
                <a:gd name="T18" fmla="*/ 9 w 14"/>
                <a:gd name="T19" fmla="*/ 11 h 15"/>
                <a:gd name="T20" fmla="*/ 12 w 14"/>
                <a:gd name="T21" fmla="*/ 4 h 15"/>
                <a:gd name="T22" fmla="*/ 11 w 14"/>
                <a:gd name="T23" fmla="*/ 1 h 15"/>
                <a:gd name="T24" fmla="*/ 13 w 14"/>
                <a:gd name="T25" fmla="*/ 0 h 15"/>
                <a:gd name="T26" fmla="*/ 14 w 14"/>
                <a:gd name="T27" fmla="*/ 2 h 15"/>
                <a:gd name="T28" fmla="*/ 8 w 14"/>
                <a:gd name="T29" fmla="*/ 13 h 15"/>
                <a:gd name="T30" fmla="*/ 3 w 14"/>
                <a:gd name="T31" fmla="*/ 15 h 15"/>
                <a:gd name="T32" fmla="*/ 1 w 14"/>
                <a:gd name="T33" fmla="*/ 13 h 15"/>
                <a:gd name="T34" fmla="*/ 2 w 14"/>
                <a:gd name="T35" fmla="*/ 10 h 15"/>
                <a:gd name="T36" fmla="*/ 4 w 14"/>
                <a:gd name="T3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5">
                  <a:moveTo>
                    <a:pt x="4" y="3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2" y="3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4" y="0"/>
                    <a:pt x="6" y="0"/>
                  </a:cubicBezTo>
                  <a:cubicBezTo>
                    <a:pt x="7" y="0"/>
                    <a:pt x="8" y="1"/>
                    <a:pt x="7" y="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7" y="13"/>
                    <a:pt x="9" y="11"/>
                  </a:cubicBezTo>
                  <a:cubicBezTo>
                    <a:pt x="11" y="8"/>
                    <a:pt x="12" y="6"/>
                    <a:pt x="12" y="4"/>
                  </a:cubicBezTo>
                  <a:cubicBezTo>
                    <a:pt x="12" y="3"/>
                    <a:pt x="12" y="2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4" y="5"/>
                    <a:pt x="11" y="10"/>
                    <a:pt x="8" y="13"/>
                  </a:cubicBezTo>
                  <a:cubicBezTo>
                    <a:pt x="5" y="15"/>
                    <a:pt x="3" y="15"/>
                    <a:pt x="3" y="15"/>
                  </a:cubicBezTo>
                  <a:cubicBezTo>
                    <a:pt x="2" y="15"/>
                    <a:pt x="1" y="14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1888038" y="4774507"/>
            <a:ext cx="1300467" cy="552437"/>
            <a:chOff x="4313238" y="4600576"/>
            <a:chExt cx="1382713" cy="587375"/>
          </a:xfrm>
        </p:grpSpPr>
        <p:sp>
          <p:nvSpPr>
            <p:cNvPr id="308" name="Line 276"/>
            <p:cNvSpPr>
              <a:spLocks noChangeShapeType="1"/>
            </p:cNvSpPr>
            <p:nvPr/>
          </p:nvSpPr>
          <p:spPr bwMode="auto">
            <a:xfrm flipH="1">
              <a:off x="4313238" y="5062538"/>
              <a:ext cx="1101725" cy="0"/>
            </a:xfrm>
            <a:prstGeom prst="line">
              <a:avLst/>
            </a:prstGeom>
            <a:noFill/>
            <a:ln w="46038" cap="flat">
              <a:solidFill>
                <a:srgbClr val="1940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277"/>
            <p:cNvSpPr>
              <a:spLocks/>
            </p:cNvSpPr>
            <p:nvPr/>
          </p:nvSpPr>
          <p:spPr bwMode="auto">
            <a:xfrm>
              <a:off x="5280026" y="4935538"/>
              <a:ext cx="415925" cy="252413"/>
            </a:xfrm>
            <a:custGeom>
              <a:avLst/>
              <a:gdLst>
                <a:gd name="T0" fmla="*/ 8 w 46"/>
                <a:gd name="T1" fmla="*/ 14 h 28"/>
                <a:gd name="T2" fmla="*/ 0 w 46"/>
                <a:gd name="T3" fmla="*/ 28 h 28"/>
                <a:gd name="T4" fmla="*/ 0 w 46"/>
                <a:gd name="T5" fmla="*/ 28 h 28"/>
                <a:gd name="T6" fmla="*/ 23 w 46"/>
                <a:gd name="T7" fmla="*/ 20 h 28"/>
                <a:gd name="T8" fmla="*/ 46 w 46"/>
                <a:gd name="T9" fmla="*/ 14 h 28"/>
                <a:gd name="T10" fmla="*/ 23 w 46"/>
                <a:gd name="T11" fmla="*/ 9 h 28"/>
                <a:gd name="T12" fmla="*/ 0 w 46"/>
                <a:gd name="T13" fmla="*/ 0 h 28"/>
                <a:gd name="T14" fmla="*/ 0 w 46"/>
                <a:gd name="T15" fmla="*/ 1 h 28"/>
                <a:gd name="T16" fmla="*/ 8 w 46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8">
                  <a:moveTo>
                    <a:pt x="8" y="1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18"/>
                    <a:pt x="38" y="16"/>
                    <a:pt x="46" y="14"/>
                  </a:cubicBezTo>
                  <a:cubicBezTo>
                    <a:pt x="38" y="13"/>
                    <a:pt x="30" y="11"/>
                    <a:pt x="23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278"/>
            <p:cNvSpPr>
              <a:spLocks/>
            </p:cNvSpPr>
            <p:nvPr/>
          </p:nvSpPr>
          <p:spPr bwMode="auto">
            <a:xfrm>
              <a:off x="4629151" y="4600576"/>
              <a:ext cx="207963" cy="261938"/>
            </a:xfrm>
            <a:custGeom>
              <a:avLst/>
              <a:gdLst>
                <a:gd name="T0" fmla="*/ 23 w 23"/>
                <a:gd name="T1" fmla="*/ 0 h 29"/>
                <a:gd name="T2" fmla="*/ 23 w 23"/>
                <a:gd name="T3" fmla="*/ 5 h 29"/>
                <a:gd name="T4" fmla="*/ 14 w 23"/>
                <a:gd name="T5" fmla="*/ 5 h 29"/>
                <a:gd name="T6" fmla="*/ 13 w 23"/>
                <a:gd name="T7" fmla="*/ 17 h 29"/>
                <a:gd name="T8" fmla="*/ 14 w 23"/>
                <a:gd name="T9" fmla="*/ 22 h 29"/>
                <a:gd name="T10" fmla="*/ 17 w 23"/>
                <a:gd name="T11" fmla="*/ 24 h 29"/>
                <a:gd name="T12" fmla="*/ 20 w 23"/>
                <a:gd name="T13" fmla="*/ 19 h 29"/>
                <a:gd name="T14" fmla="*/ 21 w 23"/>
                <a:gd name="T15" fmla="*/ 19 h 29"/>
                <a:gd name="T16" fmla="*/ 18 w 23"/>
                <a:gd name="T17" fmla="*/ 28 h 29"/>
                <a:gd name="T18" fmla="*/ 13 w 23"/>
                <a:gd name="T19" fmla="*/ 28 h 29"/>
                <a:gd name="T20" fmla="*/ 10 w 23"/>
                <a:gd name="T21" fmla="*/ 20 h 29"/>
                <a:gd name="T22" fmla="*/ 11 w 23"/>
                <a:gd name="T23" fmla="*/ 5 h 29"/>
                <a:gd name="T24" fmla="*/ 6 w 23"/>
                <a:gd name="T25" fmla="*/ 5 h 29"/>
                <a:gd name="T26" fmla="*/ 1 w 23"/>
                <a:gd name="T27" fmla="*/ 11 h 29"/>
                <a:gd name="T28" fmla="*/ 0 w 23"/>
                <a:gd name="T29" fmla="*/ 11 h 29"/>
                <a:gd name="T30" fmla="*/ 4 w 23"/>
                <a:gd name="T31" fmla="*/ 3 h 29"/>
                <a:gd name="T32" fmla="*/ 10 w 23"/>
                <a:gd name="T33" fmla="*/ 0 h 29"/>
                <a:gd name="T34" fmla="*/ 23 w 23"/>
                <a:gd name="T3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9">
                  <a:moveTo>
                    <a:pt x="23" y="0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0"/>
                    <a:pt x="14" y="21"/>
                    <a:pt x="14" y="22"/>
                  </a:cubicBezTo>
                  <a:cubicBezTo>
                    <a:pt x="15" y="23"/>
                    <a:pt x="16" y="24"/>
                    <a:pt x="17" y="24"/>
                  </a:cubicBezTo>
                  <a:cubicBezTo>
                    <a:pt x="20" y="23"/>
                    <a:pt x="20" y="21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2"/>
                    <a:pt x="21" y="26"/>
                    <a:pt x="18" y="28"/>
                  </a:cubicBezTo>
                  <a:cubicBezTo>
                    <a:pt x="17" y="28"/>
                    <a:pt x="15" y="29"/>
                    <a:pt x="13" y="28"/>
                  </a:cubicBezTo>
                  <a:cubicBezTo>
                    <a:pt x="12" y="27"/>
                    <a:pt x="10" y="25"/>
                    <a:pt x="10" y="20"/>
                  </a:cubicBezTo>
                  <a:cubicBezTo>
                    <a:pt x="10" y="15"/>
                    <a:pt x="11" y="8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5"/>
                    <a:pt x="2" y="9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6"/>
                    <a:pt x="2" y="5"/>
                    <a:pt x="4" y="3"/>
                  </a:cubicBezTo>
                  <a:cubicBezTo>
                    <a:pt x="5" y="1"/>
                    <a:pt x="8" y="0"/>
                    <a:pt x="1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279"/>
            <p:cNvSpPr>
              <a:spLocks noEditPoints="1"/>
            </p:cNvSpPr>
            <p:nvPr/>
          </p:nvSpPr>
          <p:spPr bwMode="auto">
            <a:xfrm>
              <a:off x="4854576" y="4745038"/>
              <a:ext cx="82550" cy="200025"/>
            </a:xfrm>
            <a:custGeom>
              <a:avLst/>
              <a:gdLst>
                <a:gd name="T0" fmla="*/ 5 w 9"/>
                <a:gd name="T1" fmla="*/ 10 h 22"/>
                <a:gd name="T2" fmla="*/ 5 w 9"/>
                <a:gd name="T3" fmla="*/ 10 h 22"/>
                <a:gd name="T4" fmla="*/ 2 w 9"/>
                <a:gd name="T5" fmla="*/ 11 h 22"/>
                <a:gd name="T6" fmla="*/ 1 w 9"/>
                <a:gd name="T7" fmla="*/ 11 h 22"/>
                <a:gd name="T8" fmla="*/ 7 w 9"/>
                <a:gd name="T9" fmla="*/ 7 h 22"/>
                <a:gd name="T10" fmla="*/ 8 w 9"/>
                <a:gd name="T11" fmla="*/ 8 h 22"/>
                <a:gd name="T12" fmla="*/ 8 w 9"/>
                <a:gd name="T13" fmla="*/ 9 h 22"/>
                <a:gd name="T14" fmla="*/ 3 w 9"/>
                <a:gd name="T15" fmla="*/ 19 h 22"/>
                <a:gd name="T16" fmla="*/ 4 w 9"/>
                <a:gd name="T17" fmla="*/ 20 h 22"/>
                <a:gd name="T18" fmla="*/ 7 w 9"/>
                <a:gd name="T19" fmla="*/ 17 h 22"/>
                <a:gd name="T20" fmla="*/ 8 w 9"/>
                <a:gd name="T21" fmla="*/ 18 h 22"/>
                <a:gd name="T22" fmla="*/ 1 w 9"/>
                <a:gd name="T23" fmla="*/ 22 h 22"/>
                <a:gd name="T24" fmla="*/ 1 w 9"/>
                <a:gd name="T25" fmla="*/ 22 h 22"/>
                <a:gd name="T26" fmla="*/ 0 w 9"/>
                <a:gd name="T27" fmla="*/ 21 h 22"/>
                <a:gd name="T28" fmla="*/ 5 w 9"/>
                <a:gd name="T29" fmla="*/ 10 h 22"/>
                <a:gd name="T30" fmla="*/ 9 w 9"/>
                <a:gd name="T31" fmla="*/ 2 h 22"/>
                <a:gd name="T32" fmla="*/ 7 w 9"/>
                <a:gd name="T33" fmla="*/ 4 h 22"/>
                <a:gd name="T34" fmla="*/ 6 w 9"/>
                <a:gd name="T35" fmla="*/ 2 h 22"/>
                <a:gd name="T36" fmla="*/ 8 w 9"/>
                <a:gd name="T37" fmla="*/ 0 h 22"/>
                <a:gd name="T38" fmla="*/ 9 w 9"/>
                <a:gd name="T3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22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3" y="9"/>
                    <a:pt x="6" y="7"/>
                    <a:pt x="7" y="7"/>
                  </a:cubicBezTo>
                  <a:cubicBezTo>
                    <a:pt x="7" y="7"/>
                    <a:pt x="8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4" y="20"/>
                  </a:cubicBezTo>
                  <a:cubicBezTo>
                    <a:pt x="4" y="20"/>
                    <a:pt x="6" y="19"/>
                    <a:pt x="7" y="17"/>
                  </a:cubicBezTo>
                  <a:cubicBezTo>
                    <a:pt x="7" y="17"/>
                    <a:pt x="8" y="18"/>
                    <a:pt x="8" y="18"/>
                  </a:cubicBezTo>
                  <a:cubicBezTo>
                    <a:pt x="7" y="19"/>
                    <a:pt x="4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5" y="10"/>
                  </a:lnTo>
                  <a:close/>
                  <a:moveTo>
                    <a:pt x="9" y="2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280"/>
            <p:cNvSpPr>
              <a:spLocks noEditPoints="1"/>
            </p:cNvSpPr>
            <p:nvPr/>
          </p:nvSpPr>
          <p:spPr bwMode="auto">
            <a:xfrm>
              <a:off x="4883151" y="4745038"/>
              <a:ext cx="134938" cy="280988"/>
            </a:xfrm>
            <a:custGeom>
              <a:avLst/>
              <a:gdLst>
                <a:gd name="T0" fmla="*/ 0 w 15"/>
                <a:gd name="T1" fmla="*/ 29 h 31"/>
                <a:gd name="T2" fmla="*/ 2 w 15"/>
                <a:gd name="T3" fmla="*/ 28 h 31"/>
                <a:gd name="T4" fmla="*/ 2 w 15"/>
                <a:gd name="T5" fmla="*/ 28 h 31"/>
                <a:gd name="T6" fmla="*/ 4 w 15"/>
                <a:gd name="T7" fmla="*/ 29 h 31"/>
                <a:gd name="T8" fmla="*/ 6 w 15"/>
                <a:gd name="T9" fmla="*/ 28 h 31"/>
                <a:gd name="T10" fmla="*/ 9 w 15"/>
                <a:gd name="T11" fmla="*/ 16 h 31"/>
                <a:gd name="T12" fmla="*/ 11 w 15"/>
                <a:gd name="T13" fmla="*/ 10 h 31"/>
                <a:gd name="T14" fmla="*/ 11 w 15"/>
                <a:gd name="T15" fmla="*/ 10 h 31"/>
                <a:gd name="T16" fmla="*/ 8 w 15"/>
                <a:gd name="T17" fmla="*/ 12 h 31"/>
                <a:gd name="T18" fmla="*/ 7 w 15"/>
                <a:gd name="T19" fmla="*/ 12 h 31"/>
                <a:gd name="T20" fmla="*/ 13 w 15"/>
                <a:gd name="T21" fmla="*/ 7 h 31"/>
                <a:gd name="T22" fmla="*/ 14 w 15"/>
                <a:gd name="T23" fmla="*/ 8 h 31"/>
                <a:gd name="T24" fmla="*/ 12 w 15"/>
                <a:gd name="T25" fmla="*/ 15 h 31"/>
                <a:gd name="T26" fmla="*/ 9 w 15"/>
                <a:gd name="T27" fmla="*/ 25 h 31"/>
                <a:gd name="T28" fmla="*/ 3 w 15"/>
                <a:gd name="T29" fmla="*/ 31 h 31"/>
                <a:gd name="T30" fmla="*/ 0 w 15"/>
                <a:gd name="T31" fmla="*/ 29 h 31"/>
                <a:gd name="T32" fmla="*/ 15 w 15"/>
                <a:gd name="T33" fmla="*/ 2 h 31"/>
                <a:gd name="T34" fmla="*/ 13 w 15"/>
                <a:gd name="T35" fmla="*/ 4 h 31"/>
                <a:gd name="T36" fmla="*/ 12 w 15"/>
                <a:gd name="T37" fmla="*/ 2 h 31"/>
                <a:gd name="T38" fmla="*/ 14 w 15"/>
                <a:gd name="T39" fmla="*/ 0 h 31"/>
                <a:gd name="T40" fmla="*/ 15 w 15"/>
                <a:gd name="T4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1">
                  <a:moveTo>
                    <a:pt x="0" y="29"/>
                  </a:moveTo>
                  <a:cubicBezTo>
                    <a:pt x="0" y="28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4" y="29"/>
                  </a:cubicBezTo>
                  <a:cubicBezTo>
                    <a:pt x="5" y="29"/>
                    <a:pt x="5" y="29"/>
                    <a:pt x="6" y="28"/>
                  </a:cubicBezTo>
                  <a:cubicBezTo>
                    <a:pt x="7" y="25"/>
                    <a:pt x="8" y="20"/>
                    <a:pt x="9" y="16"/>
                  </a:cubicBezTo>
                  <a:cubicBezTo>
                    <a:pt x="10" y="13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0"/>
                    <a:pt x="11" y="7"/>
                    <a:pt x="13" y="7"/>
                  </a:cubicBezTo>
                  <a:cubicBezTo>
                    <a:pt x="14" y="7"/>
                    <a:pt x="14" y="8"/>
                    <a:pt x="14" y="8"/>
                  </a:cubicBezTo>
                  <a:cubicBezTo>
                    <a:pt x="14" y="9"/>
                    <a:pt x="13" y="12"/>
                    <a:pt x="12" y="15"/>
                  </a:cubicBezTo>
                  <a:cubicBezTo>
                    <a:pt x="11" y="17"/>
                    <a:pt x="10" y="22"/>
                    <a:pt x="9" y="25"/>
                  </a:cubicBezTo>
                  <a:cubicBezTo>
                    <a:pt x="8" y="28"/>
                    <a:pt x="6" y="31"/>
                    <a:pt x="3" y="31"/>
                  </a:cubicBezTo>
                  <a:cubicBezTo>
                    <a:pt x="1" y="31"/>
                    <a:pt x="0" y="30"/>
                    <a:pt x="0" y="29"/>
                  </a:cubicBezTo>
                  <a:close/>
                  <a:moveTo>
                    <a:pt x="15" y="2"/>
                  </a:moveTo>
                  <a:cubicBezTo>
                    <a:pt x="15" y="3"/>
                    <a:pt x="14" y="4"/>
                    <a:pt x="13" y="4"/>
                  </a:cubicBezTo>
                  <a:cubicBezTo>
                    <a:pt x="13" y="4"/>
                    <a:pt x="12" y="3"/>
                    <a:pt x="12" y="2"/>
                  </a:cubicBezTo>
                  <a:cubicBezTo>
                    <a:pt x="12" y="2"/>
                    <a:pt x="13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281"/>
            <p:cNvSpPr>
              <a:spLocks/>
            </p:cNvSpPr>
            <p:nvPr/>
          </p:nvSpPr>
          <p:spPr bwMode="auto">
            <a:xfrm>
              <a:off x="5008563" y="4899026"/>
              <a:ext cx="53975" cy="73025"/>
            </a:xfrm>
            <a:custGeom>
              <a:avLst/>
              <a:gdLst>
                <a:gd name="T0" fmla="*/ 6 w 6"/>
                <a:gd name="T1" fmla="*/ 3 h 8"/>
                <a:gd name="T2" fmla="*/ 1 w 6"/>
                <a:gd name="T3" fmla="*/ 8 h 8"/>
                <a:gd name="T4" fmla="*/ 0 w 6"/>
                <a:gd name="T5" fmla="*/ 7 h 8"/>
                <a:gd name="T6" fmla="*/ 3 w 6"/>
                <a:gd name="T7" fmla="*/ 4 h 8"/>
                <a:gd name="T8" fmla="*/ 2 w 6"/>
                <a:gd name="T9" fmla="*/ 2 h 8"/>
                <a:gd name="T10" fmla="*/ 2 w 6"/>
                <a:gd name="T11" fmla="*/ 2 h 8"/>
                <a:gd name="T12" fmla="*/ 3 w 6"/>
                <a:gd name="T13" fmla="*/ 0 h 8"/>
                <a:gd name="T14" fmla="*/ 6 w 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6" y="6"/>
                    <a:pt x="3" y="7"/>
                    <a:pt x="1" y="8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3" y="6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5" y="0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282"/>
            <p:cNvSpPr>
              <a:spLocks noEditPoints="1"/>
            </p:cNvSpPr>
            <p:nvPr/>
          </p:nvSpPr>
          <p:spPr bwMode="auto">
            <a:xfrm>
              <a:off x="5099051" y="4718051"/>
              <a:ext cx="134938" cy="227013"/>
            </a:xfrm>
            <a:custGeom>
              <a:avLst/>
              <a:gdLst>
                <a:gd name="T0" fmla="*/ 7 w 15"/>
                <a:gd name="T1" fmla="*/ 5 h 25"/>
                <a:gd name="T2" fmla="*/ 7 w 15"/>
                <a:gd name="T3" fmla="*/ 2 h 25"/>
                <a:gd name="T4" fmla="*/ 6 w 15"/>
                <a:gd name="T5" fmla="*/ 2 h 25"/>
                <a:gd name="T6" fmla="*/ 6 w 15"/>
                <a:gd name="T7" fmla="*/ 1 h 25"/>
                <a:gd name="T8" fmla="*/ 10 w 15"/>
                <a:gd name="T9" fmla="*/ 0 h 25"/>
                <a:gd name="T10" fmla="*/ 10 w 15"/>
                <a:gd name="T11" fmla="*/ 0 h 25"/>
                <a:gd name="T12" fmla="*/ 9 w 15"/>
                <a:gd name="T13" fmla="*/ 5 h 25"/>
                <a:gd name="T14" fmla="*/ 5 w 15"/>
                <a:gd name="T15" fmla="*/ 15 h 25"/>
                <a:gd name="T16" fmla="*/ 5 w 15"/>
                <a:gd name="T17" fmla="*/ 15 h 25"/>
                <a:gd name="T18" fmla="*/ 9 w 15"/>
                <a:gd name="T19" fmla="*/ 12 h 25"/>
                <a:gd name="T20" fmla="*/ 13 w 15"/>
                <a:gd name="T21" fmla="*/ 10 h 25"/>
                <a:gd name="T22" fmla="*/ 15 w 15"/>
                <a:gd name="T23" fmla="*/ 12 h 25"/>
                <a:gd name="T24" fmla="*/ 14 w 15"/>
                <a:gd name="T25" fmla="*/ 15 h 25"/>
                <a:gd name="T26" fmla="*/ 8 w 15"/>
                <a:gd name="T27" fmla="*/ 18 h 25"/>
                <a:gd name="T28" fmla="*/ 8 w 15"/>
                <a:gd name="T29" fmla="*/ 18 h 25"/>
                <a:gd name="T30" fmla="*/ 9 w 15"/>
                <a:gd name="T31" fmla="*/ 22 h 25"/>
                <a:gd name="T32" fmla="*/ 10 w 15"/>
                <a:gd name="T33" fmla="*/ 23 h 25"/>
                <a:gd name="T34" fmla="*/ 12 w 15"/>
                <a:gd name="T35" fmla="*/ 21 h 25"/>
                <a:gd name="T36" fmla="*/ 13 w 15"/>
                <a:gd name="T37" fmla="*/ 22 h 25"/>
                <a:gd name="T38" fmla="*/ 9 w 15"/>
                <a:gd name="T39" fmla="*/ 25 h 25"/>
                <a:gd name="T40" fmla="*/ 8 w 15"/>
                <a:gd name="T41" fmla="*/ 24 h 25"/>
                <a:gd name="T42" fmla="*/ 6 w 15"/>
                <a:gd name="T43" fmla="*/ 20 h 25"/>
                <a:gd name="T44" fmla="*/ 5 w 15"/>
                <a:gd name="T45" fmla="*/ 19 h 25"/>
                <a:gd name="T46" fmla="*/ 4 w 15"/>
                <a:gd name="T47" fmla="*/ 20 h 25"/>
                <a:gd name="T48" fmla="*/ 2 w 15"/>
                <a:gd name="T49" fmla="*/ 24 h 25"/>
                <a:gd name="T50" fmla="*/ 1 w 15"/>
                <a:gd name="T51" fmla="*/ 25 h 25"/>
                <a:gd name="T52" fmla="*/ 0 w 15"/>
                <a:gd name="T53" fmla="*/ 24 h 25"/>
                <a:gd name="T54" fmla="*/ 7 w 15"/>
                <a:gd name="T55" fmla="*/ 5 h 25"/>
                <a:gd name="T56" fmla="*/ 11 w 15"/>
                <a:gd name="T57" fmla="*/ 12 h 25"/>
                <a:gd name="T58" fmla="*/ 8 w 15"/>
                <a:gd name="T59" fmla="*/ 14 h 25"/>
                <a:gd name="T60" fmla="*/ 5 w 15"/>
                <a:gd name="T61" fmla="*/ 17 h 25"/>
                <a:gd name="T62" fmla="*/ 5 w 15"/>
                <a:gd name="T63" fmla="*/ 18 h 25"/>
                <a:gd name="T64" fmla="*/ 10 w 15"/>
                <a:gd name="T65" fmla="*/ 16 h 25"/>
                <a:gd name="T66" fmla="*/ 12 w 15"/>
                <a:gd name="T67" fmla="*/ 13 h 25"/>
                <a:gd name="T68" fmla="*/ 11 w 15"/>
                <a:gd name="T6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" h="25">
                  <a:moveTo>
                    <a:pt x="7" y="5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9" y="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7" y="13"/>
                    <a:pt x="9" y="12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15" y="10"/>
                    <a:pt x="15" y="12"/>
                    <a:pt x="15" y="12"/>
                  </a:cubicBezTo>
                  <a:cubicBezTo>
                    <a:pt x="15" y="13"/>
                    <a:pt x="15" y="14"/>
                    <a:pt x="14" y="15"/>
                  </a:cubicBezTo>
                  <a:cubicBezTo>
                    <a:pt x="12" y="16"/>
                    <a:pt x="10" y="17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9" y="21"/>
                    <a:pt x="9" y="22"/>
                  </a:cubicBezTo>
                  <a:cubicBezTo>
                    <a:pt x="10" y="22"/>
                    <a:pt x="10" y="23"/>
                    <a:pt x="10" y="23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2" y="24"/>
                    <a:pt x="10" y="25"/>
                    <a:pt x="9" y="25"/>
                  </a:cubicBezTo>
                  <a:cubicBezTo>
                    <a:pt x="9" y="25"/>
                    <a:pt x="8" y="25"/>
                    <a:pt x="8" y="24"/>
                  </a:cubicBezTo>
                  <a:cubicBezTo>
                    <a:pt x="7" y="23"/>
                    <a:pt x="7" y="21"/>
                    <a:pt x="6" y="20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1" y="25"/>
                  </a:cubicBezTo>
                  <a:cubicBezTo>
                    <a:pt x="1" y="25"/>
                    <a:pt x="0" y="25"/>
                    <a:pt x="0" y="24"/>
                  </a:cubicBezTo>
                  <a:lnTo>
                    <a:pt x="7" y="5"/>
                  </a:lnTo>
                  <a:close/>
                  <a:moveTo>
                    <a:pt x="11" y="12"/>
                  </a:moveTo>
                  <a:cubicBezTo>
                    <a:pt x="10" y="12"/>
                    <a:pt x="9" y="13"/>
                    <a:pt x="8" y="14"/>
                  </a:cubicBezTo>
                  <a:cubicBezTo>
                    <a:pt x="7" y="15"/>
                    <a:pt x="5" y="16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8" y="17"/>
                    <a:pt x="10" y="16"/>
                  </a:cubicBezTo>
                  <a:cubicBezTo>
                    <a:pt x="12" y="15"/>
                    <a:pt x="12" y="13"/>
                    <a:pt x="12" y="13"/>
                  </a:cubicBezTo>
                  <a:cubicBezTo>
                    <a:pt x="12" y="12"/>
                    <a:pt x="12" y="12"/>
                    <a:pt x="11" y="12"/>
                  </a:cubicBezTo>
                  <a:close/>
                </a:path>
              </a:pathLst>
            </a:custGeom>
            <a:solidFill>
              <a:srgbClr val="194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134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508"/>
    </mc:Choice>
    <mc:Fallback xmlns="">
      <p:transition spd="slow" advTm="108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POINTLATEX_CACHECONTENT#5C6D61746862667B757D285C6D61746862667B707D29203D205C73756D5F69205C5073695F69285C6D61746862667B707D292028755E315F692B5C696920755E325F6929" val="iVBORw0KGgoAAAANSUhEUgAACCUAAADPCAIAAABH4G71AAAgAElEQVR4Ae2d/Z3fqNW34+eTAhKXsJkKNlNCPBXEW8J6KrBdQuwK7C1h7QrGKcHeCpwtwdkO5vneqzu6CRJHCAECdM0ftn4SgsPFiw6cAzx5fHz8A38QgAAEIAABCEAAAhCAAAQgAAEIQAACEChG4F//+tfHjx8V/Xfffff8+fNi6RAxBCAAgXQC6qn++c9//vLLL7/+/vft27fffvttiu5Pf/qTLtSD6e/p06fff//97e3tX//61/TEBn3zCfaGQUuWbEEAAhCAAAQgAAEIQAACEIAABCAAgSYIfPny5W9/+9s8bffy5cs3b940IRlCQAACEPjDHz59+vTTTz/J0jB3U/FU1Lnp7+9///tf/vKX+LcGDom9YeDCJWsQgAAEIAABCEAAAhCAAAQgAAEIQOBkAjItvH792hVCc3Oa3XPvcA0BCECgPoF///vf//jHP2RpSDAzLKXViocffvjhxx9//POf/7x8ep072BuuU9bkFAIQgAAEIAABCEAAAhCAAAQgAAEI1COgnUnu7+/lMuwlqVk5rXjwbvITAhCAQDUCk6Xh7du3JVLUEi4ZWS9rdcDeUKJSEScEIAABCEAAAhCAAAQgAAEIQAACELguAXsuD3vDdWsGOYdAAwQ+fPigVQjGmobpkAYd2KBzGqYjHPSvDnXYJbtWTrx69WrXK2MExt4wRjmSCwhAAAIQgAAEIAABCEAAAhCAAAQgcD4BrWmQy7D2JzFEwd5gwOERBCBQlIDOq5/OrvdSkY1BZzBot7dnz555j+af02nSen25bGsO414ozp9//vlqZ0pjb3DrANcQgAAEIAABCEAAAhCAAAQgAAEIQAACuwlM03AyM8S4AGNv2M2XFyAAgcME1E3d3d39+uuvXkyyMWgHJMPM4IXXT3sJlxf+agsdsDd4FYCfEIAABCAAAQhAAAIQgAAEIAABCEAAAhsENN2mabvPnz/Lz1c2huUUnvE+9gYDDo8gAIESBGRsuL299fZQUl8kK2ny+gN1g9qXaXW1hJcFBXv//r13c9Sf2BtGLVnyBQEIQAACEIAABCAAAQhAAAIQgAAEjhJ48eKFotDe5fpXU3XTVua7rAtLCbA3LJlwBwIQKEdg1diQa9mBToP44YcfNoXXKopPnz5tBhsgAPaGAQqRLEAAAhCAAAQgAAEIQAACEIAABCAAgfwE5L2r41L3xqsty3XOqrGxEvaGvUgJDwEIJBNQP6aVDa6VVB2UFmYlL2tYSvLlyxeZE7zFE8tgOh9Cxonl/cHu/L/B8kN2IAABCEAAAhCAAAQgAAEIQAACEIAABE4hoBm3h4cHuRLr4hQBSBQCEICAR0CLDzxjgzaCy2hsUHKKLeYEae289OrVK0+88X5ibxivTMkRBCAAAQhAAAIQgAAEIAABCEAAAhCoRECewnLa/fnnn7XVknYL2XXmaiURSQYCELgqAZ2a4FkC9PMvf/lLdh4yOagb3Iz27du3w++q9MdNCgSAAAQgAAEIQAACEIAABCAAAQhAAAIQuDgB2RW0t9L0r3ZM0p+2RdIuJX/+858vTobsQwACbRLQTkr39/eubDIJ5F3Z4Eb+/PlznQutA6jdm8vrab3FwD0n9oZloXMHAhCAAAQgAAEIQAACEIAABCAAAQhA4A+aEXt8fAQEBCAAgR4JvH792hVbK7FkEnDvZL/WcgqZNOyDHPRUR1W/efMme+qNRMh+So0UxPlivHjx4smTJzLxyfR3vjRIECCgTTC15ksK38C9UiDr3IZAfwTUr6q1qmvlbwwC5bxg+qvcSAwBCJQkgFpekm62uFHLs6EMRERDCIDhNgQgAAEIxBLQDKe31MD7GRvRznCyJWy+oV2VpEtsBksLcLqWgr0hreCGeku7hmlGbGpyv/zyi7ep2VBZ7T8zKiYdcSNDqCy0mvkq1zf1j4ocQOBkAjIKqsHaTg0ni0jyOwnoE0mvu5MZwSEAgX0EUMv38To1NGp5Ofw0hHJsiRkCEIDApQh48/4vX77U/GcFAjKZa7u5zYSmmdjNYAkBTtdSsDcklNpQr2hG7O7uzp0Ri2kSQyHoKjNu6Wjm6+bm5sOHD13lAGEhcBUCnz9/vkpWr5TPchrhlSiSVwhAYJ0Aavk6l1bvopYXKhkaQiGwRAsBCEDgggS84ZsmP/WVqXNWs05x2ASuJQ6bYdICnK6lYG9IK7hB3tKeZd5GZjL9sV9Ey6UrG6k2m3Ml1CEz6i7dO1xDAAItEHDtuC3IgwxZCHgKa5Y4iQQCEICACKCWd1cNUMtLFBkNoQRV4oQABCBwTQJam+6NyjWa0yyovK613++rV6+KYomxN0iAQj7Ep2sp2BuK1q52I9cWZrIrfPz40RVRxobS7c1Njus0AuqMPJODukt1JWmx8RYEIFCIwLdv3wrFTLQnEpDC+uXLlxMFIGkIQGA8Aqjl/ZYpannGsqMhZIRJVBCAAAQgIALenKfHRGsLdDyqvj7e/Vw/tXHT999/vxlbuT3tz9VSsDdsFv2AAdScbm9vtRuPmzftYoaxwQXS8vWy15CR9tmzZy3LjGwQgAAExiDAEocxypFcQKARAqjljRREshio5cno3BdpCC4NriEAAQhAIAuBzS2OdTxq5CqENHn+9re/bb74888/b4ZJDnCiloK9IbnUen1R64lkbFCjcjOgBsaePC6Q9q+XvYaMopgc2i84JLwOAe9kqutkfPicYm8YvojJIASqEUAtr4a6aEKo5Qfx0hAOAuR1CEAAAhBYJeDNfK6G0RoIfYZWHx2/qdnXzUi0gL7cGgulfpaW8uTx8XEz8wQYhsCkzHn7l2lzHtW/YfJ4qYzIwOCtvdJyLfb6uFQdILMtE9BGZ2lz0+/evXPPd2o5jwmyud+gedcp3Zyupwvv34RUir4iJxRtMF00CSKHAASGJ4BaPlgRo5anFSgNIY1bL29pBwXjNFSGrr2UI3JCoFMC2tHIHXuGcqHRd6EtyvWNu7m5CaU739c6jNIn6dbXUrA3zOU7/sW0TNWz72l1T52T2cfne1IO1St5W2Oht51UFCQLgRUC2hHS63VXAi1u0Yo9JPp+CeP0J7OELtTv6V8vWLWffDqroSYhCIxKALV8yJJFLd9brDSEvcS6C4+9obsiQ2AIjERAh0LHZEfby5fb8SVGhnIGDzf7lbUU9lNy4Y98varMyX8WY0Pvpa71DZ4ftKbh2Fip92JF/mEIPDw8JORFrZgDdVxu8kyReqQlBcIiXVBr8uQqogWaX79+FWFtXaWFel5P6L6e/Vodr76q2aMlQghA4CIEUMtHLWjU8l0lS0PYhYvAEIAABCCwl8Cf/vSnmFdi1kDExNN4mMpaCvaGxutDNvHkjOm5gqrhpU2EZZOJiHIQ0DTcshzVj7DXRw66xAGBowS0vkHeCgmxaO059uBNbsIr86qMEJMFQksfJvNDzMFcm5HbAdJ2yrLj5CkEIHARAqjloxY0avmukqUh7MJFYAhAAAIQ2Esg0iMtMtje1KfwMTaPOgaPyloK+ymlVZjO3lpu1KUMaFIGL/jOCjIsruYl7+7uvOdFF4V5afETAhAwCMj+p3OojACrj6SayE4stWD1KTc3CahjlPFVf96mc5svxgSQVqo1FjEhCdM4ARmr1NDU3J4+fTqNB3Qhmd2xwXRnykjRJumum3FPN1HS8wEn07WGJVrWI5PbJBX/dkQAtbyjwkoTFbU8hhsNIYbSAGHYT2mAQiQLEOiXgN0FzfkqenyCxg6b5gSt15eoszxFL+ppKdqOgL+xCfz444/LyqraPHauL5g7lemyoOVYfUEUZBkCrRHQRKE7d7lsqqE7cv1rLS89yiP+6gyzL3qQYtojDWT2CKyqSaEm2dR9OY54eeFn+wRW6xtqefsFt1dC1HKbGA3B5jPSUznAGZ9OnVg2UmbJCwQg0BoB7b5rdEHTI7mRFRV7UwAFqKwK1tFS2E8ppug7DqN9rpd7PsghrprprGN2vYmuMlXJelLf39/Leund5CcEIFCZgJwa5GWfkKjeKnd0VYI8nb4i/i9evFBnKMODtCsNbrNk5Oeff84SD5FAAAIXIYBafpGCVjZRy42ypiEYcHgEAQhAAAIZCWgp8OrcuptEC2O6ohs6uZmdrutoKdgbluTHuaO5ldevX3v5UT3W1gHeTX6OQUC2paUP9Q8//MCmH2OUL7nomoCOO97UdVYzqG78y5cvq4+4uZeADA/SrsRTri6rzpW7Ilya83e9TmAIQOBSBFDLL1Xcyixq+WqJ0xBWsXATAhCAAAQKEdDoL7TQSrNnRXdSUo4i5+Iq2xskWAUtBXtDoSp9frSq1ppoXsrRgu1uKRV3shBY9aHWVnHLox2yJEckEIDALgLSddK29FntzHclTWCPgFxd3r9/r+UO0j6XZlovcOinelfNm4Sech8CEIDATAC1fEZxnQvU8mVZ0xCWTLgDAQhAAAKlCWhd3eRtNk/ra727fAF1cJqcAoumHnmO4CxYUWHcyCtoKdgbXOBDXWuKeXkmiSZWSjenoSB2mBmV79J4q5MwdVxth7lBZAiMRkAW34TZbZpwoXogNUvapxRNne6QUC6SiiUOhYqGaCEwGAHU8sEKNDI7qOUeKBqCB4SfEIAABCBQh8DkbSaz93RUg9a7yxewQtJaP7GZiowNGpZuBsseoLSW8kSsswtNhKcT0EbVy0kQWfDYlOP0oqkjgDqOpR1VE2qqGHUEIBUIQCBEQB7xaUuOZKvAcBiimuW+lM63b9/ujUqLJE5REPfKSfgQARmcVIihp5PrhgLoQv/K+KcLjRyWH9lQDDH3Ze7SSOP29lb/6vrp06fTv3rXsIRp4BQTOWFOJ4BafnoRnCsAavnEn4Zwbj08K3VbuWKC4qxyIV0IQKAOgVUdwEta2/xq5b13s9rPVQmzTB5ib6hWiPUS0vEMq5tvaAERQ9N6xXBqSjLb3tzcLEWgDiyZcAcC9QmsDrljxKAJx1A6Ekadpw7M+PjxY3wkWbSx+OQI2Q4B+XDIt2Pp3hEvoWwJGmDoD/UsHlp3IVHLuyuy7AKjlgspDSF7veolQuwNvZQUckIAAtkJyKtJXkSb0T48PDx79mwzWKEA5bQU9lMqVGSnRasKvWps0N5kjGZPK5XqCausl7sqSYo0r+rq4pMgBAYnIP+FtC0aV7v3wWHVzZ46T82JyHs9voCOTDfXzRypZSYgbyC1ZVkB42uLK8Hf//536Wza0Qv1zMUy2DVq+WAFmpYd1HIaQlrN4S0IQAACEOiaQMzpuXI/OtHYILzltBTsDV3X3hXhVw8j1Ui4zt5kKwJx6yQCmsJYzoBoIwhqwkkFQrIQ+C8C8mL4r99xP7SFC004DtWhUJpHlqOHpoNjYlGhKHBMSMIMSUA6eszGrF7etYOELFveTX6ORwC1fLwyTcvRxdVyGkJateEtCEAAAhDomkCMX5oWOp+ex0JaCvaG00s2pwDys1vdUFi7PeRMhrg6IbBa7tqdnGM8OilAxByZgOYoV1voZp7VhHUCxGYwAhwnoOngGJ8UJRSjSh6XhxiaJaADPPYOFbRtV7PZQbBcBFDLc5EcI57Vj/4V1HIawhgVmFxAAAIQgMAuApp2W52e9SJpZFBQQkvB3uCVdcc/5V95f3+/zIA8NM9dnrMUiTt1CKjcV/2J2JKlDn9SgYBNQKc4RHrQe/GoCWtrAu8mP0sQ0AHd2i1Hruh25LvOe7Cj4mmnBDYriZev1a+zF4afXRNALe+6+EoIf021nIZQoi4RJwQgAAEItE9Ae9pvCqld0OW3tBmsQoASWgr2hgoFVymJ0CQyfpeVCqDJZFatlOyq1GRZIdQVCah/1o6Ne3P+22+/hTr8vVERfpOAVqLIOcWeHVanyrqxTZJjB1huYGjnt5GhhS0kT48QCPXSqOVHqPb+7gXVchpC75UW+SEAAQhAIIGAzO2bHmmaB2hkccOUwexaCvaGhJrT4iuhlaoyqTGmbbHAasmkmbLVTR6usHy7FmPSgUA6AfXP//znPxPe11vaZjHhRV5JI6A9rOzFKMwhpoG95lsJVsZrguo316jl/ZZdUcmvppbTEIpWJyKHAAQgAIFmCcQYEjR+bGq2NruW8uTx8bHZEkKwSALaWEOOdfJ49cJrQMueGx6TC/5UHXj69Oky49r8AYfcJRbuQKA+AVkOYjSSpWA6pVYnGy/vc6cQAW2BZdgVUKgKYe8iWn1Pb29vI0VFPYsE1Wkw1PJOC66O2NdRy2kIdWpU+6m8evVKjm4hORmQhshwHwIQ6JdAzLhArmw6LLC1PObVUljf0Fr5psijiaqlsUERpU1gpUjAOw0TkMl0dec4nV0jt6OGBUc0CFyFgEZi9nY9IRB6SzpB6Cn3sxNQn7nanU4JNagyZidAhBCAwCYB1PJNRFcOcB21nIZw5XpO3iEAAQhcmUBoL8GZifzFDSe2OVj9i7xaCusb6pdg5hRDpjO85zKD7jm6kJVSlUTbjje1hqtnzMgOgXQCITfAzRjb9IzYFLvrAKFVDjL/aNulrrOG8MkEQsrYaoRoaKtYxrgZqgkU+hjlmyUXV1DLaQhZqsoYkbC+YYxyJBcQgEAkgZitC75+/arNiyIjrBwso5bC+obKZZc/udXd+ZWM4YOZXwhibJuALAo6+H4po5bFUE+WWLgDgfoE1Eh//vnnhHR1DhULlRK4HXlFwFfXo+hQDelnR2LmXQhAoHcCqOW9l2AF+a+gltMQKlQkkoAABCAAgdYIyNy+uc2MRv3NGhvEM6OWwvqG1urnPnnkSnl3d7d8By+qJZOL3wlZKYWlZePqxUuN7F+NQMhxfpMDrXgTUd4A6lG1Wb/Wh3nRyoIrPz7vJj+vQCDkzLuad5S0VSwD3EQtH6AQ62RhbLWchlCnFvWSCusbeikp5IQABI4TkCFhOUJ0o3337p2G/O6dBq9zaSmsb2iwcHeIdH9/vxp606S2+hY3ByYQslIqy9SWgcudrPVFQI7zOjcvQeZVw3NCPLwSSUA96sPDg2aNvfBpi1S8SPgJAQh0SgC1vNOCqy/22Go5DaF+jSJFCNQnoBlJTZtqdlV/utDP+jKQIgSaIvD8+XPb2CDXtPaNDUKaS0thfUNT9XOfMJqZCulzj4+P++Ii9AUIGFbKz58///Wvf70AA7IIgdYJ/Otf/7q5uUmQUnsXsLFSArcjr6y6cLLW5AjSft9lfUO/ZZdLctTyXCQvEs+oajkN4SIVOD6brG+IZ9VXSJkZ3KlVuUxJF+orC0gLgYwEjM/flEpf6+CzaCmsb8hYwWpH9fbt29UkV3fqXw3JzUsRkJVSR8uuZpklDqtYuAmB+gSku2uVZUK6P/3004cPHxJe5JVkAs+ePVt2qiqI5Ah5EQIQ6JcAanm/ZXeK5KOq5TSEU6oTiUKgMgENOlxjg1L/5Zdf5IhTWQySg0AjBFT5Q77gk4R9GRskcxYtBXtDI/Vztxiynnld/BwFc8czCi48AqG6oWNO8UfwWPETAmcR0CrL5Sx2jDBa4sBa5hhQGcPIuuDtqoS9ISNeooJALwRQy3spqabkHE8tpyE0VcEQBgLlCGh3hGXkMjksb3IHAsMT0P4E9ubG2nG3xxP+jmsp2Bt6rfwh5xHNUskS1WuukLswAW2a9N13360mEupNVgNzEwIQKEpATkOhpmqk+9tvv/3tb38zAvAoOwF9cD0Dg0oB967snIkQAo0TQC1vvIDaFG88tZyG0GZNQyoIZCew6vm6ejN70kQIgaYIyNvPNjbozD+d69CUzJHCHNdSsDdEom4r2HL92iyf/Fvnay4gsCQQ2m6LJQ5LVtyBwIkE0k4elmNRj94TJ3I+nrQ0SM/M41kgjidBDDOB6WRCmXmMP21Kpq2uFFLKEit+hE4GMHULYiIyBrfpkcLQh8z1LfICtTwSFMGWBEZSy2kIy/LlDgQgAAEIDExAAw0NA0OWNi2C18F+0sD7JXBQS+G86C6LXoam1dVq8ofVWp4us4TQFQk8efJkNTUtjtFQYfURNyEAgfoE3rx5k7bwiBPgKxfW8pTvx8fHyjJcIbm0FqFPm7ZM1TR6UURtnhctYsq71tzszbtcsboeHe3N78HwqOUHAV789WHUchrCxWtyKPuyYYcWvugVDhkOcWv8vrxtPn786AnJZIIHhJ9jE5iMDasTs8q4Ojd59Mqbp3cIR7QU1jf0V/oa04bqNIsb+ivOMySWKrCarJQG7FWrZLgJgVMIaITmOc5HiqG3cOuOZJUlmOayvX5Ve1hniZlIXALfvn1zf0Ze69N2c3NzNZ99fc1VLWWwTDA2CGzaW5ElMlgw1PLBCrR+drzPxyxAX2o5DWEuOC4gAAEIQGB4AraxQROz+iwOYGxQOR7RUrA39NcQ5KoWEhp7Q4gM910CRj1hGxAXFNcQOJ2AdlXyjiOOEUlzhT/88ENMSMLkIuB9mulLc4F149HHK6E5TDHIufI6Dvsa4dze3oYWd7tIV681ruh0n9nV7JS+6bV9NzlD3XKDcX1xAkY96ehTQkO4eDUm+xCAAASuQ8A2Nrx7924kz7MjWgr2hs4ahWr2cuXalAc5tI5hQOusSDoUV3MuoSmbjgY2HYJHZAjsJqBePe0gB63fHEnR2Q2u+gvyJXcXo2gZIsvFsheCIEsL0kaoahQJtgc1iitMo09DoL0LFLQhp6YLtRWbtgJjZ8X4qotaHs+KkCECA6jlNIRQ4XIfAhCAAAQGI6BPntx6Vrec0SSbdGmdITdSlo9oKdgbOqsJxnSwYXfqLJOIW55AqLZohoI5yvL4SQECOwjoGx86qcmO5f7+nilvG1Hep14xhZwD8iZ6wdhkdZDZQJ8qqfuGR+0qGRWKjjRYfTTMTa1t2mtskB+W+gptOaXt14fhUCcjqOV1OA+fSu9qOQ1h+CpKBiEAAQhAQAQmY8PqGmId2KD7Q+rSyVoK9obOWo0xtL6C115npdWwuMZeK8aYoeEMIRoERiagGVJpMAk5vLu7S3iLV9IIyDLkFhN9aRrGXW9pilxuRKEVe6tR6UiDge1wWpqgZRyrGQ/dHM8PK5TTEvdRy0tQvWCcvavlNIQLVlqyDAEIQOBqBAxjg2bkhzmwYVmsyVoK9oYlzHbvfPr0KeSz5m7j0G4GkKwZArK7hiZotDRMfWUzkiIIBCDwPwTSdlWSk8VgKzobrw2ac9He99OfbA/SShsXeADx9DnbO8Muk8MAGV/Nwt6sPTw8DOmHtQon+03U8uxILxth12o5DeGy9ZaMQwACELgOAcPYMNiBDcsyTdZSsDcsYbZ7R6cdhoQLrXAJhec+BAwrZdrMJkghAIFyBLSHTFrDlJc9u7GXKxcvZi1xEO35j0OVPD6FfkoJ9jazshPSrkpDLnHQrN/q+u4QDUFTjQ095f4mAdTyTUQEiCfQr1pOQ4gvZUJCAAIQgECPBELGhiEPbFgtoDQtBXvDKswWb6qKGx58bKbUYpm1LZM8cEMCsg1IiAz3IXAiAfXzRrM1BJN+MOTsqpFlHl2NwF6//iE/c7sypQHS8EdZFG0FqOVF8V4wcuP7vqtpV0ZHQ6gMnOQgAAEIQKAygZCxYeADG5aE07QU7A1Lko3eMTxb2Uyp0TJrWyx5NYa2VNK2XXKTbFt8pIPAFQnIcf67775LyLnhkpAQG69AoDUCWkqya6Fny/N3yWx3HVG+10KTLNWoL6KWj1qyZ+WrU7WchnBWhSFdCEAAAhCoQCBkbBj7wIYl2DQtBXvDkmSjd4xhJPaGRsusebGMmjPkXEzzBYKAENgmYIztjZd1LotO1jUC8AgCvRPYZW+QWX2wk4r2egnswtV73SghP2p5CaoXj7NHtZyGcPFKS/YhAAEIDEwgZGzQiX3v378fOOOrWUvQUrA3rJJs7qa9WNVY29JcThCoJQKGy7MxfmgpB8gCgcsR0Fb1UnESsq0dlvfOSCakwisQOIuAcZTZqkjGHpWr4Ru/ueurLb2Rw0WOFChq+RF6vBsi0J1aTkMIFSX3IQABCECgdwIhY8PDw0MuNz6Nzedj/9rf/ThBS8He0EcrMBxatSWOzhHtIxtI2RgBw0QpSZmabKy4EAcC/0tAKo7deEOkpCVIcwo95T4Eeiewq10MZm/4/PlzfPEZA4b4SK4cErX8yqVfLu92D9agWk5DKFcZiBkCEIAABE4ksGps0NTr169ftbNQLsHu7u6kk09/7Q9MErQU7A25qkrZeIzNbVQ7y6ZN7OMSkHujsRf8LmfJcSGRMwi0SECD/ND5K4a42kOGT4bBh0e9E7D1YC93uybovXcb/Kk90+Kl2gUqPtrrhEQtv05Z18xpd2o5DaFm9SAtCEAAAhCoQ0BLDTRL9uuvv7rJTadDZ3T19rwAb29v3eQavE7QUrA3NFiOvkiqiMYwkkGjz4vfewgY9cfwWtqTAmEhAIH8BPS9T2uhcp148+ZNfoGIEQINENilqcv85in6DeQgUYRdZ1FoBKUOJDElXvvDH1DLqQXlCHSkltMQylUDYoYABCAAgbMIyNigAYWGCa4A2olUynZe/dnzfNLGsG6KbV7v1VKwN7RZjv8llT2pZBT5f8XCDwisETDqz3jHaa4B4B4EeiWgtZwvX75MkP7169e7ZicTkuAVCJxCYK+m7in6p8icJVHPA8uOU/5ZdgCe2gRQy20+PD1CoCO1nIZwpKB5FwIQgAAEGiSwamzQiFunLGSX1vUpT9i3ILs8MRHu1VKwN8RQPTmMsZMXTmonl03/yRtdhjJnjyX6zz05gEDfBLRSIW3qkF2V+i54pA8T2KWv75qmD6d5/pNdhpNdq0DOz1t7EqCWt1cm40jUkVpOQxin2pETCEAAAhD4wx9WjQ3v3r0rtDeAq733opzv1VKwN3TQsAx9Lm2mqYM8I2ItAvYubEbdqyUg6UAAAhaBNKOgplmfP39uxcszCPRJwDiUaJmhYewNuzKyC5cdifcAACAASURBVNESGncM1Qi1nOpxkEBHajkN4WBZ8zoEIAABCLRDYNXY8PDw8OLFi0JCuusbelEg92opfyzEjmhzEdCuF97eYW7Mtn3JDXnNa20tKrOhWrKG4vr79u2b/vV4yhfy6dOn+lcjcF2oqetCBsa8u7O1zF9ZFpZVCYVODK+DYhUCNyHQMgEdWiWTQ8J6BR0Ir5WhWB1aLlxkSyCgL7irvtsxhL599lsNPt2VEewNR0oQtfwIPdTyGHpdqOU0hJiiJAwEIAABCHRBYGls0PSgzOp7d2qNz6w0Ild770g536WlBO0NIhs/YIvH6ob88ccf379/795Jvq4grU4IKbFp12aWDecRvduIveHTp093d3ebeTkS4PHxMfJ1dRaCNv15poXVGBRmCuZVeHUxsjqIsIo+4zH0qzKce1N51MxjSAaRZEYyBIf7EGiBgFqouimjFYeElJXi69evY/dvobxzf1QC8huIz9r09Y8P32zIXRmRetNsRtoXTEqRISRq+RIOavmSiX2nC7W8i4Zgc+YpBCAAAQhAQASWxgbN/struajTrfcZ7WU/JeHapaWwn1LrTcyriJ64zBPNQNRNvHr1SkBubm7u7+819bZr+D3HM1/odcHXwaqKUH2NFlKNesKq3bvZNXDGxQUEIHAiAZnD09wiEhZGnJhNkobAJoFdDUGrHjcj7CLArozsMsl0kf2aQtpKEWr5XBao5TOKvRddqOUDNwRVXW3V/ezZMzVnDQCf/P6na93R/VEHg3trKeEhAIHGCdCVRRaQQOmz684cyn+/tLFBsnlbIu8av0RmrVCwXVpKcH1DIeGIdi8BQ59TS9gb25DhNdH2j3/8w1udkDen6oB++v1PHYHW5eivqLUzr/CbsdnLxIwauBkzASAAgWoEpLXYn/9VSdRzylJb6BSs1RS5CYGiBHY577uji6JSlY58V0ZGUmBKg13GbyhFqOUTLtTyZbXZdacLtXzIhqB9F+RnttqdatcL/U251mBQA08Wf++q1QSGAASqEaAri0e9NDbU2dVGmym5OxNo8NKRcr5LS2F9Q3xtPCGk9ikyUk2YWjJi6/GR5sjUMuWfW9TY4JKRrilNVL6BWu6gbsJ91PW1MUhWlkfKadfFhPAQMAjo268BsBEg9Ojt27f2tyb0Ivch0CCBXc77u5YFNJhZRKpMwO4qUctRy3NVyMbV8vEagoxkGlFqffyqscErVo2MNPaU0qWJKu9R5Z8qCA1IJYn+ZP/ItU915VyQHAQgkIsAXdkukktjw8uXL8VwVyRpgeXJ7L7YnQIZr6Vgb3ALurlrexrdKObmcpJbIGlU0gtDTii5U1uJT32EJjXkFzzGXLzdx2lB2QoCbkEAAo0RUI+Utnu4Rs5jdGWNFQjiQKAGARpvDcq/p4FaHkKNWh4ik3a/cbV8pIag/lMz9dKCYiwNbmkKgnbcrTMz5aY7XUts7e+k0xM1IJUk+pOrrOwl2vfpdCvIUlruQAACpQnQle0lvDQ2yG+v6Ip/lZESlZ1YqWga0xW4o82UJrHjtRT2U3ILurlre57XLubmMpNJIDVRqVNyLckU36Fo5BcsPU99k7xLDkV09st2H6flw1Jqz5aR9CEAgW0C2lVJzXnvsFnhNdi2PRa30yYEBBogcM39lBoAfwkRUMuXxYxavmRy/E7javkwDWE53zSVnVz65L2hgfZUEMrvNK2/LFnpTtK7Ku+tpEkrybY6FtZNGSEwOSxLijsQGJgAXdnewtVJPOrkvfGy+nn97Y0qFH5eQu2lshq+Oz/yeC0Fe8Nqibdy09gcUyJq7WQrglaRQ9qVDk5wdzqLSVaNQQ1Y/+pv3mZB7V8KmZxBbMIx8asHmY6nlrrZ0bZrXtbsPk6gvPD8hAAE2iSgXkh9kUabe8VTZyhvC62Q2Psi4SEAgXMJzEOac8W4Quq20ohaHlMHpI2jlm+CalwtH6MhrM43aeduuZF5B7+raU/bFq0OiGRykEGiZvPXcHjV2DDVKz3SqovKJpDNKk0ACECgEAG6sr1gV4kpEqNf3ZvE3vDd+ZHHaynYG/ZWhnrhNb1uWMOkr9cTpYGU5D8Vv9ZVcKQvymgZ45WvmGXDOGjMlOatRDXNF5NiAzh9Eew+zvZj8uPiNwQgcCoB9ULafVKrr/ZKoaWd6jZrjpn3Skh4CGwSmB0LNkMSAAK7CKCWu7hQy10a2a9bVsvHaAiab/IgT+M4QwXSUNF7ZS53DVGrLSlQQpu+dxq4NWVvMCY0xNB+OkPmAgIQWBKgK1syse+EjA32W6Wfdje1G/oaTqDcyUPObyhdedLjd8tpGUt3lXKZhV135K67qY5oFwXNsn39+lWqmBx1I6f+FUzbzso9UO/uEskLLPEkZNFN37wUM/6UT7SxB4WyptFFxuSICgIQKEpAHZHtdxBKXfYGGnsIDvch0CaBTe3IFdv41rvBuF4SQC13maCWuzSyX7eslg/QEKTnSNtxS00/lS/D2KDAehrqP+UVW20AeNBDzs11tWu7zpzoU1yNAAlBoAQBurK9VCfzzC61eW8SCeH1Zelul5R4LSW4vkFrCd2S0Gysfs670LT2YehL2shaaC9WTZtLikx6bzAZuOTaP781Le2fKoxWnkrJcOvSHCzjhVqpPHOP7ASiNiNNUQtU5aKyulo2UlqJofyedXpYpJCrwWTBMjKuTEXab1Yj5yYEIFCZgPpknWS4N1H11eoGe+zB9uaU8KMSCM0HjZpf8lWNAGp5PGrU8nhWoZDNquUdNYQQW41b3ZGpjA1arxMK7N7Xi6Hsay7iyDjUTcW+3lzcoNeb8koUW2OAOWVW6KoZbGy8PIVARwToynYV1nItyK7XywVuqseOz2aslvKY9CcX8uPz3ZrUSEp890tZpNX+PLsTPvaC53nhlf27d++ORV/1bdca4WXk+E+tS8ibmYMLHZQjlV1ekSrEphpulIXU6AoykAQEIJCRQHLH29f3JSMxohqAgFQ+41u2fJQry7b/ppeuZmNzpat4Hh4evPiNnxoeZEz6UlGhlhv1yn2EWp6lXTSrlvfeEDT/4FZXTWjEl5ddKBV0p8mlz5V/9VrfwfhMlQspMeLH1GKrz2g5YYg5O4HV5qCb2RMiwlUCdGWrWEI3d2npq/1quZvVZsVDcNLur/YAM6V58jC4vmEOunqhY5Rk3tegxfUOWA3Zwk1JK3OWHNi7kHYmZi8i6csOpk0kpYTpXOU5d1kupCNqQs071Ot4zPKwEN4j0qp1KMt9+QjbNarlPvp4iRMDBIYkoF5IqkCMK5yXffV+mlDI3rV6qfATAi0Q0Gr07lYxH+HG+o9keqjlm+hQyzcRxQdoVi3vuiHI197dj0j9YWi9QnxJzSGlbulY6flniYsYaZWpcvqbvpirMrh7G2i+RZVEI8ddEy+ipz9BUzeiyq8/ncY0fbBWj2VSsHLZLFF2xAmBjAToynbBbHZlw5QL9Wa7stNIYPXShiTz5GGivUFRa3imnWfcb7aRXguPZDhKOD/zRMltfU7rp06ULSFpaWBHZvCXKapAde7C8n6WO5O+eERg6UyKpJyEWbLpRmJ3GZsrYd2ouIYABBohIKunxmP212RVVO3NXe3ww1UBuAmBNAKrExNpUfXy1q45nQvyyVWOdkeKWo5anqumTfE0q5Z33RA0d+EWk6bOM9qbVyfi3eSOX8ckUbQvkl3BY3g8U14MGnLGjDqrbWDlicdPCLRAwGuGdGV2oWjDczvAuU/tz/25shmp22LP3fih86LtBZWGcKc8Kvr1zZ6jzYmejOpRduFDEWa03Wm1ROmpfFkL4heBrmZZ1riONqO0G4g9uljNPjchAIEWCKTtqqQmP5ldW8gCMkAgnsBe7Shye4p4AeqH3JUF1jekFRBquc0Ntdzmk/C0TbW864Ygrca1zmqUZx8QvSy1zdHQJp9lnLvuxNgb+pqf2ZV9AkMAAiJAV7a3Gsy+9ntfrBPe/tzXkSEhFVvs+XN5yN7Q16DFtsAkIC76ymwRWk2lL/JzFnJ51Wn6rM5EmKwFB5U2WVMjjyCbKZ11sdlASuvQZ2WcdCEwNgENp+UFlpBHWUz72hQuIY+8MiSBXTqSO/3UKY1dWciliXXKKlls1HIDHWq5ASf5UZtqeb8NQaMYd1cGfSYSfMLs7Kus5xmW5HI3XtReRjHxHxy6GgLwCAIQOJ0AXVlCEezSkxPiP/KKPkZ7PaWOJJfx3Ugt5ZC9gUFLxgLzorL1ic3S9WJr5OeuKYCQzBrVaFPy0NPs99Ncg10xtN5NCqJ7p83rzZ7OrpNtZuqgVPqiy7Kl7Wie8FeAgObBX7161UXrOFiRTn9dnNPGn9ofgwI6vfgQYC+BXdrpAJ+2XesbOlUg99aB7OHtetIpVdTy7PUkY4RtquX9NgRvj1zX9hBZajF+V0VntSLHpHsXbURmn2AQgEALBOjKWiiFjDJ0qkCKQKSWcsjekBF0haiyaNUV5JySsFf99FsvDwLUeu2axgZJq4akRI+ILdVTc3ZHYqj2rt1G7DFGNSGrJaRxxc3NjQYkV8t4NcJyE9OZOvZavGrCDJ+Qhql2A18loO4rzVCxGhs3IVCHwK7NG3dN1teRf28quz5Sl1Ug91L1wqOWe0Cmn6jlq1hy3bS/2rsafi6ROm0IOizU3YlI34iE4aQbQy6eu+KJEWDX529X6lNg+WA9tvEnT5oE+XkFAl0ToCtLK742Oq11KVSmaZlq4a0YLeVC9oYWiiReBluJvOZw8e9//3udbZS8YlKiB4Hr7OgudlWys2nXSQ/aAD/7Ol6+X+CqV6XPYukXTkbJZTqN9IzzEpVZiEGdx4SfjROwv2We8AN82nZlYRccj9WVf9qQr0kVtbx0i7DrlV0nC8lmJ2oLXEikmGi9w0LTNpmMme63J19iRDXCxAiAj4gBkEcQ6J0AXVnvJTiY/PZHf1IYsDc0Wui2Prdrr4BGc7hfrBNXCRxc4qC8alel/Tmu/YZdr+w6WVvW8unZPlzl079QClerWmcV7bNnz3Q6YkLqsr117XyRkGVe6ZqArf56WRug/9mVBbba8CpA5E8bsq0+RSbRXTDU8tJFZtcru04Wks1O1Ba4kEib0Wq9sjtTrxUAUoc231oGcCNZPp3u7Pr6hCJZva9cxGzWhL1hlR43ITAAAbqyAQpxsCzYH/1JYcDe0Gih2ypFOW2mURy/i3VirqWYHkxdBZpwLlnl4rDzaI8xKotaITmbRgUBrpOE/a26DocKOVUvlLbWXiNYDnKoUEAkkYXArl3aBvi02Rqji5Tvmktj17UN+ZpgT8w1arlq7yl9V48NwfMI9n5G9gPyurDzPsWj7YYiI9wbLMbaoTh3ff72ykB4CEDgRAJe3+X9jBSMriwSFMFiCNh6IPaGGIbnhNmc1im6WvOcPDefappfsJuttNW7bgylr+16dcrApnSWjfi7WJJiyN/RI+3J0JG0vYuatquShtm0iN6L/jry73Lh7/3TJn+3+JK1Bwbx8VwtJGp5gyWOWl6/7+qxIUhm7Wo7V2CNdBJObtDrMedLp/lzzLLZFzH2BvXwmwd42qnwFAIQaJMAXVmb5XJxqWImD1nf0GIl2Ty9EHfg+sV2/OgITdg1vsTBnomI8eupXy7lUtSARPto2d1oudQvErOq3MPDQzl3sItg3JVN0U4zOWisy0kbu1AT+EQC9ufMFUyfts1JNDd8a9c6YSVeJLbaiGflhkQtd2k0co1aXl8t77EheHaC5E3AYhSnom4ZMfYGevhGeifEgEB2AnRl2ZES4XEC9mhr0lL+eDwZYshOYNNjhTnQ7MxjIpSS6vX1MW+5YbTEoeWTVzftWJqUuZTjjEaz+pP3qJpk/XGdW3PGu1Ynpk8UloZTSla2tLTe7P7+XqNZSu2UUiPRXQRUUeO/1+rhdy2J2CVJ6cC7jhoq6n5bOqcnxo9afiJ8I+m0D5kbIWq5S2PzuseG4H0I0uwNnz59ihkFlFutG3l4QzkBNusGASAAgaIE6MqK4iXyNAIxk4fYG9LYln1rU5/bLNqy8l01dqlxXl+/l4S01Q8fPqSt5N2bVkL4TTuWPJsuZW+YGGp2lQnWhOrEKy0T0EoF+cptfmuWWbi7u9u1f8syBu5AoAKBXfYGTdn3a2/Ytb4h7ZTUCuXVeBKbXSVq+SkliFpeWS3vriFMDkNz5ZTBNU2ff/v27RxJ6CI58lCE7v2YxQ0KTw/vQuMaAsMQoCsbpigHy0jM5CH7KbVY6Js+FBec822hnLKocQctFkU5bA6YN0caRcUjcghAICOBmM0BlsmpE9Cin+V97kCgKQK7tpXYNWXfVDYlTPz6hl1MWsimBthaEirVS9YgOWrIXeMsqVDLzyJvp4taXlkt764heGOutMUNWtsdM92fFrldw+enMQKwfG3GxQUEBiNAVzZYgQ6TnZjJQ+wNLRb35v6YLQp9DZmOr1SVytjsVtGbJsrNkcY1agG5hMAIBDSFpxNKEnIirffEib8EgXnlggTklhE/+RIzldMmQ83Ix3+X+7I3yK55c3Mjt2KVjgxCOvFVe6OftQwFtbzN+i+pUMtrFk13DcE9KVqg0s5XiHTOSIs8svhiPlJ99fCRGScYBCAgAnRlVIM2CcRMHmJvaLHs7NHjZrm2mKVRZMqizEVqrg0y626k0SBDRIJAOwQ0o5fWp2lcrYnOdjKCJBBYEoif/ZGPcLN+AMt8uXdiJqHm8MdnZueoSl/Ib93z5ptSlOHhlB0pUctLl3hy/GmfMC851HIPSOhnXw1Bvbq7/kMW6LTtAVb7Ig+Rete0yL14Vn9G2pWztIVVAbgJAQicSICu7ET4JH2QgCYPsTccZFjkdXtWd3PdShGZiPR3Are3t8dJeDbq4xHmimGzatkjjVxiEA8EIFCNgOZZ0mzY8ZO51fJCQhBwCeyaXt81ce+mcu51vNjfffdd2sbl9TMoi4KRL2lQ9Y1DqOX1q0FkiqjlkaCyBOurIXhmpDSlRXP9MRvunb6Zkso3y/ZiWeoJkUAAAhkJ0JVlhElUeQnETB5ib8jLPE9s9qxu2txQHskuH0uWtfzGQPpcwJu+OfZI41zhSR0CEEggoFbvKbKRkWgErq3VIwMTDAL1CWh6XZPskek2+1225Y93Xyg6HWYLuevply9fNjNVv7BQy3cVYs3AqOU1affVEDw7wS4L9Ew1ZnGDBuZF5/pjerz4/QPnrHEBAQh0QYCurItiuqaQMZOH2BtarBvM6rZYKv+RKYtKpxH1f+LjfwhAAAJnEtA4+eXLlwkSaGv1T58+JbzIKxCoQyB+kj3N6lYnF6FUdrW+eBSh5Orcj5ndqyOJmwpquUujtWvU8mol0ldDcKVNXuAV0yOV7l1j7A1splStFZAQBCoToCurDJzk8hLA3pCXZ57YbP+RzXUreYQglgCBeH/JQAT/cztGdzReP+uRXTPPkop0IQCBgwTevHmTNmWjDQrq721yMLO8fh0C8dNA+rp15wewuQ5gLmhNRW26IM2Bz72I0Y7SOqsj+bKVH9TyI2yPv4tafpxhZAx9NYTXr19PWwLo33fv3kXm0Q0mm66d5Slw/IfGjTzymsMbIkERDAKjEqArG7Vkr5AvfUOxN1yhoMljTgJZ9or9/PlzTpnyxWXv1uUa2POlSUwQgMD5BNL8u6VGpO2JfH6GkeACBDTJHr+HRowfa1PM4gVOW8DUVGZnYWRs6OUgillmLooSQC0virffyLXXlvwhHh8f9W/afkcxfWzpHinGBKsySstgv4WL5BC4DgG6suuUdY853Zw8/GOPuUJmCJxIIIsjlbcT34nZIWkIQAACIqApPJkcEowHGgxreQRnOVCL2iQgv7DIdQCq/+/fv28zF0upPnz4sLy5ekfTYR1NRUnaX3/9dTUj081//OMfxlMeXZAAavkFC71OlmO+HUUXNyibMfaGLE2gDlJSiSegpS36GsassImPM2/I1Y+1bsbrJ3nliYlNc6NqL1fzWqAri6kbhClEAHtDIbCHorW9yG0j0qGEeTmCQBatbvULHZH4yUFaVnpORkPyEOifwPPnzzVyjnHo8/KqKV1t2JLl3E4vZn5C4CABVUtVzpgpG33gNEhWKziYYp3X46fd1TzriJQlFds+pFyfYjtBLc9SuIUiQS0vBHYZ7aUaQuScaYKXxhKscSfm48XhDQbAHh/J9UGfwk4H3XKpLN0ojpepvhraY+0UdeK48HtjoCvbS4zwGQmoH2M/pYw8ieoSBHLZe9j0/BLVhUxCoCsCGuSkzd20P7roqhwQNieB+Kn5+JA55dsfl46aiFwlqeUCvVhQJgyyD4VKQbMDrKPaX1nGfwO1fPwyPiOHMb4XpY/G4fCGM0r+5DQ1O3x/f9+pseFkdtHJy+/z7u5O7Sv6jY4D0pV1XHhDiI69YYhiJBMVCeQ6GLDNJQ65clexQEgKAhDISeDh4SEhOnVoHe1Fk5BBXumXwLTEIUZ+TeJ3cWp0aEZ+mcf4kMt3z7ojo4J6odljVxZQnT8hx+oXL16cJRLptkwgl+KKWt5yKVeWTT5hMQsLWthMSWTm3rIyJZIrQSDtNLUSkgwfZ8wuQ71DoCvrvQTbl39TB8Pe0GIhYtNusVT+I5POn/zP5aH/2xzYHMoSL0MAAv0T0K6m8iNOyAdfrgRovFKHQHyVbn/3IXnkRQ6SdVZ2p9sFSOxPnz7poFf9Kb86ISaX6pVW3+jc0rjVeStX3UAt3yyv6zSEyDnf0qvHYmweWsSWqwlsVgACVCBAR1QB8pSEvUFcNTGKJkRXVhQvkccQwN4QQ6l2mFxLg2vLTXp7CFzhI7eHB2EhAIFWCMiPeK+7nD5bpR39WqGDHB0SkBVNPvIxgmt+p/ElDtppISYjCtPj4obIrFUOhlpeGfgpyaGWb2K/TkOI2YFEBt1NYgcDxNgb9mprB0Xi9dIEbm9vSydB/BOBtP1j+6JHV9ZXeQ0pLfaGIYuVTJUlMLDCzXCrbNUhdgh0QkAeMbs6OoXHw66Tsr2omPKRjxxbtmw5k9d/zAyUylhLOmRluWhhk+2LEdj1teqLDWp5/fLSDiQxB+SU/lJweEP9om8hxUjfiBZE7VoGKYTDb9JIV9Z1Fe1F+E0tBXtDL0WJnKMRuM6q5NFKjvxA4AIEZDyIXIQrGHKj7nTblguUJFn8PwKRVVozTTJO/N9rLV1FHswuj9fhB9ItFQuyjEAAtXyEUsyRh5gvhUxcpdWeSNNyaTFyECWOHQTkKPD161dZsyI9JHZETdDfCQisjDqfP38engdd2fBF3EUGsTd0UUz/JSQK8X/h4EdFAgN7kFWkSFIQ6IOABrExblbaUkDnu/aRJaS8NgEdHB25xZBOcZBvaWu0tFd4jAaoL3XMILO13PUrT0yh9Js7JG+ZQFNq+TANIWYHkkjT75HKE2Nv0OENR5Lg3TYJyOTw/v17KSHTIUbN/ru6pZhuNivwJFgLh0LVqXh0ZXU4k4pBQFoK9gaDz2mPNo/5Pk0yEoYABCAAgcsQkJe3PZqVl9CHDx8uw4OMdk9AtrHI3a4rTCftoqmGFnlMtIwNbG62i+1mYNTyTUQEuAKBKzSEyB1IVmda89aBGHtD5Ocsr2DEBgEItE+Arqz9MrqIhNgbLlLQZDMngWFcePZCucJIYy8TwkNgbALGDsXyWXh4eBg7++RuPAI6AiFmmwLtqtTOlkQ6wjrS/qFjG9heY7xKS45sAqjlNh+exhOIXBxWupuNPLwh8rsQn31CQgACYxCgKxujHHvPhSYPsTe0WIj28tjNQzlazBIyLQjYpbwIXunGZcdslfiSDAS6IqBZzvv7+5DI0mU5kDYEh/stE9C+vTGfYC1F154Gp2dETmqRTqzaLaodG8np3DIKYNcW1PKMqE+Myi7lswRrSi23EY3REGKWkTWyuEF1UpsEnlUzSRcCEGiZAF1Zy6UzkmybWgr2hhaL2/Yi3yzUFrOETAsCdikvgjdxwx5pNCEiQkAAApkI2LOcnBGdCTPRnEBA2w1FmhxkbzvX5CAv19vb2xjFT02Sk1QKVSZbYYspnUKCEW1GAnYpZ0woY1SV1XIb0RgNIWYXowqrCmLEiLRDZ6xvRAUBCPRCIKYPoSvrpTT7lVNaCvaGFouvsvrYIoILyBSzn0NlDJpetFO0Rxr2uzyFAAT6IqChbGj6QM59zGz2VZpI6xHQ0hyZHGI+xDI56CAT7/U6Pydjw6+//rqZHMaGTURHAqCWH6HXy7sxvUHlvLSmlg/fECLPo3r+/HnpmhAzV9iXvUGfM+mN2odKazIEMBJ1ac7ED4EhCUS2L7qyhNKnK3OhxWgpf3Rf4LoRAvas7hjrVRtBnSCGepmEt5avNDiwWQrp3Rl+pOHll58QuCwB7cqi/etXs68TpCMV2dXXuQmBRghMJgdN2YSq+izn69evpXpVtjronAm5noVsfrNsutDOZhUGjW6KV7tGLW+5xFHLq5XO8A2hkVl+VemYnr8je4NUSu1POFdUfXO12YuUSW3aOd/kAgIQyEWAriwXSS8eujIPyOZPTR6yvmGT0gkB7FndGBXkBKEvk2SMp2EMDO3nEBOsZphNU5Y90qgpKmlBAALlCGgDGXdk6Cakz1OMFuu+wjUEmiWgD7HmO2I243779q0cMzcdeXLlVH6gd3d3m/qeHBe+fv2KsSEX9lA8qOUhMi3cRy2vVgrDN4SYE1YrzPJHalm9HN6gT+eqSimrAx+vao2XhC5FgK6sRHHTlS2pxkweYm9Ycjv/DrO655dBWILN8X/41f970ubihs2s2SON/8seVxCAQLcE7DOiNQxu0FbaLWwEb4KA1uu8e/duUxRVfn27Sy/uUQPUwguZNzblkZlEbrCc2b4J6ngA1PLjDMvFsKm7xiSNWh5DaeyGELmqIMY+HQPTCBNjb6hg9jAkjH8ki4KRHa1yqGbFj5eZkBDomgBdDRFsTgAAIABJREFUWYnioytbpbqpgGnyEHvDKrqTb27O6vJtPrGEsjhSaQ3piVkIJR1jogy9y30IQGAAAvq4GINYzcn24k83QFmQhZoEtERaCwU2P81SrLXHkVpBiV0gNETUeEanQ2+qGdIS5bxW2vJRk3/jaaGWt1xAm+0lRvjNth8TSfYwranlYzcEzX1vlqAIVDDxGhP0s4QVzB5zWskX+lBuUo3JbLIAvAiBCxLYbHRiQle2q2LQlYVwxWgpnN8Qonfm/U0vGxUtHqZnlVCWgY0mFM6S30h300S5WTONyPt9pDmgqdA3+fSbx8qSS8uRl5yqE/1YZfKbycnYEKrnP/74o+ZkN2MgAAQ6JaBZJI0otJmYTmsItYIpa9oFQh9xNRad0pzFAqejGrTdRMwQUQK8fPmy8kkSnRZoRrE3lR/U8oy090aFWr6XWHL4sRtCzMS37M3J9CJfjPRNNlxDIhOqEGx1G6UK6ZIEBK5MgK4se+nTlYWQ2sMlvSW1AXtDiN6Z9zfXq24W7ZnSj57258+fj2exTTVx00R5tdnhmImn45XhyjHoIySXee2HeGUI7eRdvtWhg3Pl+6nm0I6oSAKBQgRkVNOfjk/Y3NFIIzpZHdSJyc9U1rgEeWTe0DIFmRkiJ0yVkCwcFbxrE/Iy9iuo5S2XL2p5tdIZuyHEVKQKw7eYucI6vsnH61VMXtpcWnQ878QAgbMI0JVlJ09XFkIaM3l4of2UOpqjj/EfCZU690sTCM3H7Uo3i0fkrhRjAttTHtJuYyIZJoy2qri/v++o3+iRvKqczkSVM1ePwg8mszymQ+7VavsxmtZgQIbJjtqXZs9l1dN3RyYlNuGJKVk1B+nQWkmw+eFTJybLxM3Nza55KH1ZZL+XuULv2l/eSVrZM7Tdk8oOY0NM8WUPg1qeHWnGCFHLM8K0oxq4IUSuKqgwOR6jbu363Nhleu5T8eSjdm4RkPpgBOjKTinQy3Zl9hBmGkNdyN6waX45pXauJrrpRW4X7Wqc3MxCIMvEaLNqoj23vjnMyEK4nUjkdtqOMGNLEprmHjvXTeVO27loD5mQSBr9bn6VQu9y/1wCctXXVLgmtVWImpVTW5uOHzhXqi5SV52X1UEnmmgNVswck/0BXWY5JrzSVepSX7W6aKRJGRlOVDOVI0F+8vufrmUMUzbbPJ9sswNELV/W8Dp3UMvrcJ5SGbghxFitNHVSoR+OkaTZgaRXGzc/nVqx573CTwhA4AiBmA6ErmwvYbqyEDF7LDNNHl7I3hDC1OZ926XOLto2czSGVDFeJ5s5bfaML9smdzV7A9MHmzU5VwC74uVKhXhCBDRfY2xJLMNbm+uxQtnh/kxAaxpWtxzVaERzu3MwLmwCmhnXxkdaXqCZkTrfQaWipRVKUekq9c05Plv+dp7KlqDsyL6gDkc1Ux/ZWZvVtYxhWlOoDVtUObNMIufNOGp5Xp65YkMtz0UyMp5RG0IjO5Cok4wZfSScAqh+dTLuar1jZFkfD2Y4sihyfVLZT/U4ZGKAgEuArsylkeuarixE0p7DuZy9Ieb7HUJZ/749pu0rL/XplUsxy8DGmNorJ3lMzHa9sutkTPx9hUnQ5vvKYDvSXq1qtUN+kkRbWs2zfp5smvRkYtpj0stPFZzxwdLcbpuO5M3ilVurpmk0Dy7dWmsO5Ddgz7vtzYi6QcU5rWZQKlpaUcGRdq+QR8Jr7YLyuGoA86JV5dSiHBHw7p/70/5O2erTuZKPnbrRy8VnHLU8ntWoDSHGKbjCuCCyPu/1ApHpWv3qVMqbRxPFV4bNkJIztIJBH7ualo9NUQkAgTEI0JWVKEe6shBVW/udFIYLnRdt4whBPOu+isfoL/rKy1kMS6QbqQgaSWsNbLO+ina9sscYRpY7faSZ1piZkU5z147YqlfyeG1HnqtJolnpUMNXZ9XalN/VSic5v+7kQigSfc4wJoXgGPf1BVeXNfVastnIlUza2vRvqCmtxqbV2Zq9Ugc4XTSrGKwKv/emato82zW/O2VcPyd68/3pQt5k4tnOMfWo5V4BNfITtbxyQYzaEGKcgje31DheFjH1OWEzpZhojwu/GoOMCuI2beqoAKo/sqyrex/7k7eKgpsQqECArqwQZLqyVbD2wEcdvt66kL3BmL5fxXfuTY1Cl2OzWSR76cocjIu8BDSDE/ICjk9Ipz7GB64c0s7d1GVUFunE5ORbqu0sJhXZ7kxPFLLrpOdRR9e56Fp4mRNCHxqVDkeY9Fu42ErrlJ1mTLQdxLQjhDSEeO9XrY1Q+DpCnp6K/MJcDVx512ST59mqn0uvW1VjdUReyLOyg1p+FnkjXdRyA06hR6M2BHsENMGM7+GT4ccYBg7aGxJeT87O9OL8lTwYD69DAAKbBOjKNhElB6ArW6Kz69s0eXghe0OMuW8J8aw7U/GEUmf2M0Sm6P3jMzgq1mb9STf31rDrZFHyZ0Uuk0M7zpVnQSDdUQnYZ0Q/PDzgfdZv0cfMWVRw1ewXIJLnIuAZG+TZKlVq2bfI9rm0N0gGWSY0O6ZIcsmTHI+tAqGWJ4M98iJq+RF6ae8O2RA2R0BiJUPpsuNKYxh6S2LE9CQJ325XJUh4PSQw9yEAgaYI0JU1VRzDC7NZ3yaF4SrnRWszXNv80lqFsPW5vvLSGttkeY57+2qLnuTUS7+4qeMOtpd0aZ7ED4GWCeibqGMbQhLK2EB7D8EZ475mHCjiMYqy5VzIF8xd2SAV6MOHD6E5u9AsmEwOLeQRtbyFUvBkQC33gFT4OWRD2BwBCayd8SzkXauAEeG0os4I4D3y1tLVX9/gycNPCECgEAG6skJgiXaVwGZ9m0aah+wNec/KW81GrpuRn/BcyR2PZ9OZy9MejqdIDDYBDZIPmnnUXqYdn+2EznpqdxkV9OyzMk66ELgaAfkjGMYGHe63dzR7NYDt5zc0dTtLHjrCcQ7ABQQOEtA+SK7uLWODfR5MSM1QJJsuVAdFjXkdtTyGUs0wqOU1ac9pDdkQYrYpDnVQM5njFzE7MWx+3JdiuP2wnqLgLRFxBwJjEKArG6Mce8lF5OThIXtDLywkZ2iL6pazYGs2dgG3nK9OZTs+O3M8hqLo7BqVoOAWlZbIIQCBZAI//PBDqL1rt5NGdktPzh0vioDtEo5JiUpSmoB8Ytz9kdSx2MYGW57jbux2/JFPUcsjQdUJdlypPh5D0ZyGPtNToieq5ddsCE+fPi1a3IrcMwysJpdwhoTbf55YbVazw00IQKAyAbqyysAHTi5SSzlkb6hQX7OUkByjYj7hWdLKGMk19TkD4MHlBUbMm480cnb3BNgMvwwgDa/lxQ0S2HarSVBwlxC4AwEInE7Aczp25dFHRx6j7h2uOyUgF9TQVNq7d+8wKXVarB2JLaPmLG1kx2KMWw4qYLMkBy9Qyz2AqOUekLw/m1XLr9kQ7FxnKfqYji5hNyQ32oTXs2SNSCAAgUYI0JU1UhADiBGppRyyN4T2YG0NX2jU3Zqcnjy2D4IxMPPiGeanXaeLZtP2FY1J+vihdjGpHAlj1yi7Nh5Jl3chAIFqBGROcJ2O3XS14ZuObXDvcN01ARkVVKDz5IIGGNrQRkutG7d8d80c4ScCqnuuRuF61xqI3Fe8YDFbBHivlPhpK0KG/CWEaSFO1PKipWDXKLs2FhXMTtoWu6hgyZHHOFCW3kT606dPMfLb8JcxeE4kriV4GZg7EIBA1wToyrouvu6Etz/389fqkL1BUI6YyOqMH7S4of2p3tXqZXuUn6jlr0pb4WZomqx00tLVDq6P0SzP5oanpXOxGb/dZdi1cTNyAkAAAqcT0DotY6ipOUEOED69jPIKoG2aNYXx+PufTgjXhja9uInk5UBsNQlI63a1Ne2kFKP/qH4azvIxQ+gKebQVIdTyCkUwJYFaLg52bSxaFnbSF2wIWWhHjjT36mletDG9cZbsEAkEIHBNAl6fE4JAVxYi09H9yMnDo/aG2XDRLBotbjDGMM2KLcFstnYBt5yvZNmU5efPnye/nvzijz/+mPyuXpRN7si2xUeSjn9XEwRGM5FTD7NU8TAJCYEGCaiNz67uS/G0xw5HCC6xcAcCENhLwFsPGunxY5+ydsS3aa/8RnjUcg8OarkHJOPPltXy8RpCCz1MTFdpk1+tfu7yMll/V8NwEwIQGIMAXdkY5dhFLuK1lKP2BmP+YpOUMb+5+W5kADlMuW5WkW81Ekx2P2PxpuipmBsRtZoYGpFW3nhaFo6DFbWLLUps85XtylSt9EkIAhBIJqCPdagr0xCUPXaSwfIiBCAwE5Be6s6ayV0j0lnBnRSbY5svEmbZ5nczXqCWL2Gili+ZZLnTslo+XkOI7KaylOxqJPJLC2lobvi9wzGtanWjNVa4uqlwDQEIdEqArqzTgutR7Hgt5Ux7Q4X9lHr/stqKxTWXrMqA9P79+zrNUku2bZ+7TTFkbNi7XmwzzhIB7Lp0xKxYQlrihAAEdhGQOcE9MNB9VxN53va+7lOuIQABCMQT8M5L02aSMe/KNyjUQU2vt7P6CrV8WaCo5Usmx+80rpaP1xA2/YLdifvj5evGoA7QWxbmPnWv91peXeuv4mE058LkGgJDEqArG7JYG8xUvJZy1N6gudTNah0CZFtFQm/F35cjvDeAMZYLbEZbTs8wkrYVCy93RjyDPbq/v68wQWbvdR6DtKMtSuy6ZNfDGBSEgQAEziIgA6035pwl0Tcxcp/N+RUuIACBVQIVfGhW023qptvVaG4r0t/CXojc1B4gtjpkq1JNlVReYVDL8/JUbHZdsuthdmGWEdoC2MIvY2vhzuZcfLlZi3jnyL1TLu66MWXwdN/nFgoaGSAwNgG6srHLt53c2R96V0k4am9QnpN3t9cMfrkdgTTDshzAuAOhvaVl23D2xhYZ3u4yThEpUvLSwaScFV3lIGOD7byzmUF5+XW0RYldl9pxLdzETgAIQMAloK5MM0HuHfdaxgbGny4QriFQh8ApLiyls6bDyd18xY8O3EmxpZDx8SzfzX4HtTyEFLU8RCbtfuNq+XgNwc6RCrGQvUE7KdmzNm792WVvkGee2yE3Zbh1M8U1BCCQkQBdWUaYRGUQ2KGlPB7+O+LSJQfww+mvRKBol3Q0YjkiqiIU1pXECt9aZmS+I7WjcOKZo8+u62ipfmYRf4/u+IkLMjaUEKxcnHOlWl7IPlkuXWKGAATKEdAnz1jVV+j7Wy47xAyBlgmsap7LT+p8R82z5ewkyOYZBiJjsI0NDSq6cwkuLxqU1i4F1HKbz4lPl7VrvtOIWj7Ls7zoriGooDenCKRNZa8Pe8ebuwTwph13vUtgCMQQWP2C6GbMu4QpRICurBBYovUILD/98x1PS8mwvkHekZE7tM5CzBdHFhzMkXgX8hRYunNK9TnuDq+hVLkFGV4u5p/uapT55nRRyNXCS6Xln1rCItf7vIWienJ3d3ck15p0qHyo9RFp9a52DjVi8BRWIySPIACBpgio8breba5s+px1tADLlZxrCLRJYO/WZLZnUJt5tKVyCaxOQ6y+7h354IXxbBje01N+opYb2FHLDTjxj7pQywdrCJrNsMc70qbscokv3ymkYovfSSkh8rQOeW9ChIcABJoiQFfWVHGMKoz9NfQ+phnsDeKoKX5N6CcA1RLCjBvxa95Zs8+rZy7t9SBYzYukVTY1RyOZtUmFktPfasiMN70C82LW6nXvztV+Sp3KYkwSN5Wm6s/SWBWPVM4vqmndzeK5Kukys3YNXIbnDgQg0AKB58+fhxbpa5rguAG+hTwiAwQaISDN++PHj7uEWe75uev1BgO7TjCR82jiFuqmpgw2aG+wlSLUctTy422zC7V8vIaw6T1pl8uucteQU85trkeIxo/GgtRdkSuw931ZnRvZGyfhIQCBLgjQlXVRTF0LaX8NffXAWxmR/POIo5Y+scnpzi8aK9m1WHsKtrnC6HjBZ99zybaU9LVvT7y/W0JBaAbtSEWyPexi5JEAnW6PYJfL3MS4gAAEeiFgfBA1oO20p+oFPnJejcDXr1/TfG40mT4SK+lR03yZRhqR+bLNCfHxRCaXJRhqeYxKrDCo5cn1rQu1fKSGMJeUKq1RvfV0DnnkQjqY98mYhvObs4SRyps+SW4ucol9JMu8OySB1Z5KN4fMbF+Zoivrq7y6k3a17c/fHS87f/B+H/l5ZMZWn9i0pPXp1cSK4RGgp3PMCjyDKHSR3d4g4Q1R2xyMzcC9C7tqGtmcHvm2srUX1L2qxCMVMoknnUzDXaP+rCWycm/SFL389vLT03rd7KGk9lKIyAmBmYA9C1DiIzUnzQUELkVAbe2gYqPvr/QHqSKX4jZn1tU3ltfCO4ds6mIp6nwHtXxGMV2glidU3V7Ucq+s3Z99NYS5jGz1SRk8rkEt7dOz4dmzE7g8p+vIL4U3Xi7dkcqtU1lQpZ1H07rWl3HXeHwuAi46IrCq/+hmR1kYVVS6soSSpSuLh7ZLS8lpb5CIm5b55bfTvaMeSiUdM1msL64+Y94H1Y1quvZmgTu1NxjZ1Kc9vmacHnL1s7QstdCdqdBDT737GuGoNqq31VtujdK1lEVVnkk38t5K+KmEIvW/0/mvCmA3Cq8FrcbATQhAoB0C6o7mId+yQ5tX+7UjMJJA4HQC+g6q4YT+pDPoT+qEmo+UB6kWUmb06V+2ryN31Gyl7Ekz0WdXCSm5Kd2QVNP909EdEUDZNIi1rN+ilk8Fp0qoFmEUovsItTyysXSklg/TENyiUSfs1lvvWtXYDbz3Wh27p6F5k7P2SDlGhfP61YMCGxlURbVZTeiUI3UURjw86pfAanX1qnS/uetdcrt5HuwZ6Mp6rx5H5N+rpWS2N0h0jZS8b3PaT5lNpMeoz9KfGoz+dKE7hjnFS2j5VbbpeK+n/dT48Ej5rb5ra/MdfcVVgmlUp7emnOpfdZFH4sn1rlTGZR1bLcGWb3qKqQeno9rVMmRkg0A1AsYnMnkdYTXhSQgCpxCQhul9+3r5qSHfKcSyJGrrci33V6jlUwNBLc/SELxIOlLLh2kIXhEYepRqfnLXpBe9L4umNbyk7ZkKjaO98N5PNUkviULjOBW9Zzjx0vV+4r7mldQYP1cndjZr6Rh57yIXdGWbxURXtoloGWCvlpLf3iCZliYv76tT+qc+gavz/vZXPItUq+kuy2nXnaX24Ira0Sd89bPk5sW+dnWmXGYtO8XQU1UwdU+7CrHZwMY8i7LZrNgIBgEILAkYfexyWLt8nTsQuCYB4zsYUgMaud+vvcHWbIXXVflaq5a28Kjl9VsHavkpbWSYhuDR03SBapRRjfe2cc3OLCMMTcvaUzmSzZN2/rkUe6+cc1T2xaqqKfuxvqT6CxmS9ciOlqfdEVitCaGK3V3uBhB42Sd43dreLoKuTADpykTAq0jzz9XJwyL2hql9Ls34syhFL4Qg9DHW/aJJK/IS9gbxNOyTHc0irX6W4kvEG3yqNI3qHh/trpDSotTVDvAFmrNgVK1kF545ci4gAIFqBKQ1hnozNfPQZ7GaeCQEgWYJ1NclQk117/1+7Q32GKF9zdbQndoXfm6JqOUzinYujKrVoFpuSNtRQ1iWvoacRtbUUSt33rB0GYn0LnmnrcZjT/MZ3aPGocuEdGfp61mIv2dO0OzSMi8h+ZchV/PCzV4IrH5BsDc0VXx0ZaHioCsLkdm8v/pRm8Yvq1pKQXuDZFUVrzmKU72xp/v7tTeEvtxT0W5Wi0YCrH6W4kfXq4qdytSGEx+/EVLtSqmsCtAI2zQx7BZht6a0FHkLAhAoQUBDTaMHG6/vKsGQOC9LoKamarTThEf92huW3r5u9tt37LA1z16aEmp5ayXVnVo+RkNYrQYqC03Zu/3S8loBZFHQcEmBFYn+lbqlblkT66F31fXF9NvGV0ljUvWQc4q6XqalMFOA1awl3/Rm6NSBhFJZspruMLRMht/gi6tfEN1sUNQri6RGuuwivBZKV0ZXFtlGBMqrPO7P1R6+rL1hklti6WPsfaJcyY5fq5HEfLxtQMfFUAyrlCPLzwgm9cUQr1Cihjxpj1Y/S0a+vEf2lJnq2GZn6kW4+VOVViqjnW4aikbeErQQhNX1UI2IjRgQgIBLwP5AxHwc3di4hsDVCBgzO6FPZCP3O23dmiAzAHahfti9Lmq5+hDU8oSOtDu1fIyGYJSUSsQ2jhpd2fKRvjWhWa2lDBqBLmOIuaPRa3wqy3RDd7xRtkxNoZC6H5r2USTGWzzqi8DqxA72hjYLka5sLhe6shlFwkWClvLHmO/WwTB//vOfX/z+9+9///ufv/9JEf/ll18ORqvX9TH74Ycf1K/95S9/OR5byzEog3JV+PXXX1eF1Mjtr3/96+qj69zMUsdUo8T59vZWPdEVkKo5hmqIWlboEfchAIF2COjDend3F5JH49Vnz56FnnK/BIF//etfc7RFlZMPHz5MOpVmFn777Tclqu+XvmL6fqkDl+o1i8GFTUDEhE6TSk+fPlXIaXbJvdbN6eccTyG8as5zEq6LzFS+0x1dzxcSew7f0cVPP/1kSNuF+Qe13CjB6RFq+SaiZYDu1PLhG4Kqsb6nUqXUa0398LLUYu5oskKR7FIJXr16pW+T+sNdcyZKSLpBjEi7wkgYt3LK2PDmzRsjBn2bVsVWJPrMFfqAGvLwCAIXJ0BXNlUAurKDDcH9EHhRhSYPn8is4QWt9lNjcn2KNIeuP42d9K87iFqKoRGgvl7603SwRtT6N+Fz5U4ELJM4fmeXJrErOTWPt2/frr4iJqXztZru3pvPnz//+PHj3rfm8HKi2YtXWH6vX/9btWZNcZ5NmOYXfq9W3yVUp1m2Ti+ePHkSklxGwStYXELZ5z4EeiEgc0Lo219o2NkLmVPk9L7U0m2yf1k0Vn/9+rU9Y6u8J8xunEKMRK9GQIrZzc2NkesEZc+Irdwjr7G7CaGWuzTca9Ryl8byuke1fICGsCyI1Tuax9eXN6Rxrb6irkDfYtkM9g5g3diUrmwVq9P3bjClJc/TEi4mX7580azLnFaMbmkM+SWkpj7n2Ljol8BqKcdUj36zPIbkdGVTOcbU1dVKPr1+za4sQUs5094wRoutlgt7hNbF8MxosTEYu8hjTEYaCfPp06eQW3QvQ+VGSCIGBM4icJ1x/lmE96Yr68Js2JZnorrZvTHY4d+/fy9jw5yEHVhPNUmhSrIZjAAQqEbA6LUkg9yJNLdVTZgjCaGWo5YfqT/LdztVywdoCMuysO+opDT7L8es2adtDj85R06ekdIBjpgZ5jinC3GWqUN/SlquDJMaMCcnk0Y5LzHlQjmdxIgcIUqYkIFEokqT8XLHzx4JrE7sxMzh9pjZIWWmK9ssVroyF1GallJjPyVXSq6TCehjr2FY6OOtdQPMKSSzveaLxloT6YLXZEKuIdARAfmnhBa9aQiqjd07yssYokoPcy0B2TvS1aHdtNxTAFd3qpRxQtMEjO3HqGBj5MJemqMa20s2Uct7Kale5OxULb9gQ9AaghLLCOyKKs76q78yQNMLs7FBEtqn78xZcF+Zb04XMpZ4d/gJAQicQoCubBM7XZmLKE1L+X9uFFw3TsCYvIj8/DeeQcSrScCoM0ZNqykhaUEAAiECcgEO7ZOoV9S6NS4Nvcv9QgQ884/MAxkTkouNq+fJpKS1C9oSUzVB5gT96UJbKi9T1PSuvc/y8hXuQKAQAVlJXZucl4pqdd5W48Wf/aehLBkqVnYxiHAMAkadMWpaC3k3xDMy1YLkyGAT0P6NrmIj1/WYVRRaimH0895hSLYAPIUABCBwnABd2XGGisH4oBtqAPaGLPArRWI4NWjdgxpSJTlIpn8Cnh+umyGt/82+4bgbP9cQgMBBAurt1U5DkRTawDeUHPcnApru10YHMw0Ny+fr4xfeel5FLo+b5aLGkF1BPuMS77gYxACBgwTsxQ3GcOVguoVeRy0vBPaC0XatltMQRq2x3oIzuwOfIbi+EfPN+UI7Ms3XXEAAAhCoQICu7DjkZC0Fe8Nx+FVjMAZjhsWpqogk1gMBQxdc9ZDtIU/ICIGrENDKhpDvmL4Rxsj/KoDOyKenyxqrT/ZKp/XO7laK6qLlJB6yCmt7pdX4PfFWw3ATAkUJTPuPG0n0WEtRy40C5VE8gd7VchpCfFn3ElKuLa6BQUUcUjy8HNkzEiEtxYuEnxCAAASyEKAry4IxWUvB3pCFf71IjLlgVyeoJxAp9UkgpAtqN4P6e5L2iRCpIXAOAZkTXD96VwiN4rSvjnuH6zoEvMUNSjTXtjBaxOAWt3SA0CKGKachz0FFwiLIOpWBVEIEbDW107WVqOWh4ub+LgK9q+U0hF3F3UVg7dnoymkUsRtMdmXXQ8J9NF0zzFwy4Q4EIFCOAF1ZFrbJWgr2hiz860WiLblDfgH6uusbX08UUuqWgLGBco/ehd2WA4JDYDcBmRNCc3YyFroT07uj5oUDBDzXzlybKcmM4W2dbBsb7ByENEX7LZ5CIBeBUN81xR85mSWzmbYXe/LkifRhLe7OJVtyPKjlyeh4cSYwgFpOQ5hLc5gLt8eWPVhFHJM1V2lZhs+lHS1j5g4EIACBVQJ0ZatYdt08oqVgb9iFuonAxoyw25yakBUhmiRg1BNv1qxJ8REKAhcloNnn+/v7UOZlbIhc6h6KgftpBGQE8rz5cnWk7qZMWrggbW9TQp3rEArjCRkKxn0IlCBgbPyq5FS9I51e5ac21WRVdUOZKZGFUJyo5SEy3I8kYNTkXF+TSEmOBKMhHKHX2rtejx1fD23Phvh4WgOCPBCAQI8E6MqylNoRLQV7Q5YiqBqJdmkIbZhgVIWqIpJYwwTkGxhygpYWyHxlw0WHaJcmoJZrnxEtn99LAzop8yoXzwiUa1c67aTkGg/sMfyce/eV+eZ08e3bN+8OPyFQjYDt9Bo/CeVuIPuF1fJXAAAXw0lEQVT06dNq8hsJoZYbcHi0SWAYtZyGsFnWHQVwe1qJHblFpOEDq0ji7codgUJUj0Aj32VPKn5elgBd2fGiP6ilYG84XgQnxBBada4TRFtYXX4CEZKMJmAYpUL1KjpuAkIAAqUIyNjAGdGl4B6I112CMEWzvJMQvXQ7d35WWxDE2JO0p2KokkgGBoEJBcErWQgYY5Up/kh7g2q4a1EzTLBZxI6PJKQ+oZbHM7xsyJHUchrCMNXYdU2L3wTJ2yfdoxHZz3tv8RMCEIBAMgG6smR084sHtRTsDTPJni50Xqg8KFcldmcoVgNw8+IEQl2GtMnIrTkvDpDsQ6A+AfX5oc1wNOPGGdH1S2RKUacpuIrsdDN+ZG6I7W1MEeq3vRg8Lx7vaWhlpBeMnxDITsCuwOrEItdWevFEutxmz84yQtTyJRPuRBLwavX8Vo9qOQ1hLr7eL1zLbqQXxeZJ0dgbeq8VnvyrXiyhGSrvXX5CoA4BurLjnA9qKdgbjhfBOTGEPAg098Gp0ecUSQ+paqGr2+26IodqlBuGawhAoD4B44xozSBHbrNTX+zhU9RxGp5VQFnOspmSnMFd3U5D9MjZWLsyfP/998MXChlsk4Bbn5cSxk9CufFkMewthUm+E1KiUMuTkV7hxfHUchrCGPVW5ThNHMseHGnZtV0e4+3KYwC8Qi5Upstsrt5cBuMOBOoQoCs7yPm4lvLk8fHxoBC8fhYBTUCs7pygkVub7q7SV2zvS5vk169fccC3EW0+1Y4cq17SGrerN9l8nQAQgEBlAtoi7+7uLpQovWKITOn7MgnI2LP8BGf5/urkBnfcHlnKcjW4ubkxMo6+Z8DhUTkCds3UlJZaU0zq0lJcN9vPnz/HbDIWE3OuMKjluUheJ54h1fLuGsJ16lvRnD558sSI/+Hh4dmzZ0YAHvVIwGvsUoxxe+2xHJHZJUBX5tI4rqWwvsHl2dl1yIXE9f/qLEuIW5KAvHFXjQ1KM1SXSopD3BCAwAYBae3u/JoXWs7smGA9JnV+anr09vZ2aWxQ6vGe2oao7kdcnmKRpeyaKJaRt+YMvpSQO6MSsB1N4puMq6hosU5rxgYVnyuhW5pui3bvc31xAqOq5TSEC1Zs22sty9LPC1JtP8sy/M8LGnQhq1L7MiMhBAwCdGUunCxaCvYGF2ln19olM7QdszaV7iwziFueQGgA0OMWseVpkQIEzieglQ2rk9qSTKcyRq5wPz8bw0mgMdXqxnT6Ih+fA9WKFrfQ42dj7c2U4uMZrrjI0MkENB9hSGCYVN231C5ch4nlVmZu4LOuUcvPIt9puqOq5TSETivkEbFDlXmKEw3kCNuW35VDjL7OWj6rP11E+se0nCNkuzgBujK3AoRo7Jo8xN7gIu3vOlQJQvf7yyESZyIgR+mQjyGed5kYEw0EchKQOWF1UltpaL4bo3JO1nvi0oYA7ryn+2qWNQReRx1pVZI/jmulcKXStQwh7GPgMeFnNQKhfmwSINJE5xoYtLghsl1Uy+OcUEj9Dt2fX+TiagTGVstDFT50/2qlP1h+VZlDetGUU+wNg5U42YHAkAToytxizaWlYG9wqfZ3rRHX6gmQmndo8wiH/hCPInFoqw15SWvvxVFyST4gMAgBmRO8eec5Y5o7lg/R/JOLmgQ0a6/TX0MpZhlRu/HHGzDsSZwsgoVyzX0IJBOY92GwY5BC605m2bXdjqr0U9Ty0oSHiX9stZyGMExFjcmI7bimfh639xiMhIEABM4lQFfm8s+lpXBetEu1y2vtq6WNpJeixx/Bt3y30B1pn6EZtJgUI8/MjInqamFkn1w9R1SVRI6H2BuuVh/Ib+MEZE7gjOjWykhnNmjM7E56ehLKDqSe1ruZ8NM9pkxbJOm7uRlJqIefX/z27Rv9/EyDi8oEDCudLGGbzjFe9ZYRzt5dt3Lulsmhli+ZcMcj4NXq+elIanlHDWHmz0UaAe/QYC+SSE3Ge4ufEIAABCoToCubgWfUUljfMFPt9UJL0VddF7XEgQ03ei3U3HK7GxG4cctJkEkoFwjXEDidgD7whrFBR7HhJla/jFQosusbxgaJtPohThBV3bKmnPSizBsxxgaFDHmgTKkrHvr5hILglVwEVpfhTpFPVd1OyD3gQeFt7zM7qjpPUcvrcO46lSuo5TSErqtovPD2do7qtCM1mfgUCQkBCEAgOwG6MhdpRi0Fe4MLttfreXrCy0DLS849UflZjoA8jFaXlWgKQEe6lUuXmCEAgb0E5ERvGBvUpbML/16kx8NruYmMDfYe9Eolfu8jW6RXr16pGkwn79kh56f2DKw2zZtDcgGB+gRk8UpOVBNVrp1PfrJdGM9Qy5NL/AovXkctpyFcoT7bGkguV4wrkCSPEIDAiQToymb4ebUU7A0z2I4vNPpaNS2wxKHjQs0nesg+qXF7vkSICQIQyEBAnryheW1NZ2smOkMaRLGHgJYJygJkHMU8RSbz7VnrTuy9ZeRaiI1qT4ETNj8B1UDtNrYar92yZGxwvSU6Mriilq8WNzcnAtdRy2kIw9d5rf50D51a5hd7w5IJdyAAgdYI0JW5JZJXS8He4LLt+FqO6qsr1lVd5CnZccYQ/RgBeeauKoLyeD1rduxYhngbAsMSkDlhtbUqw+re7WnlYaGclzGpntoOIqRyeXK5W754j0r/XPU2mBNlqD+j4OJEAqFa+vnz51WpptbnGhtUk/syuKKWr5YsN6+mltMQxq7ztkfwia4YY2MndxCAQF4CdGUzz+xaCvaGmW33FyF3daYbui/aAxm4v79fvi1PQ872WGLhDgROJCBzQmgXfrmoh+wQJwo8dtI6w/bm5sbdyMXO71nfWU3L2kKeJZiNi6dXI6CVCqsbjqn2epZUucjIruC1Pr27eax0g0hRyxsslNNFuqBaTkM4vdaVE8CepIv02CgnHjFDAAIQiCFAVzZTyq6lYG+Y2XZ/IXf1d+/eLbMhBzFtwrW8z53hCciosLo3S0j1Hx4IGYRAmwTURRsO8mqwXWxZ3ibbvVJNjtWrylYoKnnwnVVAtn6sffNZxxYqNe5XJiC7wupBDur6tOGSnKD1pxVFT58+9SyvWo7p2SQqS56cHGp5MrpRX7ymWk5DGLU+q2c29sTjpOhRy518QWAwAnRlc4GW0FKwN8x4R7jQaC00nBshe+RhDwHNmq36lWjoriH9npgICwEIFCQgf97VfntKUlZk9t8vSN+JWgWhb6jnWO08D16euIbAtjecKFgQFg8uTEBrtFfrpNZvqSbrz1uso+mqh4eHrpdjopZfuL77Wb+yWk5D8GvDEL/VaRv5WO3tjfA8ggAEIHAKAbqyCXshLeXJ4+PjKeVKooUIaMZE3mHLyLV5brmtb5VojMv8cjC5lNO4o4ny0JGD81vKu5btzz+vfKE5yuUeLPLDZbHLlWsFeW+QwGpTneTUaK3HXUQahGyLpE+YPpGeV7X9ivv027dvp6xvkD+OsSxGc7XKlysn1xBogYCUEPVsnmnBE0y1Vw4T5bRWL7miP1HLUcunCrb6rb+OWn5KQyjatC8euWam5J9hQDhLNTJE4hEEIAABjwBd2QyklJYiewN/gxEITf1//fq1UE7lgDbX1HMv5CZcKI99RVu/DvTFB2kh0AgBw/9L0xCNCDmwGBoPy5J95LN14kfHWBajHClfAxccWeudgDRSGflUh2VamBqgLtTpqUuUAtN77jz566tkqOVeEZz+s34dOD3LSwGAsGTS7x1bdzpRNeoXKZJDAAL1CdCVTczLfaDZT+nIPEOj78qTaHUOy3CEbDQniJVEQD5EqxVAG7Owl3cSUV6CQBECWrsQWsKpqbfl+qQiQlw1UjlZ61u53Cx+L4/VU3D3RpIQXv44dg1Z/QokJMQrEChBQNqIli9ohyVpLNNQRxdqleoVx3OHRy0vUYU6ihO1fCosGkJHlXZT1JD6Or1oT+HNkatpaI/fJ0+e6Iugz8F8nwsIQAACdQjQlYlzUS0Fe0Odmlw7FQ3YllsPafV619vg1obYbXoyLC3P79KkmLZP7TZPCA6B0QhoZs04lFhTyads0TMa5UV+pFHpO6iR7e3t7cePHxfPd984y5Bv68fyE8e6vLsseQECxQiglhdD20HEqOVzIdEQZhRdX8g2sBxpzjnSFIT25Zh/Ghda5Tbtrffrr7/aWo0RCY8gAAEIpBGgK5u4FdVSsDekVc4O3tJi6nmV+iyu9sPVJNf8k4vxCEiVXzq9au5JO32Pl1lyBIFOCWjW29gMR0saOdQ9b8nqwyczg6hqQYO+gxrZZolfhXiWWcgemSuPWTJIJBCAQC4CqOW5SPYVD2q5V140BA9Ijz/t867il1e6bh+rx0/2CAeZIQCBXgjQlamkSmsp2Bt6aQ675ZRv4+o+XGc5Y+7OAC/sJ6AdNpYe0zI7rdaE/dHzBgQgkIeA5qlDrmFahD7ediJ5qO2MRf2hVCjBlElAqxk0BW8fUbsz+v8JHj+oTojceEX241D90Vvq86lCBj0eQeAUAqjlp2A/N1HU8iV/GsKSSV935DGz9GxzsxCpGql1uM4fhheOGznXEIAABLIQoCsTxgpaCvaGLNW10Ui0mFELFT3h9GlnJsJjMszPu7u7ZV5kbGBjjSUW7kDgLALa2Sw08a3hFrveJZeLdCZNxGtTeH37ZGO4ubmR/VXec8bUfHJa04tnfUztxQ2RQ/2Deed1CEBgLwHU8r3Eeg+PWr5agjSEVSy93LQ1kPh1n148ZylUvWBHTghAIC8BrwvyIr9IV1ZBS/mjR5afgxHQzMtyS0TNv2hKS48Gy+zFsyNFzfUTmWjojGip9RcnQ/Yh0A4BedyH9BvteMtSpMiSkk+Kurvp7/Pnz7oImXAiI0wI1uxJ0WymlFCavAKBOgRQy+twbiEV1HKjFGgIBpzGH4WU2EnseI8HN56zFKrGUSMeBCBQjoDbBS1TuUJXVkdLwd6wrF2j3dH0luZivJWPmo/Qnv7MRA9T2DIguZtgTvnSxiycET1MEZORAQjoWKrljmdzvrSp8VmHAcwytHAhW8K3b98kidYl6OOl6/lCP6frFuSM10TzSmvrx/H+OHmlIjYIQCCSAGp5JKiug6GWbxYfDWETUYMBvE2QPAnjt3P0toXET8IjyU8IQKAoAbqyalrKk8fHx6JlSeSNENA5mZ77p3QCuYWy004jBXREDE1iLhdDaS5MqvyRaHkXAhDISECajU4RCO3tow5Z6xsyJtd+VDOK2brQvsyuhGepTzJKzehceaZrWa1iPAlk1JFlQlqBah3L4JYYuQOB0gRQy0sTPjF+1PJ4+DSEeFYthNQUlWEbkKObAsTI6Za7PCC/fPkS8xZhIAABCGQhcPGurKaWwvqGLDW2g0i0vkFTXXIOnWXVhIUmqWVywKN2ZtLjhSYxl2eAayIJY0OPpYnMAxNQf2tME+uRZxIeGMUAWTtrcYMURKMWyXgQY2wQf53tNNU3aQVaMBH51gAFRxYg0AgB1PJGCiK7GKjlu5DSEHbhOj2w5g0MGZYD0tXA0mRcjdcwYKy+zk0IQAACBwlcuSurrKVwXvTButrN6zIqqF15/rOaaNDEdDd5QNAFAfmoLicxVabS5BZhuQEBCJxGYHWHxNOkIeHDBM7aa/jt27eG7PFWEHf/vadPnxpx8ggCEChBALW8BNXT40Qt31sENIS9xM4N73ouLiXRqoXlzeUd18CgxQ3SkJdhuAMBCECgHIHLdmX1tRTsDeWqcXMxS6XTTgvatcOVTP4FODa6QDq6Vn/hrVmR8BgbOipBRL0IgdUdEi+S9yGzqc/oKd9N9fneUUwe3kh7gxxbXD0btwMPIz8hUIcAankdztVSQS1PQ01DSOPW2luRuoTW37uLG7TasrWMIA8EIHBlAgN3ZadoKdgbrtWadFrDcpWD5i/wLOixHqg3dOeMlAXdYWVDj0WJzAMTUJN0PbkGzul1sha5Y0B2ILlOivbiQQHIXlJECIFIAqjlkaC6CIZanlxMNIRkdJVfNBZEepsorAomd4f7+/v5kZaKnuK9MQvABQQgcE0C1+zKTtFSsDdcromtqnTaWoEZh76qgvQz1z1EwmNs6KsEkfYKBDSyWp7lfoWMj53HyGUE2SF4dgIv/nip3HjO2hjKE56fELgsAdTyMYoetfxgOdIQDgKs87q2Pwol5O2gsBrMdddQeFcbWQ3PTQhAAAIlCFywKztLS8HeUKICtx7ntFem18xkcnjx4kXroiPf7wRkHPJ21dBMEysbqB0QaI0AxobWSuS4PBohR+5QfDwtNwZvEyT3ka4lVaTTwIcPH9wTp1l845HkJwTqE0Atr888b4qo5Vl40hCyYCwaiZzbkuNXM3Fd5X7++WeVeHJsvAgBCEAgmcDVurITtRTsDcm1tO8X9YH/8uWL59goLwPtM953xi4gvfoL96hP5Vh7X2o3zAtknSxCoCcC6k69Hc96kh5ZAwTilxEEIki87XX7XizxUrl7Jcvt4BTbiSc8PyEAAdTyfusAannGsqMhZIRZIip5yIb2TXJdGZZJe81EqoiiWgbjDgQgAIEKBC7VlXndr/DWnDzE3lChPrebhPwc3akHCSpXR9kh2pX48pLJruDNOukM8FevXl0eDAAg0ByBb9++NScTAh0m4O4GcDiyHRHo7CUjdKRUWgbneheyuMFAyiMI1CeAWl6f+cEUUcsPAlx9nYawiqWRm97UwSxVSEvR6kx5NrijV3lIMHSduXEBAQicQuAiXdnpWgr2hlOqd0OJ6nuvCWt3y0UcchsqnoUobunINfXr16+4hywgcQMCTRDQFLDbtTYhE0IcIyC3vrMWBLid/zITkVK5BgZ9QeTwsoyKOxCAwIkEUMtPhJ+QtNszo5YnAAy9QkMIkTn9vjQHb4OESSR5M8hQ5Ir373//W+V4c3PjOjroXRblu5S4hgAETiFwka7sdC3lyePj4ykFTKJNEZBCoGkI7ackXVkHA7CdYlOl4wozHT8rv2mVl3Q49xHXEIBAgwTUZrXGnLUODRZNgkiyN+hMy4QXj78ii4I7Yncj1CakMef3aIR/f38/vyhXA8zVMw0uINAUAdTyporDEAa13IBz/BEN4TjDQjFIf/COEpwSkkIybbik5Q5LpeXly5ds3VyoRIgWAhBIIDB8V3a6loK9IaFa8goEIAABCEAAAhCoRyCkEEsCbU2w6S0odVM+hrO4cjD0/BDnR1xAAAIQgAAEIAABm8CLFy/kqmiHmZ9qva8OiMbLYQbCBQQg0AgBurKiBcF+SkXxEjkEIAABCEAAAhA4SkCrD0NRxGzb5R7woPDxcwShRLkPAQhAAAIQgMBlCcjRQYsYDOVkIiOVQ/uka6kKxobLVhUyDoGWCdCVFS2dPxaNncghAAEIQAACEIAABA4S0B4Fb9++TYtEW5S62xrIx5BdE9NI8hYEIAABCEAAAhMB7fT45csXLaDUcdDaXknmB+0gqkeyMWhXpdvbW6kunBRFbYEABBonQFdWroDYT6kcW2KGAAQgAAEIQAACeQjo6Aj31K85Uns/JQ31NREwB5abIWf/zDS4gAAEIAABCEAAAhCAAAQgAIHsBNhPKTtSIoQABCAAAQhAAAKZCchUsBqjPApX78vlUA47rrFBlgmMDausuAkBCEAAAhCAAAQgAAEIQAACuQhgb8hFknggAAEIQAACEIBAKQJaqaBznpexa68k7/BnbZQsu4IOiHa3UdK7m8dKLyPnDgQgAAEIQAACEIAABCAAAQhAYBcB9lPahYvAEIAABCAAAQhA4DQCOnFRuyQvk9cuydouWfe13ME1M0whX758+ebNm+Vb3IEABCAAAQhAAAIQgAAEIAABCOQlgL0hL09igwAEIAABCEAAAgUJvHjx4qeffopMQMc26oBoWSkiwxMMAhCAAAQgAAEIQAACEIAABCBwhAD7KR2hx7sQgAAEIAABCECgKgFti6RFDN9//72dqiwNOvJBeythbLBB8RQCEIAABCAAAQhAAAIQgAAEMhJgfUNGmEQFAQhAAAIQgAAEKhHQidA6DlrbK8n88NtvvylV2Ri0q9Lt7a22V9J5D5XkIBkIQAACEIAABCAAAQhAAAIQgMB/CPx/vU74iWyRTAIAAAAASUVORK5CYII="/>
  <p:tag name="POWERPOINTLATEX_PIXELSPEREMHEIGHT#5C6D61746862667B757D285C6D61746862667B707D29203D205C73756D5F69205C5073695F69285C6D61746862667B707D292028755E315F692B5C696920755E325F6929" val="183.3333"/>
  <p:tag name="POWERPOINTLATEX_BASELINEOFFSET#5C6D61746862667B757D285C6D61746862667B707D29203D205C73756D5F69205C5073695F69285C6D61746862667B707D292028755E315F692B5C696920755E325F6929" val="56"/>
  <p:tag name="POWERPOINTLATEX_REFCOUNTER#5C6D61746862667B757D285C6D61746862667B707D29203D205C73756D5F69205C5073695F69285C6D61746862667B707D292028755E315F692B5C696920755E325F6929" val="3"/>
  <p:tag name="POWERPOINTLATEX_CACHECONTENT#5C6D61746862667B757D285C6D61746862667B707D29203D205C73756D5F69205C5073695F69285C6D61746862667B707D29205C6C656674285C626567696E7B61727261797D7B637D0D0A755E7B317D5C5C0D0A755E7B327D0D0A5C656E647B61727261797D5C726967687429" val="iVBORw0KGgoAAAANSUhEUgAAB8wAAAG3CAIAAABe6TiQAAAgAElEQVR4Aeyd7X3WuNKHD89vC1goAVIBUMKSCgglkFQAlACpIKEEkgpgSwAqAEqA7SDP/6zP8erY1njkV0m+8gF8y7I0uiTbo9FofO/u7u5f/EEAAhCAAAQgAAEIQAACEIAABCAAAQhkT+DXr18/f/6UmA8ePLh//3728iIgBCBQMwGeSG3v/l97xAEEIAABCEAAAhCAAAQgAAEIQAACEIBAngSur69lVZdt/eTvPx3cu3fv5uYmT2mRCgIQqJvAly9f+k+k169f191qo3UY2Q04nIIABCAAAQhAAAIQgAAEIAABCEAAAvsTOD8/v7i4+OuvvzqivH//vpPCTwhAAAIbENDDp/9Eury8fPbs2Qa1Z1gFRvYMOwWRIAABCEAAAhCAAAQgAAEIQAACEIDAfwicnZ3FjOkPHz4EEwQqI/D9+/d3f/+xUSPnnv3jjz8Gxfvzzz+fPHmiMDKDZytOvEdM9op7l6ZBAAIQgAAEIAABCEAAAhCAAAQgUDQBuYXKaDXYhMePHytiw+ApEiFQKAENaVlvWxfpV69eyd5eaFuqF1vBYeS6PthMrf99/vz5UN+NwJN9cCSQCAEIQAACEIAABCAAAQhAAAIQgAAEdiaAhX3nDqD6bQnInv706dPWwq7Kv379uq0I1JZAQP2lVZDBC378+CE7uzYlDJ6tMhEje5XdSqMgAAEIQAACEIAABCAAAQhAAAIQKJiAgi0o5AI+7AV3IaKnEJA1VktKb9686Vz08+fPTgo/syIgO/vLly8HRdJiiZZMjrPbBiP74DAgEQIQgAAEIAABCEAAAhCAAAQgAAEI7ENAFnYZp2I+vIoSEzO+7yMutUJgBgGNdkUdOTk5YVTPoLjnpdfX19jZ1QEY2fcchdQNAQhAAAIQgAAEIAABCEAAAhCAAARCAo2FXcEWwsT2WBEYZIs8VKTjtu0cVEZA3uvn5+cPHjyIxfWurL0VN0d29ufPn8caqCXDT58+xc5Wk46RvZqupCEQgAAEIAABCEAAAhCAAAQgAAEIlE1g1MJ+tG8Jlt2dSD9EQLZ12WQVDUne6+/fvx/KQlp5BG5ubgw7++npafV29nt3d3fl9RsSQwACEIAABCAAAQhAAAIQgAAEIACBughgYa+rP2nNfwhoYGtnhtaHtAlDQZBiuzQGeSk40nGCeg8SKCvR+FazGvLx40dlKKtFfmkxsvtZkRMCEIAABCAAAQhAAAIQgAAEIAABCKxCwLaw//7777JRPnr0aJW6KRQCSxBQ7BcV03yqVB+91IH+TTKp96XAyN5nknmK9ijEvichySu2s2Nkz3xkIh4EIAABCEAAAhCAAAQgAAEIQAAClRPAwl55Bx+geRrDiq6e2lB9Y0ALSIZNFiN7KtLd89tPM4lXq52dmOy7jz0EgAAEIAABCEAAAhCAAAQgAAEIQOC4BEZtUgqygQ/7ccdHpS3/448/ZGxVfHYdVNrEgzZLn2XWthutncTaX2t8dozssR4nHQIQgAAEIAABCEAAAhCAAAQgAAEIrEtg1MIuQ6TCL6wrBKVDYBMCMrzq25gfPnxQJBl9BrPi8Nyb4My3Eo+dvb5Q+7/l2yFIBgEIQAACEIAABCAAAQhAAAIQgAAEqiYgN14jaLXMkRgiq+7/OhsnY7pCxzT/KiCM/hT15enTp7K91tlgWtUjoM032oKjTu+d+U+CTsnhvaYVRIzssb4mHQIQgAAEIAABCEAAAhCAAAQgAAEIrEhABnQjGvXbt2/Pzs5WrJ6iIbAcARnQ7+7uliuPkoonIAO6lglfvHgRa4mWGGv6njPhYmIdTToEIAABCEAAAhCAAAQgAAEIQAACEFiLwPn5uTw9Y6W/fPny9evXsbOkQwACEMifgJYJtVgYk/Ovv/6SP7tCZsUylJWOkb2s/kJaCEAAAhCAAAQgAAEIQAACEIAABIonIAP6+/fvY82Qg+f19XXsLOkQgAAESiGgZ52WDGPS1mRnx8ge62XSIQABCEAAAhCAAAQgAAEIQAACEIDA8gTevXt3eXkZK1cBrPVNyNhZ0iEAAQiURUBLhlo4jMmsj1IYZ2NXZZiOkT3DTkEkCEAAAhCAAAQgAAEIQAACEIAABOokcHNz8+bNm1jb9K3Ijx8/xs6SDgEIQKBEAgrOruXDmOT6NEUF35/AyB7rX9IhAAEIQAACEIAABCAAAQhAAAIQgMCSBL58+WJ8BlA1KUr7o0ePlqySsiAAAQjsTUDfxdXyoRYRY4Lc3t6W/hUKjOyxziUdAhCAAAQgAAEIQAACEIAABCAAAQgsRuD79+92VISrq6snT54sVh8FQQACEMiGgJYP5c9uiKMgWtroY2TI/BRG9sw7CPEgAAEIQAACEIAABCAAAQhAAAIQKJ7Ar1+/Tk9P9ZW/WEv0bcDz8/PYWdIhAAEIlE7g2bNnb9++NVqhjT7a7mNkyPkURvacewfZIAABCEAAAhCAAAQgAAEIQAACEKiBgIxH+r5frCWPHz/WtwFjZ0mHAAQgUAcBxYR5/vy50RZt99GSpJEh21MY2bPtGgSDAAQgAAEIQAACEIAABCAAAQhAoAYCclFXsPVYSxSn2Dgbu4p0CEAAAiUSUEwY4yOo2u5jf7gi2yZjZM+2axAMAhCAAAQgAAEIQAACEIAABCAAgeIJyEX9/fv3RjNkYddXAY0MnIIABCBQEwF9BNVojh6JJX4EFSO70aecggAEIAABCEAAAhCAAAQgAAEIQAAC0wkovvDFxYVxvSIU87FTgw+nIACB+ghU+RFUjOz1DVRaBAEIQAACEIAABCAAAQhAAAIQgMD+BBRZWPGFDTl0tkSHTaNFnIIABCDgIXB2dqavPRs5i/sIKkZ2ozc5BQEIQAACEIAABCAAAQhAAAIQgAAEJhKQDV3xhWMXKxT7hw8fYmdJhwAEIFA3AYXSMoKzq+2ysxf0EVSM7HUPV1oHAQhAAAIQgAAEIAABCEAAAhCAwA4E9LHTr1+/GhUTit2AwykIQOAIBOzg7D9+/CjoI6gY2Y8wYmkjBCAAAQhAAAIQgAAEIAABCEAAAtsRuLm5sT92Sij27TqDmiAAgVwJKDj71dWVIV1BH0HFyG70I6cgAAEIQAACEIAABCAAAQhAAAIQgEAage/fv9vel48fPyYUexpTckMAApUS0Kaf58+fG427vLz89OmTkSGTUxjZM+kIxIAABCAAAQhAAAIQgAAEIAABCECgBgK2hV0tlG9mDe2kDRCAAASWIKB9P/pGhVFSEcHZMbIbPcgpCEAAAhCAAAQgAAEIQAACEIAABCCQQGA0FLs+dnr//v2EEskKAQhAoGoCeiTaX4HWF6RHFy93J4SRffcuQAAIQAACEIAABCAAAQhAAAIQgAAEaiAwGopdURHOzs5qaCptgAAEILAcgWfPnr18+dIoTxuArq+vjQy7n8LIvnsXIAAEIAABCEAAAhCAAAQgAAEIQAACxRP49euXbSRSPAT7a6jFI6ABEIAABKYSkA394cOHxtUXFxf64oWRYd9TGNn35U/tEIAABCAAAQhAAAIQgAAEIAABCNRA4I8//lBMA6MlBIox4HAKAhCAwNXVlQ0h56AxGNntvuMsBCAAAQhAAAIQgAAEIAABCEAAAhAYIfDu3buvX78amRQoRvEQjAycggAEIHBwAqNBY/SYff36dZ6UMLLn2S9IBQEIQAACEIAABCAAAQhAAAIQgEAZBL58+fLmzRtDVgLFGHA4BQEIQKAloKAxemC2P/sHl5eXeuT203dPwci+excgAAQgAAEIQAACEIAABCAAAQhAAAIFExiNYKBQ7Pfv3y+4hYgOAQhAYCsCiqxlV6XYXPoGhp1n+7MY2bdnTo0QgAAEIAABCEAAAhCAAAQgAAEIVEJAsQt+/PhhNEaBYs7OzowMnIIABCAAgZaAgsbosdn+7B/o6xf2V6b7l2yQgpF9A8hUAQEIQAACEIAABCAAAQhAAAIQgECFBBS1QLEL7IbJjd3OwFkIQAACEAgJ6LFpB425vb29ubkJL9n9GCP77l2AABCAAAQgAAEIQAACEIAABCAAAQgUSWA0UMzV1RWBYorsWoSGAAT2I6DH5tu3b+365cyeVdAYjOx2f3EWAhCAAAQgAAEIQAACEIAABCAAAQgMEDg/P7cDxTx+/Fh5Bq4kCQIQgAAETAJ6eOoRamRR0Bj7i9PGtWucwsi+BlXKhAAEIAABCEAAAhCAAAQgAAEIQKBmAgoUMxoHZjRDzYBoGwQgAIF5BEYfocqgR/G8Sha7GiP7YigpCAIQgAAEIAABCEAAAhCAAAQgAIGDEBgNFKNQBk+ePDkIDZoJAQhAYHECeoSOfuB09FG8uFSxAjGyx8iQDgEIQAACEIAABCAAAQhAAAIQgAAEBgi8e/fODhSjT/aNBhQeKJckCEAAAhAICFxfX9tfQNWjWA/k4IrdDjGy74aeiiEAAQhAAAIQgAAEIAABCEAAAhAojsD3799HAwHLws73TovrWQSGAAQyJDC6YKkHsh7Lu0uOkX33LkAACEAAAhCAAAQgAAEIQAACEIAABIohMBqdgO+dFtOXCAoBCGRPYPQLqGrBxcXF7u3AyL57FyAABCAAAQhAAAIQgAAEIAABCEAAAmUQUOyCr1+/2rKOfqzPvpyzEIAABCAQEhh9qP755583NzfhJdsfY2Tfnjk1QgACEIAABCAAAQhAAAIQgAAEIFAegV+/fo0Ginn+/DnfOy2va5EYAhDImIAeqnq02gLqE6l6RNt5Vj2LkX1VvBQOAQhAAAIQgAAEIAABCEAAAhCAQCUEZGH/66+/7MaMhg+2L+csBCAAAQj0CYw6s+vhPLoI2i92wRSM7AvCpCgIQAACEIAABCAAAQhAAAIQgAAE6iSgD+uNWnlevXr16NGjOttPqyAAAQjsR0CfktYD1q5fj+gvX77YedY7i5F9PbaUDAEIQAACEIAABCAAAQhAAAIQgEAlBEa/d/r777/v60dZCWiaAQEIQGCIgB6weswOnfknTUFj/vmx7RFG9m15UxsEIAABCEAAAhCAAAQgAAEIQAACpRHQJ/VGv3cqA5B8LUtrGfJCAAIQKIOAHrCjC5l6UO/1BVSM7GUMI6SEAAQgAAEIQAACEIAABCAAAQhAYC8Co96R8q98/fr1XuJRLwQgAIEjENBj9uHDh3ZLRx/X9uWTz2Jkn4yOCyEAAQhAAAIQgAAEIAABCEAAAhCon8C7d+/43mn93UwLIQCBEgiMflxaj2s9tLdvCkb27ZlTIwQgAAEIQAACEIAABCAAAQhAAAJlEPj169dogAJ5Vp6fn5fRHqSEAAQgUDKBs7OzUWd2PbT16N64lRjZNwZOdRCAAAQgAAEIQAACEIAABCAAAQgUQ2DUwq6WjHpWFtNaBIUABCCQPQHPI9fz6F62oRjZl+VJaRCAAAQgAAEIQAACEIAABCAAAQhUQuD79+/v37+3GyOfSnlW2nk4CwEIQAACSxHQI/fx48d2aXp06wFu51n2LEb2ZXlSGgQgAAEIQAACEIAABCAAAQhAAAKVELi4uBhticencrQQMkAAAhCAgJ+A58G7sTM7RnZ/95ETAhCAAAQgAAEIQAACEIAABCAAgaMQ+PTp059//mm3Fjd2mw9nIQABCKxB4NmzZ6PO7Le3t1++fFmj9sEyMbIPYiERAhCAAAQgAAEIQAACEIAABCAAgUMT8HhBerwpDw2RxkMAAhBYh4Dn8fvy5ct1Kh8oFSP7ABSSIAABCEAAAhCAAAQgAAEIQAACEDgyAbmxf/361SaAG7vNh7MQgAAE1iPgcWbXY/zm5mY9GcKSMbKHNDiGAAQgAAEIQAACEIAABCAAAQhAAAL/wo2dQQABCEAgcwKeB7UnzyLNxMi+CEYKgQAEIAABCEAAAhCAAAQgAAEIQKASAvJ8HHVj//3338/OzippMM2AAAQgUCABPYS1o8gW/MePH9s4s2NktzuCsxCAAAQgAAEIQAACEIAABCAAAQgci4DH89ETDvhY1GgtBCAAgc0JeB7Fnkf6fMExss9nSAkQgAAEIAABCEAAAhCAAAQgAAEIVEJAPo/yfLQbIzf28/NzOw9nIQABCEBgbQJyZtcD2a5lG2d2jOx2L3AWAhCAAAQgAAEIQAACEIAABCAAgQMR8Pg8evIcCBlNhQAEILAfAc8D2ePwPrMFGNlnAuRyCEAAAhCAAAQgAAEIQAACEIAABCoh4HFjV1NfvnxZSYNpBgQgAIHCCbx+/XrUmV2f2fj06dOqDcXIvipeCocABCAAAQhAAAIQgAAEIAABCECgGAIej0hZ2O/fv19MkxAUAhCAQO0EPAufnsf7HE4Y2efQ41oIQAACEIAABCAAAQhAAAIQgAAEKiEgP8fRaOxq6qtXryppMM2AAAQgUAUBjwF9bWd2jOxVDCUaAQEIQAACEIAABCAAAQhAAAIQgMA8Ah4zzR9//PHo0aN59XA1BCAAAQgsSUC7i54/fz5a4uXl5WieyRkwsk9Gx4UQgAAEIAABCEAAAhCAAAQgAAEIVELgy5cv8nMcbQxu7KOI6s7w/fv3d+/ePXv2TGstsuvd+/tPx0pRukZR3c2ndRDIloBnlfTPP/9c7yb9LVs0CAYBCEAAAhCAAAQgAAEIQAACEIAABLYh4DHQPHz4ULbUbeShltwIXF9fa5D89ddffcEUZUh/st/plAbJ27dvz87O+tlIgQAE1iPw5MmTx48fj66V6i5e6QuoeLKv17mUDAEIQAACEIAABCAAAQhAAAIQgEABBOTb2FhIbVlxY7f51Hr25uZGTusXFxeDFvZOq2Vtf/Hihex98nnvnNr4pyyJ5+fnkkR/MvprkWBjAagOAhsT8KyVrufMfu/u7m7jBlMdBCAAAQhAAAIQgAAEIAABCEAAAhDIh4BMkLe3t6PyYEIZRVRZhl+/fr18+dIzNgYb/uHDh11c2iW2DP39dSN52X/8+DG3jwq8fv3aiJQt3+T14nsM9hqJRRPQetjoYpiit2vlbPFm4sm+OFIKhAAEIAABCEAAAhCAAAQgAAEIQKAYArJIeqyoMrYW0yQEXYKAXNFlle6PDZl9tadBBvTPf/9dXV0pZbBCWbrXsOUN1tUmajw/ffq0b2FXBnnZn56etjk5gEB9BDzO7LqpdZss3naM7IsjpUAIQAACEIAABCAAAQhAAAIQgAAEiiGgCNoeWYkV46FUTR55T8tU3XGJlQPst2/fdErfOJWLehOJRSFZlGLY2Td2xNZqkIzpsY7Qqe3t/jFhmvQO5E5m+2wnMz8h4FwNdT72k3hiZE/CRWYIQAACEIAABCAAAQhAAAIQgAAEqiLw/v370fbIhJpbkI1RmckwmUDfwi6XdrmtyzwdGwbGKJI/+2RJUi+U933f9b5TiBrSSdn3py2PsWCwr9jUnicBhYvRYtiobMYNO3ptLANG9hgZ0iEAAQhAAAIQgAAEIAABCEAAAhConIC+BulxlfWEIKic1GGapzgSf/zxR9hc/ZQhWH7rYWLnWGd///33TmLzU2Zieb4Pnlo8cQ3T4eJChgXq66xfv34NU/rHCtreTyQFAjECHmd2PfYX39LBh09jPUI6BCAAAQhAAAIQgAAEIAABCEAAApUTkGOyx1WWT55WPg6C5nWGhCzsMgQH56OHz549G4yErgtkf18jBnRflI7w/QxKURB5hbgZPLVlopzutSRgfPI0FEa+yVrostc5wvwcH5yA50bQ/qRlQzn9dnDoNB8CEIAABCAAAQhAAAIQgAAEIACBYxKQ8dRjYff4RR4TYH2tlvU5HBIywzkt7EIR82TXKbnNas/E2qZt2fFD4WO90/HTj2WbkC4BBpcZfv782UDQgVBISO0M8OwgaWVQDJwmDI56RKF79PfgwYMGuA7abO0B8Z1aFMc80EN7dPuRtlDIyL7gyg2e7MccbLQaAhCAAAQgAAEIQAACEIAABCBwdAL6dmVjubNBjIYKsS/nbCkEZE8/PT1tpZUNV+ZghXhuU+wDezj5PeLtWoyzCn8xGv99VZ96OaefnJwYEm52Sp+1JMjMZrQzrEjrPYOrLx1RtUNiwaAxxGTv4OUnBCAAAQhAAAIQgAAEIAABCEAAAvUTkBXGY2GXS+yCro71Yy25hR0LtZyy/Rb20XYPuniPXpWUwVPF06dPk8okMwRKJKA717NjQ68AvQiWaiBG9qVIUg4EIAABCEAAAhCAAAQgAAEIQAACxRBwfiKyY3gtpnkImkhAsVzCACavXr1KXVwZDdUiR+9EodKye4zsHstjWq3khkCWBJxhvpwvAk8TCRfjoUQeCEAAAhCAAAQgAAEIQAACEIAABKoiIFfH0Kgaa5uiSC/ozhyrhfR9CXTinEyLqXLv3j27FR8/ftTHUe08k88642OsGvuog3FyW+ZfSLiY+QwrKMHzkJ92sw/CwZN9EAuJEIAABCAAAQhAAAIQgAAEIAABCFRLQNG3PRZ2uf1iYa92EAQNu7i4CH79a4Jzq8dL3TPkQjGSjj98+ODJn+qe7ymzzfPo0aO7PP4IyN52ypEPPPuQdFcuFZYdI/uRBxtthwAEIAABCEAAAhCAAAQgAAEIHJHA5eWlp9nOgAOeosiTLYEvX76EgVYUhV+fME2VNiwh9dpF8nsEUNMWqYtCIFAEAecDfMKi2mDzMbIPYiERAhCAAAQgAAEIQAACEIAABCAAgToJKLCGxyKpxk8wttaJrOpWvXnzJmyfIo2EP53HnhGlwBTO0iZk8whAQPYJYLmkXALat/Hw4cNR+XXvLPL5U4zso6jJAAEIQAACEIAABCAAAQhAAAIQgEA9BJx+i04vyHq4HLIlCvMSmqfl6z0tbHpYSAykx94Xu9ZOVys8sWgwstsYOVsfAedj3PlSsPlgZLf5cBYCEIAABCAAAQhAAAIQgAAEIACBqgg47SnPnz+vqtk0ZohAx42983PoioE0BZzx2LgVsnzg4iWSPCZ+1fP06dMlaqMMCBRDwPkYd74U7GZjZLf5cBYCEIAABCAAAQhAAAIQgAAEIACBegjIHvrjx4/R9iiyxzSP5tGSyZAPAcWIuL29beVRp08LEOSx0K0aD91jZJcfPV/xbfuag4MQ0MqW59bTS0GvhplMMLLPBMjlEIAABCAAAQhAAAIQgAAEIAABCBRDwGMPVWNevHhRTJMQdCqBzmBwRpbo1/bhw4d+Yidl1RHlMbITK6bTI/w8CAHnrdd5GkyAc+/u7m7CZVwCAQhAAAIQgAAEIAABCEAAAhCAAASKI3Dv3j2PzJ8/f9ZH8zw5yVMuAXm5htsavn37NiGiy6dPn05PT0chTCt8tFhlUED2k5OT0ZwfP35kc8YoJTLUR0AbVh48eDDaLm1kmfn5UzzZRyGTAQIQgAAEIAABCEAAAhCAAAQgAIEaCNzc3HiaIWsLFnYPqKLzyDYdWtgVU2KChV0ELi8vRzlMLny0ZGXwuLErGxZ2D0zy1EdAUZI8EWP0WQUtmM1pPkb2OfS4FgIQgAAEIAABCEAAAhCAAAQgAIFiCDgDAjjDCxTTbAQdItAZDNNixcj11WPjnlb4kNQDaR4BPEbGgaJJgkAVBJyP9M4zIbXphItJJUZ+CEAAAhCAAAQgAAEIQAACEIAABMoj4AwaoIYRK6a83k2XuBMr5ufPnxO+C3p9fX1xcTFa+bTCR4ttMkhsOeHamV+9evXu3Ts7D2chUCsB/8N/zq2KJ3ut44d2QQACEIAABCAAAQhAAAIQgAAEIPAPAc/XKZWbWDH/IKv3SEa3TqyYCRZ24fG4vj5//nxa4R78CnozamFXOXz11AOTPLUS0A3o3MzhfE0MgsLIPoiFRAhAAAIQgAAEIAABCEAAAhCAAASqInB7e+tpjzOwgKco8mRLoGNKm9bpMnB//fp1tI27x4qRhARkH+0mMtRNwHmPe5bNYqAwssfIkA4BCEAAAhCAAAQgAAEIQAACEIBAJQScsbPVWvkdV9JmmhEn0DGOT+t0jz1OGyNWNXATkD3eyZyBwD8EnPe4ngxaPPvnspQjjOwptMgLAQhAAAIQgAAEIAABCEAAAhCAQIEEOp7LRgtWNYka9XJqSwKKvNxW9/DhQ8Vnb3/6DzxG9lXd2CWqx8hOrBh/n5KzVgK6x3Wne1rn3PPULwoje58JKRCAAAQgAAEIQAACEIAABCAAAQhURcBjD1WDnd6OVaE5ZGPevHkjH3M1Xf9eXV1NYPDp0ydPMPRVjewEZJ/QcVxyWALOx7t/RbZDEiN7Bwg/IQABCEAAAhCAAAQgAAEIQAACEKiKgGLFdMKDxJrnjNsbu5z0Ugg8efJEo+Lu7k7/Ttu74Fm20bcWp/nIOzF63NhV1LQGOmUgGwRKIeB8vOtlocfChEZhZJ8AjUsgAAEIQAACEIAABCAAAQhAAAIQKIaA3zORwBrFdOregnpiSqzqxi4AHiO7M0TG3jipHwKrE9DSWrN/ZbQm/ysjLAoje0iDYwhAAAIQgAAEIAABCEAAAhCAAARqI+Cxh6rN8ju+f/9+bY2nPSsQuLm58ZTq9Jz1FDWYx2NkZ91oEB2JxyTgvCWdr4wOQ4zsHSD8hAAEIAABCEAAAhCAAAQgAAEIQKAeAtr477FFqsFO+0s9aGjJVAKeWDGybq+6ZkNA9qm9x3XHJeBcc9IrY0LEGIzsxx1YtBwCEIAABCAAAQhAAAIQgAAEIFA9AaeFXRyc9pfqidFAm4Bz2SaHWDGMarsrOXs0AmdnZ84m+18cbYEY2VsUHEAAAhCAAAQgAAEIQAACEIAABCBQGwFndF3F6lXE3toaT3tWIOAcUX5z3jQZPUZAIiBNY8tVFRPQTeFpnfM2D4vCyB7S4BgCEIAABCAAAQhAAAIQgAAEIACBqgg4o+vixl5Vr6/ZGE+smOfPn68pwr/L9hjZGdVr9wLlF0fAGRbM+eIIm4+RPaTBMQQgAAEIQAACEIAABP2wQtsAACAASURBVCAAAQhAAAL1EPj06ZOzMU7Li7M0stVKQLFivn79Otq6tWPFEJB9tAvIAIFBAv4FMOf3jdtaMLK3KDiAAAQgAAEIQAACEIAABCAAAQhAoCoCfm9EfH6r6vjVGuMJIqHQQ8+ePVtNhH8X7HFjV7a1xVi1jRQOgTUIPHr0SHeop2TPzR6Wg5E9pMExBCAAAQhAAAIQgAAEIAABCEAAAvUQcFpJCF1dT5ev3BJPrJgNdkV4jOzO2NMrA6N4CGRHwLmk6rnLwrZhZA9pcAwBCEAAAhCAAAQgAAEIQAACEIBAJQScITXUWqfNpRIuNGMqAWesGH88iqmCuDzZGdWT8XJh3QSct8Zff/3lDzgmYhjZ6x42tA4CEIAABCAAAQhAAAIQgAAEIHBQAsSKOWjHr9Zs58aItYO0OFePNnCoX400BUNgRQL+WyPJmR0j+4p9RtEQgAAEIAABCEAAAhCAAAQgAAEI7EXAaRKVeGtbRfciQL3LEvAs22Tixq6GP3nyZNnmUxoE6iBw//79hw8fetqCkd1DiTwQgAAEIAABCEAAAhCAAAQgAAEIVEvAGdlD7Sd0dbWDYOmGeSxufifZydJ5xHAGxJgsAxdCoGgCzhvk69evepU4W4onuxMU2SAAAQhAAAIQgAAEIAABCEAAAhAohoDHENk0xmltKablCLoOgZubG0/BZ2dnnmxz8njGNqN6DmGurZ6A/wbx3G4NLozs1Q8bGggBCEAAAhCAAAQgAAEIQAACEDgcAb9lxG9tORxEGhwQ8IyoDcaSMyD7BpIEbDiEQGEE/DeI58ZvGo+RvbBBgLgQgAAEIAABCEAAAhCAAAQgAAEIjBLwW0YIyD4Kkwwi4Anx77fcTUbqHNgEZJ9MmAuPQGCNsOwY2Y8wcmgjBCAAAQhAAAIQgAAEIAABCEDgQAQURffHjx+eBhOQ3UOJPE7/8Uy+erqBrZ8hAYHSCThvE71KdPt7GouR3UOJPBCAAAQgAAEIQAACEIAABCAAAQgUQ8DjdNw0xmlnKablCLoOgdvb29GCf//990ePHo1mm5nB48m+ga1/Ziu4HAK7E/A//D03nZqDkX33PkUACEAAAhCAAAQgAAEIQAACEIAABJYk4LSJqEq/nWVJ+SirNAKeEfXixYu1m+V0qGdUr90RlF8BAf9t4rn9BQQjewWjgiZAAAIQgAAEIAABCEAAAhCAAAQg8A8Bp01EFzx9+vSfyziCQITA58+fI2f+Sfbb7P65JvHIM7C3cahPFJzsEMiOgMKy62bxiOW571QORnYPTPJAAAIQgAAEIAABCEAAAhCAAAQgUAYBp7evGvPw4UPZWcpoFVLuR8A5ojaI7+8x9m1g69+vK6gZAksScN4sf/3115cvX0Yrxsg+iogMEIAABCAAAQhAAAIQgAAEIAABCBRDwGOIbBrjtLAU03IEXYfA169fRwvexn/cIwmjerSzyACBhoB/J5PntYKRnXEFAQhAAAIQgAAEIAABCEAAAhCAQD0EPNaQprUbuB7Xg/XALckkVsyvX79+/Pgx2g9+u2Fb1NnZ2b2//16/ft0mcgCB6gn4V6Q8rxWM7NUPGBoIAQhAAAIQgAAEIAABCEAAAhA4EAGPNaTB4bewHAgfTe0R8PiPTzBt9+oZSXAO7CdPnowU9L+nFQfj9va2Sbu8vPzfk/yCQM0E/DeL5+7DyF7zWElq2/n5uZYtNby0NJp0IZm3JKBIcI8ePVLQwHfv3m1ZL3VBAAITCOi5qru1cQnh3woI+DWwCaOFSyAAAQi0BFDLWxQ5H6CW59w7mtIqfq5TQk2vnDnJdmQCHk/2DXZFeMx8E9aNPMUeufdpe90E/HeuXv02CozsNp9DnP306ZPMQO/fv1drtTzL4zXnXlc3aXeYVMY3b97I3DN6h+fcFmSDQN0EtBKmG9Y/waubRh2t0yuSp24dXUkrIJAtAdTybLumLxhqeZ9JPin+Ke0Ec2Q+zUSSLQl4tPpMPNknjOrwlplw+ZYdQV0QWJyA/84N75RBMTCyD2I5UKLMQKenp+ELQ19XP1D7S2tq2Dsy95ycnNzc3JTWCOSFwCEIeLxdDgGirkY2C9J1tYnWQAACuRBALc+lJ3xyoJb7OO2Ta9QO0orld2BsL+HggAQ82/311VM5L64KxxmQfcKoDm+ZCZev2moKh8DaBPwLS+GdMigVRvZBLEdJ1Kct5BAdtvbt27dshw+B5Has7cPPnz8PpXrx4gWhY0IgHEMgEwLh4mUmIiHGfAIY2eczpAQIQGCQAGr5IJacE1HLc+6dUTtIK7zfttJewsEBCXi+NRouvK2EyDmwnz17liSAArKH+bkpQhocH4GAf2Fp9NsMGNmPMGAG2qglUBnT209bNDlkYedD0gOwMkuS63rHzq6VEmn5mYmJOBA4OoGfP38eHUGN7dfaSWceUmMraRMEILApAdTyTXEvWhlq+aI4lyzMYxJt6vNHCVhSPsoqjYBHsd/AyO7ZKes3F7ad0LHdp9ro23I4gEChBPRlDu1E8Qivl4u9rwUjuwdjbXk0JqRMdFZgXr16hYW9lJ7uK/RyruRdWEr3IScEIFA0AZzZi+4+hIdAbgRQy3PrkVR5UMtTiW2QX982cNayQXwPpyRkq4DAgwcP1m5Fxxo+WN2EdaMPHz60RU2w0bfXcgCBcgn4bxx7rQsje7ljYKLk+mibRk9nbf/ly5eEHJkIdKfL+gq93rjY2XfqDaqFwAAB7Q0aSCWpfAIY2cvvQ1oAgVwIoJbn0hPz5EAtn8dv+as7zmRGBX6rilEIpyDQENjAk90zticEewmLnXA5AwACFRDwLy/Za12/VcCCJvgJNKp8J1KwYo9cX1/7CyFnJgSk0MuqHt7hOlYUIEIZZNJBiHFwAro9tX45zSB7dXW1gZq+VweF76B2760Sm+PmoPPvXqLG6tXjV9GTY2dJhwAEIOAhgFruoVRKHtTyrHoqnB/ZgvmtKnY5nK2egMdL3RluYjIr5xaN1FGtx1cokj75Fv7kGAIHIeBfc7VfMRjZDzJg/t1MbUc9PT0NrRtK1EJl56l6ICLlN1UvWlnVw5VnHWNnL79jaUElBLR+qXdwZ+eQp20yzbNaFoLS+0sYmz/Z4nWgZ53+DfNseawOwsi+JXDqgkB9BFDL6+tT1PJ8+tTeyx/K6beqhFdxDIFdCNimvVYkRZdujz0HnWJlTPBcRR4IVEbAvzoV2t/6EO7d3d31U0mpj0AT8LFjkpCnpJxo6mvsoVo02LNaO3EudB+KFY2FwPYE9Iw9OTmZUK++k0EUr1FuwtsY3DWd3tjsLlv//fv3RyUkAwQgAIE+gUHlDbW8D6q4lMGeRS3fuB+TVK9v376lWiQ3bg7VZUJAd/eoM7u2op6fn68nsDTPjsdkvy4ZClM9dcJiFeQAF8w+VVIOQuDevXvOlmruGVuOIia7k2Hx2aTedSzs2s308ePH4ht2+AbopdjvRy1H42V5+KEBgCwIaOYmhXuCKJeXlyyVjXITXoXl0Ve7NR/QpFqGbz0PFQ1fr7zRa2dmmBYIaGalXA4BCNRBALW8jn7stwK1vM9k+xTbx7AjDxb2DhB+xgjo7o6d2iZdzjejFnZJkro5Qxb5sFhixWzTm9SSJwG/M7uxXwpP9jw7d2GpOpG7m9JliVD6wjVR3E4EZIxTLKBO5XjCdoDwEwJ7EdCi1+3tbWrtWgrV4ujuOn2q2Pnk14NRK476S5pvO+XH59QJKv9sWqHRjabbTR5qTTTVxlWtOW7kD53XVr0l5SjXEmu+UqCfzey3+dke60DuZpiHWlwFHaCWF9RZ00RFLZ/GbamrtPQuTwVPaRN8fj3FkqdWAnrndtwWOy2Vn4eGXydxkZ/+/Rmp3vRyvQ8dR9ipuUh/UUihBDq3g9EKY88HMdkNbpWc0kCRiaHTGL0AsLB3mBT9U72pPn3z5k3YCumXMgOtumctrI5jCEAgRkDKq57DoZ9ILGeYrvxyJ8GfPWSSdKwHo/50iQyXHz580DpH/22YVGCYWbMs+f7E9gmGOTnOnIBGRTi9zFzaUDyZhzCyh0CKOEYtL6KbZgqpVw9q+UyGcy73r6yn+vzOkYprKyCgTUi2wmCb4OcQ8DuYa/qfVJE05Da/GriqJ0FbEQcQyJOA35PduNkJF5Nn5y4mlXYV9d8EWnVZaYl1MbkpKJ2A+lQ927nu4uICC12HCT8hsD0BKazTzLu6isjs8/tL/GXY0sNQ7jkyfPj1J7vqcFpi5+QsBCAAARFALT/OMEAt37GvjV38HamW0gc6xfKzVgKj0QgNu9scJnp3+JeOkozs2swX+gD1jQlzxOZaCBRHwH/7GLck4WKK6/cEgQf3KmrcaLdRQilkLYeAvDXVv+GbUrJrw7t0TZzdyulGJK2WgFTkznYTZ1ONL6s4SyBbh4Deg9rr01+E7mSzf+rpGgb3sDNzNlsCWoCZORL2ahpx//YiP61e1PJp3Mq9CrV8l77zR9WQeOhXu/RRuZXqpg7Dx/UbsoZmOPju6Ffdptzd3bXHowfadhO6ASVdO1o4GSBQHIHRezxsUey72Xiyh5SqOpaGMbirCM+7qrr5fxsz6C0rm3s/XPv/XscvCEBgCwLyaxt1gRmUY/BhPpiTRCcBrTteX1/LsV3frghDbzsvb7Lp6aqZT9IlZIYABI5JALX8gP2OWr5LpxvehX15iPnWZ0KKQUA3ta3JSzPU094oIfVU7N2RWs5gfhUeWthxYx+kROKhCOge908MY68bjOzVjhnZVTsezWqqrAkoE9V2+d8NU/+qlztt1M41fXexk8hPCEBgewJa5vS/uVvxuIVbFMseSJHS9gL5LOgjURP6RcIU6gG9LEZKgwAERgmglo8iqjIDavn23eqPFTPtvb99i6gxKwL9iXZHvNBs3TmV+lMKaufdoR1sC47bzveBp223TW0U+SGQOQH/tzpirxvCxWTexRPFG9z7rKhz+krbxBK5rCgC0un7C2upnxovqsUIC4FiCKTu+mwbJgM9q2UtjTUOtNWgM9/w1CJ3eBnrPTnJkycBTWLViTHZGn8FZdCB/tWKlw6kVfdfsrESPOmaMyvam9R6/atj7UZv/tW1xnSaQHAetjnkQS3PoRd2lAG1fEv4nfAXRtVySWY7msGHUzECg3d0m3kpk4uUE2kFYZB3fVVImuqosurUS+XGfnJysrjYbYEcQKBQAoM622BbYi8RjOyDuMpO1PcrBmMLxGIGld1apB8i0HlrtlkYAy0KDiCwIwH/y7sjJLdwB8jiP/XwlCPP7e2tv2TWL/2sKsspxwVtZZizm0EG9Jd//2Eur2xshM1BLQ9pHPMYtXzLfteyd38z96AAcknWbrbBUyRCwCAw6i4zP9a/HhryYQ8t7FIWFOdQUsWeJ63AzslCZzmKr7y0ADk4OAHdaBcXFx4IUuO1GNbPSbiYPpOyU9TNgxZ2rXwyhSu7a1OkV18P7mXT2zqlGPJCAAKrENDLW/6qE4oefLxPKIdLYgT08JRFTLMjfwfNsbHGxCC9CALyZdO9rNmsf7SE7VLwU+lsMvGgnoVYKjtGLa+sQ6c1B7V8GrdpVzkt7Cp82qN7mlRcVRMBmadl8jZaZJ81LmxOyYjf8WGXwtBY2JVBzxM7eLpnp5103TCsjbzv1ahRwcgAgSMQ8L8a9LrByH6EIfGvwW9xaKBoY9Eh2k8j/0tA8/b+A0Lr4YyE/xLifwjsSUAOIxOql97MLTyBW+olMp7KUciew7RlqlOUuf3JwdEIaLobi8looNCEVlNcIwOn6iCAWl5HP85vBWr5fIaeEpIio/oD73qqJs+hCNjuMnPUden5nTjseo90FAbbvUPhJe2+kNba8doZvcQukLMQqIlA0qthcAqAJ3tN4+FfetwPLl1qM3tV7aQxPgKD/a6Iw0kKqK8qckEAAmkEZJgbvENHS9EtTAjRUUqLZNCUxjnrsGc7iwhDITkTUHSCVLc1Pi+Wc4cuJRtq+VIk6yhn8KWPWr5s5w7aO2JV9L2RYjlJh0CfgAab8dEU3dqpwYikdkqd0IVhXXL46Kv9ymYoqIp5OOhd2xSrUx0bIgEPQuAcQ0D3l3Frd/gMWl8xsncoFfxTa5KDwYP0aGb7T8H9OkN09fugC1Vn7XpGDVwKAQhMJ6DI7E5f6U4duoUN7bmTmZ9zCOhLswoGIqdju5CkGO52UZwtlMDoIOm0a/Dt3MnDz6IJoJYX3X1rCI9avgbVTpmD9o5OnuanbCiypAyeIhECHgIaP7KzG0s1Wk3XXT+62VEqvVZk5Xwj9b4T7Ejm744PeyuYFNTB2LBNhpiOIXu9BA5rUU72yLZUOYBAQ8C4rzuIBld2MbJ3KBX8M2Y5xcOu4E6dLfqg1wxBY2ZzpQAILENAz2f/UnlbpZTj2AO/zcPBUgQ07dHun9h0palFD1V2CC0FvNBy/Op400CMO4V2tF/s2FMatdzPsL6cqOVr92n4oUi7rtSHtl0aZ49JoIkXZ6iIint+cnIiU7vM6FIUGxcZ/SvLu+zdcnXXqQcPHshRsjN0NTtQYEnb/K3LY7votNok2WSgb2vUserqBKLRXWB4xB+zT2k1BETA/4IYXNnFyF7JKIrtSNX6JxO5Svp4UjP0fh18+7I7dRJOLoLAwgT0fA6/O+QvXVel7kL1F07OPgHNhextBxjO+tBIiRGYsLQWK4r0PAmglufZL7tLhVq+dhcMOhUOVuq3oQxeTiIEGgLS5KUiav3MeLNLaZcZXUFaZE+/d++e/pXlXfZuuboPzgI0eZfNXTbxUch618jaM5hNJWitt61Rx526tANP9wuWokF6JB6cQCekkkGjszzW5Lx3d3dnXMOpIghoiVKKQrjxpxFbz/pm9bKIViDkSgQ0BvR+7ReuNyuul30spEBgewIyl08L0CzlWJ/o3F7gw9aoCD+GMR2F6rADQw3X+9SvkaOe1T1UUMvr7t+ZrUMtnwnQuDzGdvASmSZtN+HBq0iEQIyAhp8GlbTEvk0mdkk/Xf4cKkSrcf1TRoo0ENnlBz1qY1epolggmtglpEPgOAR0d8T2I/YhKLJo557Fk71PqbwUWWcGn+bTrDbltR+JTQJaoB5c4tabWKvf5qWchAAEtiCgaZ6x1dSQQFdJpzcycGpZAobHkCpiurIsbUqDQKEEUMsL7bhtxEYtX4/zoEdhrDo82WNkSJ9GQLe2nGaklisAS6pWr9GoAOsy1UmT7FjrPMLI4UZ2dtXr+TyM6lIgGlRWD1jyHJZA0gui/+rBk734kRNznsJPqviuXa4BMc8ODRI9FNgmthxpSoLARAK6SfU6H1wutUvEFcXms8bZmD+75lTaMrxGjZSZP4GYMjYoORraIJY6EmMjgU6vo38XaQVq+SIY+4VoIVxBOfrpgynsBRzEQuKCBKQTyqdNI03Tbf2FSr7eCFL7tQFOZnFpjxMM6zE5Fe1dYWH0p6p//vzZVNpWJ4d3tsDG0JEOgZZA7DXdZggP+vuifgtPc1wigcGI22rIoPNyiQ1E5vkEZEbX8rjisHeK0ntX44TIzh0s/ITA9gR0k8oDRfEZU6u+vb3VrFJm39QLyT+ZgIBrsqQJTKcEpUgnY9myg4WfEDgUAdTyQ3X3tMailk/jNnqVXs2jedoMSY6K7VUcQMBPQEHVPXHV/QV6csperz/mBR5W5IFAjIBe01qaChfGYjmV3n/1EC7GwFXAqWaBtC+oxgTP1j6WI6fEYgfJ8q4V7yOToe0QyISAFPGYdcaWUH5b3MU2osXPakVkcH5uRGxfXAYKhAAEciOAWp5bj2QrD2r5Gl3Tt3QYtbAibsDhFAQgAIGDExic6A0y6b96MLIPgiomMbYnLqa6FdMwBF2aQOM1M1gqo2UQC4kQ2J6AXKQ94RT7gk1wge8XQoqfgJ6oimip9ezOJTK+d1L4CQEIHIcAavlx+npmS1HLZwIcvNz/4cdputZgpSRCAAIQgEB9BPxGdoWE6jQfI3sHSEk/mx3rgxLztfRBLAdPjBnTFW5CIUQPDofmQyATAtOstFpCZ/fSxj2o3bj9ztIMn10FG3cE1UEgEwKo5Zl0RClioJYv3lN9d8JYFX7rSawE0iEAAQhAoGIC/tdEP6oMRvaCB0Y/xHbTGEXfLrhViL4aAXnN6BuJg8XHFP3BzCRCAALrEZDp9urqakL5ClRyc3Mz4UIumUxAEX76D1UixkzmyYUQKJoAannR3be98KjlyzJPWuH2W0+WFZLSIAABCECgCAJJr4nOCwgjexFdPCCk4S+DwXSAF0l/E4iNDX2vD2d2xggEMiEgn/S+6dYjm0K668ObnpzkWYqATOqdoDEY2ZdiSzkQKIgAanlBnZWPqKjlC/aF341dlSZZTxYUkqIgAAEIQKAIAkmviU6wMozsRXTxgJAxfxmZZuQZMXABSRD417+ePHkSe17EFH2wQQAC2xOQT3rsVjWE0W61P/74w8jAqcUJ6IXbsaqrF/Txw8UrokAIQCBnAqjlOfdOtrKhli/YNRjZF4RJURCAAAQOTiBpJt55AWFkL3LwyP7S6ci2GfJkbI85gECfQCyaEM7sfVakQGBHAv143x5htJDONzk8oBbMc3Z21lnb6JjdF6yLorTPQyGVtLZh/CmDIvkop5Ql9nZozGjVR48FMRlFJ6rKwzMk9UZDLU8lRv6WAGp5i2LmQWxqPFhskvVksAQSIQABCECgYgLSh/2t67yA7t3d3fkvJmcmBOT40NmS0AgmjaETDygTgREjKwL37t0blEfbIDRRHDxFIgQgsD2Bd+/eTdtioq+c6zWxvcCHrVFv3pOTk7D5KFchjaWOp90RerW9ffs2SVeeILBCrj19+tR5oUIMbWP9FzG1vf9FplE5P378KKP8aDYyNARQyxkJcwigls+h116rBe/b29v2p33w8+dPrSnaeTgLAQhAAAJHJqDXhFOFfvz4cRh7GU/28oaN+m/Qwq6W4MZeXnfuIXEs3LN0UxZp9ugQ6oTAMAH5k3ZcpIfz9VJ11TYmvF7NB02QAbfzXFWA5oOyWLPZMotMKF6vNi2BHM07W29zDUut0jmnBx2w067qFHKQn6jlB+no9ZrZeX20FaGWtyg8Bx1HQvsSLOw2H85CAAIQgMCDBw+cEDovIIzsTm4ZZZNTUkwajOwxMqSHBIxxQpSDEBTHENidgILGdL6r6RFJBrIXL154cpJnKQKdVzPP0qXAhuXo5TXhdmhKUMjs47hmN271HY0/JGkfy+Qnn1A7D2dbAp17v03XgaFuhdk4PjgBY5zwKvGPDf8Tj1gxfqrkhAAEIHBYAv6XRcc3BSN7YWNGzomxrXByXWRZvrDu3ElcGRpidgq0+Z36hGohMExAT/Vpwdn1lQWcqYeZrpMqr+Fw24E2nLExaHHSgiwt6Nu3b7opJhjcdVMcwXYsRBqKHXV/tC80kZCxWJGmFOmIwHGjuNoMqOUtCg4mE0Atn4wuvND/0PPbTcLyOYYABCAAgUMRSHpZSCFs4WBkb1GUcWDYQA0/iDLahpQbEoiNFmmoGOY27AeqgsA4AU2/Yx9Gsy++uLjAzmsjWvZsp5tiK+LLVnrA0mRql61cryqps4YT8SAZdYrClA+eqiZRu1j8xqam1VdXV3pWKKIO33JIHQao5anEyD9IALV8EIs/MUnbSbKb+GUgJwQgAAEI1EQg6WUR7qbCyF7YMDDmk0fwzyqstzIW1wglYcwYM24QokGgZgIyC+qDKhNaeHp6OuEqLplGQMshYTfxLJ2GMekq2YXlfB3bmzVYlMKUJ5ljBgvJNlFO6HLYTxJPAM/Pz5MuIXNLALW8RcHBHAKo5XPo6drQujFaVNIrY7Q0MkAAAhCAQJUEkl4W4WsII3tJ4+HTp08x76Rwl3pJTULWnQjIWy321FCUg/DjyDsJSLUQgMD/EJgWNEbve8xn/8Nx5R+yuCmedfMng3u4c3Dlmo9bvF5nqWZl2dlr5ZXatI8fP+K9PnkwoJZPRseFHQKo5R0gqT9D68botUnOiaOlkQECEIAABKokkPSyCF9DGNlLGg/6bFdM3Ng2w1h+0iFgeM1MM+eBFAIQWI+AQmRMuzHlT02E5fX6pVOynNlFu/3jQykdPiv9lH2qE6vHrkhBY6p0ZpfNN1TxbQg6K2gasaPZyBAjgFoeI0P6BAKo5ROgtZckPfoePHjQXsgBBCAAAQhAYJBA0svi58+fbSEY2VsUuR/IIc7w1SJWTO79l5988rWMCUWUgxgZ0iGwIwE9543b1hBMU/cqTYpGkzl1NAKpHtxVvuaSGqXdbNWHp1/1LkAtXxXvAQs33u9Jt/YB0anJsa3egzSSnBMHSyARAhCAAASqJ5D0sgjXejGyFzM2DB9GYsUU04s5CSr/tVjEGKmqcojLSVhkgQAE/k1ALtJJ7/uWmuEi1+bhAALlEtCmgaQtfVUarZK+tZu6LFHu2FhJctTylcAetljU8jldH1o3RsuJTX9GLyQDBCAAAQgch0DSjuTwNYSRvZhBYsydMLIX04uZCWqMnCoNEJnhRxwITCFgWHaM4vStBX0i0sjAKQiUTiDJyK615Mq+PpK6NJ6Eq/SxsYb8qOVrUD14majlkwdAaN0YLUTx90bzkAECEIAABCDgX5QNX0MY2csYOfamVGODYRnNQ8qdCBjOrcbscSdhqRYCEPg3AYWf1tc1J7BQ+OBUM9yEWrgEAnsRML4cOCiSEYJvMH/miUlvbemNSe45mbd9e/FQy7dnfoQaUcsn93Jo3ZhcCBdCAAIQgAAEQgL+sOxh1DKM7CHDfI8N10WtrrAgn2/P5S2Z4TIjwbHH5d17SHdcAvJJt2/eGBpN4GUbip0lHQKlE0i6Lyozsn/+/NnffYYtz1/IkXOilh+599dru/0EQy1fhPy0mHuLVE0hEIAABCBQFoGkV0Y7y8bIXkYvG7E7mCmV0YVZSilHNuPBwsP28AAAIABJREFUkeQWl2X7EAoC1RKQice/f62loDV2XhktDQ7qI2CbqDrtTbJKd67N8KdCQvmlSgLlL/Y4OVHLj9PXW7YUtXwa7dau4bl8gu7kKZY8EIAABCBQH4GkV0a7pwojewEjQaqDMXdiplRAF2YsojF+DEetjBuEaBA4BAFNxafdofLefffu3SEY0cjjEXj69Km/0VpzSjLN+EvePmdSfHktrhMrZk4foZbPoce1NgHUcpvP4NnWrjF4tpPo3/vfuZCfEIAABCBwNAJJr4z2ZYSRvYBxYltSDG2sgLYh4t4EjPFT33fh9oZN/RBYksCzZ89evXo1ocQ3b94kmeQmVMElENiFgMKyJ9VbjTN7q9Z7mv/48WNPNvLECKCWx8iQPp8AavkEhj9//vRfZWzh9RdCTghAAAIQOAKBpFdG+zLCyF7A2DDChuKOVED/5S2ioc1LcHsmmXfLkA4C9ROQT/o0exlBY+ofHEdt4bR9naXTSlotSPL3L53MGvKjlq9BlTIbAqjlE0ZC0ipj0jtigjBcAgEIQAAC1RBIemW03z7FyF7AADC0+WnmlQLajIhbEbDjPxpjbysBqQcCELAITFsJ04z07OzMKpdzECiTQJLLSZJpJmceSQ1JQpRzq/eSzVCNUMv36pRq6kUtn9CVrV3Dc23S3n9PgeSBAAQgAIFaCSS9MlpP9t9qxVFNu7Sp31AdbH+HaiBMbojiZsq9SxHtNf/Un8a9/u3w1PKUbh79q2mnDjRB0oH8vI4TsVRNFpZByEInhsdBMQiBRAjkTODRo0eys0/wTNeXjW9ubjC159y5yDaBgN7gxmdsOgXG3n2dbPn/TGoIRvY5HYpaPocearmHHmq5h1KYJ+kBmOSWGNbCMQQgAAEIHI1A0iujfRlFjeyKa+mfpUxj/fLly+vr62nXdq7aQNrnz5/LHtGpd4Ofhr+Mas/EyP7p06fT09NVadzd3TnL//79u6A1fx17+mAJytNk6wx43VEytYuwul5mrMFr60hUG2Vui7VFJDHDxeCQDoEcCOgO1WPKuItjQso0/+3bt7qfb7G2k14rgSSXk+btXwGKpIYkTRgqgLNsE6QUGQWilvfhoJb3mdgpqOU2n/7Z1nmwf6qfwipjnwkpEIAABCAwSGDatIJwMYMwM0q0tXmMI21XSYl//fq1gJycnFxcXMjelDTnbMtpD3S54OsLgSpQrtzn5+e1firQDs9qj8AWFwcQgMCOBLQGPG3eOMEFfsdmUjUERgkk3QhJppnRqnfMkNSQpAnDjo3Ks2pbKUItb3sNtbxFkXqAWp5KLGnGxwMwFS/5IQABCByWwLRpBUb23AeMoc1rO2Hu0m8in6xL2sogU/jl5WW7R2PZmqW9vX//Xlqvpk/60qC2uy5b/r6liZ4hgDECjas4BQEIbExgWnB27eDR8uTGolIdBNYjkOSmnWSaWU/m+SUnNYQQcHOAG0oRankDFrV8zgDTtajlqQCTVhmT3hGpkpAfAhCAAARqIpCkM7faOEb2rMeAwrAY8tmeDsaF1ZySvVvjXp6YnUgv6zVQRnz5tssJQo7tNZnajZmhmlxTS9cbG5QMgX0JaFr+9u3bCTJoedJ+10wok0sgsBeBJC/FJNPMXi2i3nwI2I9K1HLU8qXGKmp5EskkF6ukd0SSGGSGAAQgAIEjE2hfRhjZsx4Gtu3Y0MCybtUSwimav8zrsne360VLlJpQhhzbpaXJA7QOA7Q9M9THYxPQkBUCENiJgJ5I0yICa6myjkfZTuCpFgJ7EuDm3Yw+ankMNWp5jMy0dNTyJG5Jk8Ekt8QkMcgMAQhAAAL1EZiw/wkje9bDwDZu2hpY1g2bIZzciBSzRVHXkzSqGRVal8oDVHGalvp+r1XTyufsaFPG5uiV5aJ4CEAgjYCCxkxQBfQ4JTh7Gmhy50ogafznoEjkChK5BgiglvehoJb3mcxPQS2fz5ASIAABCEAAAvMJJO1/ahxffptfKyWsR8A2btox+9aTaq+SNWRfvnypL5omCSA9VS7/+ld/7R2iHeLazSGPJJuwpyJN0ZvvrMq2Va5zhL0rwnbd8lAiDwQgsA0BPYX0LDo9PU2tTg9D7fQnPnsqN/JDYHcCBL3ZrAtspRG13NMR0sZRy0dBoZaPImozJG3lSVqFbavgAAIQgAAEDksg6cUhnVyTcYzs+Y4WKQ2Gj5WU1HxFX0EyecrI0dIAEtYpOM+fP1fYhGfPnoXpg8cqWYZ7hX8ZPOtM1LxLlcq25anRWeaW2exdEbbr1pZyUhcEIDBKQE+hV69eaZ/NaM5OBgXg0mPzaHaiDgR+lk6gXU0vvSHInxsB1PKwR1DLQxqLH6OW+5EmrTLygvCDJScEIAABCKQSaMyVhItJ5bZdftuyeTQjuxwzRy3sWmWSaenbt2/fv3+XS6bT3q1sivciFU3XzuldiSchVe+cQva6VgtuxhqdmpbkJ7JXK6gXAhBoCOhBZPvBxUDJyM7NHoNDOgTyJDCqHYViG+/6MBvHfQKo5SET1PKQxuLHqOV+pDwA/azICQEIQAACqQSSVmebb59GPdnfvn0bvrRkgtRP/dsE2Wg/nJoq4kr5y5LWCcHelDrNgOKsOjWbHC7kxN1e1fgUNANGkUY0LQnHUpttwQNNGuWDOSfQgdRZmaUUjkb+8nOio0gMtffm5mbB1m1TlJZtjIarUc5Fi22kpRYIQMAmoGfyycmJnad/Vs9qPQZLfIL120LKMQlgRD5mv2/QatRyP2TUcj+rWE7U8hiZTnoz6+wk8hMCEIAABCCwCIGkmUXzSooa2W2DmjyFZ9oiF2lwW0hZ0rZi2weGxVMXZuXJLgv12dmZ0RyZbNb7qp480JfyH9cnVb98+SJj/YRIC23zFXxGA1IbaduUIg5sbV6j0b7LimgjQkLgOAT0NJOdfcKDV08wbe45Pz8/DitaCoGiCSTZmJL8cYrGsrjwqOVOpKjlTlB2NtRym097NsmRiwdgy40DCEAAAhDwEJjw4pgYLkazdzl0JBn1PQ1YKU9jOS1F2haCvV0gKyN7K3PsQCb4q6ur2NnJ6XLnV3CYpSzsrRgqcKa0ujvsVYe2rnwO7BFl75LOpxVIAgEItAT0FNLXKdqf/gN9zFlL6f785IRAuQSOFh+pOGU4n6GFWj7aF6jlo4j8GVDLnaySVhl5ADqpkg0CEIAABBoCSS+OZt13opFd9cl5eYKL3I5dpS3wO9Y+oWpbm7c/iTOhurUvWdwvUh0qr3OtoKwhuaSdaWeXN+jiTV6jpW2ZtjZvO3C1hXAAAQhkRUC7iOxbOyat4u3GTpEOgZwJTPA3ybk5Htlw5PRQmp8HtdxmiFpu80k9a7+7UctbnjwAWxQcQAACEIDAvgSadd/pRnZJry+k7duGpNrLskqPehFqkSOp+TlkXjCOvCzgCmiwaqNkIp/5KdT3798v7mW/XpPtG8SeW64nFSVDAAIzCYQfzPAXpVu+rGVCf9PIWTeBVO0oyQsyT3RJTUjyx8mzvbtIhVpuY0ctt/lMOIta7oSW9AB0lkk2CEAAAhCAQENggvvOLCN7WZq67RGQ2xiyPRTKIt+ynTBA22vDA9mMtrH+yEQ+cyVJ30EtJTj76A0yOsMM+4hjCEAgEwJPnjzRt8EnCKNlQr6AOoEbl+xOIElHSvKC3L1pgwIkNWEpTWxQkooTUcuNzkUtN+BMPoVaPhmdcWHS28Eoh1MQgAAEIHAQAkkvjkYnn2VkR1Nfb2DZjsOjitd6gs0pOWmAxiqSKr9luPNpTqCh8IqqVETI11HvP3tMhk2u5ljrClrOUUiie/ytQEDGX31kuIi7o/QhLc7T1gu1/Z8OKr33Dyh/knZawastyZGzUAVy92Fsj5NCqaKW7z6uDAFQyw044SlWGUMaHEMAAhCAwI4EGp18lpF9R+knVL2IKjmh3mmX2N+ZLFSbn4YivErbUbe0sKtq6bgzg7NL+SvlewD2PWLPMMNuquNYFvaTkxM58x6t4Zt1nxwDLy8v7Q3RmwlTfUVaL7Rv8EECenxNs84PlkYiBLYhkBSbLslCvY38qbUkvaQOq0CmUu3kRy3vAGl+opYPYlkq0X5rJ934S4mUYTkVPMMzpIpIEIAABCDQEEjy3VnAkx3u6xGwNadjzpGeP3++TZSYTreq0pnA9RHUIoLG2M20x2QHWgU/Zf+toBX5N0Hjau3vK+QPYQMJtV44bV+O1kLkCL+BhFQBgaUI2O+yTi0VvNqSmpAEp8PqyD9tyMekilq+9h1hjyt7TK4tW6Hl2+sWhTYKsSEAAQhAYD0CE14cB/JkX4/7GiXbmlPScsoa4u1S5o7+4DOd2YVLQWN2gZZUqT2u7DGZVFERmW23tSKaUIqQRxtae/XLs2fPpn3MWQtOX7582Uts6oVAKgHbMtUprYLnT1ITFKerQ4CfHgI2ZFt98pRfYh7U8rV7zR5X9phcW7Z8yk8KF5OP2EgCAQhAAAL1EThcuJiyutDWGJImkGU13JB2x1bLODWzdnWoPqNqtC6HU3Ybj6bN2zRy6K9qZLCnkdU0M4eG6CmUFEmjlVlBYwjO3tLgIHMCSUGoKni12Rpj2Fm810IaScc25GOC3bHVqOUavRU8u5LuwVjmpHAxKJwxjKRDAAIQgMAggaQXR6Mu4sk+SHLnxFFbxoQ9Czs3qfzqp3mAhu1++/Zt+DPDY3tcHU2bL2LzQYajaIJI2nI+4SoumUZgWtAYaQzcEdOAc9X2BJKctUt/tenzIX7CO1pF/UJmmBO1PMNOQS0v/dmV4aBCJAhAAAIQgMB8AhjZ5zNcvoTRNfmk5ZTl5TtkifPDwctKlbkzuz39tt246hsU+sSuwgTZCw/1tXrjFmnIffz48dGjRxvXe+TqRHuanf3PP/8kev6RR05ZbbdfZ2Fb9GobNaGG+XM71lcT/CLxHWM/qzAnanlII5Nj1PKjqeWxgZfEAa0+hpF0CEAAAhAYJJD04mg0xt8GCyJxXwKjvglJPb1vW2qqXdEn379/P6dFcmbP+ROCo4s3skTo84lzCJR1raZw+pOfoG7JJCW+rGbuIq0eYrKCYV7fBb4WkKY9zS4uLmSko9d26TUqTSKggep/X+sJn+T8niTJ2pmTPh8yLVrU2k3Iv3zU8jz7aNqLLGwLanlIg2MIQAACEIAABOYQaExGGNnnMFzr2lFtftQYupZkxy5XQS38k/ZBVLrrbm5uZOEaPLt74ujijZbmDmVkb3pEJkWsirsPTgRYloB80uWZPvqu6Vd6enqaFJ6iXwIpENiAQJKRXXbqco3sSZ7simS9Afz6qhh9VKKW79LpqOXHVMs7g210o0mYn1s1pMExBCAAAQisQYBwMWtQnVvmqM/sAQ2dc5kucf0is9OZZvol2hEtY1T1HJ1nRovmBAQgkBmBaUFj9BDQ9o7MmoI4EOgSSIqLkmSn7ta092+/J3sSk72b9e/6tZ6nzX9SvbQEIu8E+SjsJRVq+V7k7XpRy1HL7RHCWQhAAAIQgMBMAqMmsn75GNn7TPZPSVqT31/cI0kw/wuN8h7NNvzrqCf76DzzSGOBtkKgbAKyW+mrAxPaoJXCHa1dEwTmkgMSkC+CPzSK3suFIpIZ2v9eLsvIrsW8k5OTy8tL9Y5WQW5vb/Xt5b02HKCWZ3uDoJZn2zUIBgEIQAACEDgmAYzsOfa7PWUatYTm2KRaZFpkjjrNgTQHhMwzc+gFZIDAUgRkxpr2TJO1i6AxS/UC5axEQKPUWbK8QbNd/LabkLQ8MN8caQuz4Fl5KA9u+5O1fZeAe6jlC3buskVNe4V1ZEAt7wAp66d9e3bawiS6A4SfEIAABCCwOAGM7IsjXaBA25Q5YcPCAjJRxN8Enj59Op+EHLLmF7JGCaNDK0mRXUNCyoQABJYlIOPCtDmn34K5rMCUBgEngSSbcpK12inABtn8Yhf0oWmZ0Y12SYPafkUEtXyDwTytCtTyady4CgIQgAAEIAABD4EJkboxsnvAbp3HNmVOM4hs3YZK61tkq7Ixe9wX2+gTxJ5n7is8tUMAAhMI6K6f5sQnl1KFS55QI5dAYBsC+mC1LMvOurJ9L9vy+9fsX758aReVydkvX76MNmr7zkItz2R49MVALe8zIQUCEIAABCAAgR0JYGTfEX60akyZUTQZnPCHeTWE1TTSOMspCEAAApsRUGSGV69eTahO4ZI/ffo04UIugcA2BPyW5WlLTdu0IlZL0t3nRxGrbpv0wSgx21Rt1IJabsDZ/RRq+e5dgAAQgAAEIAABCDQEtOESI3uOg8F2mRmN6ZFjkyqSye8ZZzR6ez8sQxj/KXtk+sshJwQgkBWBd+/eTbNTKGjM9qEbskKHMDkT8FuW9XYrbvF71OO77RrFrR7dqdZm3vfAox1Ne1jNaZet/KCWz2E7/1rU8vkMj1MCd+tx+pqWQgACENiLAEb2vchTb6kEFon/+Pnz5zzbbwcjwpkrz15DKgjMJzDNk1e2J4Kzz4dPCSsRkGXZH5k9Tx9qg4xf4GlbVYyqdzwlC7sCAe0oAFXnRgC1PLceQR4IQAACEIDAkQlgZD9y79P2KQQWcZlROOMpdXMNBCAAgXUIyG41zc4uz1M5wq8jFKVCYC6BN2/eOIuYNv6dhS+e7ebmxlmmrNIKCeXMvHu2US/1t2/f7i4kAmRFALU8q+5AGAhAAAIQgMDBCWBkz3EA2P7Ctq9xju2pS6ZFtPkfP36USMXeMV1ii5AZAhBoCZydnfnDa7RX6UB2zOJCbYTyc1wxAX0XUcFSPA3UC85vufYUuGoev63Zv8ywqsDOwm1p1epdFgxQy53dt0s21PJdsFMpBCAAAQhAAAKDBDCyD2IhEQJRAkstchDIOIqYExCAwE4Erq+vpxksCBqzU49R7TgBvz3an3O81jVzaE3LuR9OjuFaPFtTloXL1qJIrBeurq5ev369cH0UVz4B1PLy+5AWQAACEIAABCohIM8MjOyV9CXN2IzAUt/MydOZfanWbdYdVAQBCCxL4OPHjxMK1ANNBvoJF3IJBNYm4Hdml+W6iD0ZMTN0n6Q/Z//avVJkSddTqN1/oGU/xZTXjOX8/Hwvkag3ZwJLKa6o5Tn3MrJBAAIQgAAESiGAkT3HniIoR4698l+Z9CG1/x7O+j9PbX5Wk7gYAhAon4CCs8tjdEI7eHNNgMYl2xDwD2k7XMk20tq1fP/+/fb21s7TnNVHX3cJruKRzc4jsT99+nT395/aq68+LKV62fXGzvJwi5HJIX2psYFankNvIgMEIAABCECgdAIY2XPswaV2PubYNmT6LwE7xOd/c/E/BCAAga0JyGO0dSN11q3X1rR47s7yyQaBOQS0dCRvaE8J+pBv5s7sFxcXnoYoT4lu7M6mbZwNtXxj4LtUh1q+C3YqhQAEIAABCFRG4LfK2kNzILABAU23anVrYo6xwfihCgjkT+DDhw+K0uB/0Cn/Uu6E+cNBwhIJyBtaDuAeZ1UtF2VrZ5d/t5YBPPzlvK+lBU9O8kCgdAKo5aX3IPJDAALHJKDNatJqFKxP6pn+ZIhopx7N8rYmI/pTWDB9Y+bp06cKAHhMULS6LAIY2cvqL6Sth0D7CqmnSbQEAhCohYAs5rKbn56eehokh9lCo1J4WkeeaghoSGuGNtocTfZkkc/zG5vOLwxrJwoRzEc7mgwQCAmgloc0OIYABCCwHgF5DLx//17mdePB25ySSqa/UBJpOPpTQDw8CUIsHGdFgHAxWXWHSxjjYeS6nkwQmEqAHdNTyXEdBMojILu5J8KG1Nw8zZHlEUfilQnIAcoZQUWR2eVdtbI4ycWfnZ15NEC9qbWckFw6F0wl4OmUqWVzHQQsAqjlFh3OQQACmRH49euXpgzy45ETjzYXTnt7yjQvJe3k5ERKnVwiVGZmrUScoxPQxguM7DkOAnVMjmIhEwQgAAEIHImAlFdtzzRarC2cNzc3RgZOQSArAprdyQHKI5LTZ9xT1CJ5dKM5v3dK7KZFgIeFoJaHNDiGQLkEiIpZbt8hedEEGvO6XqaXl5fTbOv95svDXdZ2lSnVDlN7nw8pOxLAyL4jfKoulcBS74bi2s88s7guQ2AIzCRgfM5UPnQfP36cWT6XQ2BjAtqkrMWh0Uo1ecsn4opixDuN/grFTuym0c4lQ2UEUMsr61CaAwEI1ERAXgLSu2RejzVKZ5sIMJp0aIOsjm0Xn045Klk2CjkGddL5CYG9CBCTfS/yVr327j8W4S125Zyze3mvdhx2orIXcOqFQM4EZNq7uLiISSiHWeIhxuCQnjOBz58/a0Y3+r5TwFBN83Y3tcs/y+l9r2A4u0ubc79Pls1W2FDLJ4PN6kK7l/cSdfQxtZdg1AsBCEDAQ0CR7gb34UkNa+zphmdA81lUXe755Lu82qW2aW7Cx1E9/UKeVQngyb4q3omF2/7C6FsTsWZ2md3LmQn7H3HynIHkyQqpIFA6Adu0x8dOS+/fI8uveKCys3veaFpkur6+3pGVZpj6WKtH8dMtydcRVuopW2Hz9M5KglHsggTsXl6wogWL8jzEFqwuz6KAkGe/IBUEpMDIF6dvYZffgDbC6qx8zw0LuwDqcrkOaAOiFrM9n4n68eOHVCZc2hl7yxKYEIwII/uyXbBMaagLy3DMuxSt3+Ym4OgTpMQZSG6QkQcCpRCQEhwzHvGx01I6ETljBDRza/zZYxnadNnZ95qwNRZ2TRpbYWIHWNhjZBZJRy1fBGPmhaCWZ95BiAcBCBREYFCB0e5AqV4ymtu29X4z5RshTUymdk1A+mc7KXJpZ1dfhwk/tySg4YqRfUvg3rpsUyb7Ur0c18mnd8YiBWeozY+2i3nmKCIyQKAOAlJPFZN6sC1SkfnY6SAZEssi0NjZPXE/NWHb3klcs1CnD7s2R28vXll9PVNa1PKZAFe9HLV8VbyVFR5zHaismTQHAvsSaCzsndtN3gCKQjknlotsl5qASOcZbZ3ixqTa8UfLJAME/AQwsvtZbZfTNmV2HljbiUVNfxPw+JR5UOk94cm2ZZ7R9Rt7nrmlqNQFAQisR0DxMaSeDpav15MnMOLgtSRCIDcCehFryudxjNJntTRhG93vtVQDZTQ/PT0d1fe0Wv/t2zcFPF2qXsoZJIBaPoglk0TU8kw6AjEgAAEIiIA0pY4Co3eoHNiX8gaQzuOJ+KfZCtoRA3IRAqMmsn4tGNn7TPZPwZS5fx/EJRid9MYv/edMnm7so02z55n/NI8jCECgWAL2x06ls2a4QFgsbATPgoAco66urkZF0eDXu3vtbRy6AeViL5v+qDxaG5CzmDKP5iTDTAKo5TMBrnr5qO7qqR213EMpzzzcnnn2C1IdlsCLFy/Ctc/Gwj7Hgb1PUqV5PH4UDn4py35fBlIgYBDAyG7A2e3UqClzM1+q3RBkXHH42pgspmd/+uTCJ184ukyHIjuZLRdCoAgCerkoFHtMVBkil9WSYxWRDoGNCSg+klzCR1/NMudp9qi7QKbwxSWUxVxeVwoRM6pmSEvUdum1zf2LN7DcAlHLc+670fvFI/zove8pZPE8qOXbI128RgqEwKEIaC9sx/ytn2t4A0gT88SNkcuCgu8dqgtobA4EfstBCGToEBj1p5DWhS9hB9pmPxfR5jWL3kxgf0Wj3kCjI9NfV0E5ZfhoOn2UT0GN2ldUGSy0YKPhxHNs347o12587PTly5d8R6hPjJRqCGgSKNO55oeKwG4/7fW5Ar3EdbMowOgiy06aASpAk1yuPDBfvXq114dYPeJVmWdU+UEt37HfUct3hJ9D1aNrYDkIiQwQOAIBeeroW/FhS2UHX0RNCstsj+WXoLlJLL5lm63xrGfK2QLhIJWAPSnolNa8kjCyd7Bk8XPUXzipp7NoUkVCKArY/NYYvqLzC59cwqjLzNHeTx5ry2TaXCgCslzIOZpP02QyGKStGh871e2QiZyIAYH1CGglSX/aXzwasEXOWTK16yGmsC2a5k0QSTZ9zT9lW3daCVWRzPpreIRNEP5Ql6CW59zdqOU5905usjGDzq1HkKcmAvJRCJsjpWXtqOiam0iPsu9rnZXuhHdC2DUcr0eg0RgPFC7Gvv3WAz2hZI/LzIRiuWQRAjEjVFLh6y3qJonRyWzP84/mKqKd+FqNL+i50enNIn5qyOnbONorUIS0dQsp7TPmSKt7v7P3s24UlbVO95dMxlrK0ntHsx1ijHj6V7eDVp3lMz764tNDTOb4k5OTpLVzvVm0aC0bva6137yNtDLiK5qN+g4Lu6f7Fs+DWr440gULRC1fEGaJRY2ugZXYKGSGQHEE5MbecSrv/FypRTKgj5YsXYvJ5iglMsQIjPqh9i88kJF9Ap0+r21SRv2FPVOybUQ9Wi2LPKCTpuJbErYNyqOTzC1F3aAuT6C3DcQ4QhUx2+4R2p5JGxWtouN+EgomC/voWynMz3E+BOSULfuvZhfqRJmidK81IcXzkTBbSTTmZWrXpFG7bTzxmu0XaL+ZnvyqV7VLfZWvVk3mda0WaGSqRYJ87+8/HWsFSM0U8D6r3VNGH4Co5Xv1EWr5XuTzqXd0KTQUtSBrQCg2xxDIn0DH2C03hdFX5yKNkjrhsVFsY/FfpEUUUjSB5pV0ICN7Wb1lawyeuVlZ7S1F2kXcObV5Ks/22qqn5wWWZ7umScWceRq3CVfZA29CgVySREBGChleY5esGk4xVinpixCQ9/rgpELW9rU38C4ifyaFaP6muC5yJNcEcpv3oGrR7FQ1ql7Vvs00dQPaMqCrOTKq64GjkamXbKvN6lgrQNo9JqdUDc5FLKfLtgi1fFmeS5WGWr4UyXLLwZO93L5D8poIdBROvd/lqbDNR0c9IfvkblITbdqyJYFWWfVXeiAje1kmM3siV1Zb/MMx/5yLaPOGPWtfAva4ssfkvpKvUXueH6ddo6W7l3m0obU78I4AitgT0x5k6cNJ75UBAAAgAElEQVQa28FVyk91nPHCkkEzT5fhbPHK1VpRd2T81aKgvMu1WG5bXVMbosegymz81lWLpqY1ua6LhrzU1cbOJHyQkgantl+IwODZvRLt95StPu0l8xHqNZ5y/uajlvtZlZ4zpu2U3i7kh8C+BKS3dG4uve61R1ZTDK2sS31aVTyPkV0CEC9x1V6g8IbA4WKyl6UBo83neaPO1+YVKyZbrzT7HrHHZJ79NUcqmRfnXM61TgIaV/JtdGYm2+IEZIqN3fh6WOVm51q8+bUWKA9oWSrt1s1/ndnl13pWb3A9sjRV0yqFDO4fP36Uh7vs46mvSIWC0bRQ16oElaMJahNEJVsNYU6H6jnT/8ZJQ0AQBqPxaHKe1avB7t/YU3QONK71EJj/HEMt93DOOc+y6505txTZIJAtAVvnlBe5/AbW8+2Q4jSoSHRwzX9fdArk50EIJO25b15JB/JkX+TDOJuNJNuLNqmnN5O5+opktugs0k5osnOtdULJ8y+xW2fPMOfXnlsJ0ga0W1/9dbSGb9YRAquVjM+fP29WIxV1CMiGHlOL1Tt8lqCDq6CfHn/hgpqTraia1ykmj1y0ZB9Pul+kgkujkHN3803aKg3rba/pi7vhc0Zt19LC3d1dQ0AQdDC4qq1hnM86H2p526H5HKCW59MXO0qSFC6GGfSOPUXVFRMYnc1pKXpVG4jni3dJelrFnUXTUgnYJrLB0n4bTK0ycfTmz6rVtl0Pl5ldOmu+2ULdmm3shdHlZXtM7tIja1cqO7vm/2vXQvkQ2IWA/bFTedfWbfjbhflmlXq8dTxeP5sJTEW1EpCFPfRxkcu/VKn+s0XG9MF4qfJn18xZhezOx1aBUMt36SDU8l2wF13pBFtJ0e1FeAhsQ8DzEtRyuzbtrRQKz14IbyDo9pe5o6+BbIOIWg5C4FjhYvqBojLvZlubR0XYpfvmr38O+mrt0pZ+paNvx5Vein1JSIEABNYmoHei4iTGapGFnfs9BqeOdFnY6eI6ujLnVsjNP7SwSwWSy39sfhtb9ZGdPYc2opbn0AsdGVDLO0CO+TMpXAye7MccJLR6bQKjZoRGAI8LyDRRYypEpzSnnJ2r+HlwAkkvjgXCxSS91fbtm/Vu6ZXaNeq2oz2SK1VNsYMENDOcubah+yWrAKOdZtpvHXt62SmKnxCAQM4E5MdhWNgVyUGmsZzlR7ZRAqOTDfXyaCFkgMAcAoqEE+resrDbsV9iaoYKGd1pN0dO57Wo5U5Qm2VDLd8MdeYVJYWLybwtiAeBQgk4jSS2tWFO252OI2VFtpgDhGsXJOAc3k2Nx/JkD8NBLkh81aJi842m0vUeUqs2qtzC55sk5pewKj17RI2abFaVjcIhAIEFCbx48SJ2vyuYg0xjC9ZFUbsQsJ1/WUfZpVMOVakcQcLwL3qw2BZ2G858h2W7fOdZ1HInqG2yzVeq55ewaktjr+mmUtTyFn6Sz1+SraStggMIQMAm4LwNuQFtjJzNk8DWnuylLB3LBSb0psmz8/pSoc13mOz4XNZ0Mdzy3BHM81PacM5u7GqCvbTriXTm4UAeCEBgXwId99JQGL105BsYpnBcKAF53cbsR1dXV6yjFNqtBYmtlbxWWueDxTApzlTAWklmHqCWdwCilneALPsTtXxZnk1pSbaSNQSgTAhUScB+P7ZNdmZr8ycdeAz9O762ktpC5qwIJA2bBTzZY3EVs4IiYWJTzdzk7MhjOykYs5FOOdX8tNXNVZtpewV6qp7/dSZPLXPy2CPKHo1z6uVaCEBgMwKyoYfupWG90k0Vij1M4bhoArKkq0P10cimFZrYKF6H7AuZL/cWzRzhGwIae6FG4fRDDy/pkMzELmYrQob8neZU8xO1fNWutEeUPRpXFSy3wpPMdkm2ktxaijwQyJZAq23aEjqz2YVwFgI5E2gWe/5vpohJL7ZOXdsozXJjz9++2SHT/LR9h3dUbQel3SAxZhtau2qZpWbuhJBpYzSa59qtGC3f1ubt0ThaOBkgAIHdCWhHTuhe2pFHhjBnQMPOhfzMloBi63/69Onu7z996lbxOkrxjcgWKYKNEpDWHWprChTj0X80Pg3jVyYbZ21FCLV8dGwslQG1XCTt0bgU6iLKSXo+bGN8KIIbQkJgQQIvX74cLU1mQ48+MFpOLIOhRcQuIR0CHgJJL44FPNklU/4L6XJjL/SWs9naJlHPcCkuj5p8dna2vdie14Yhld4oc0KRGiUveEqzYuM20YocppkFaVMUBLYnoHvc8B9RCBE+drp9p1AjBOoj0Nn553Rzsb+cNMehZ0HCqOUdmKjlHSAL/kQt98NkhuJnRU4IrERAbjqjoSOc29pWkrApNhN1YtU2UvjiBAwrWb+uZTzZjUl7v8pOSpK4nWudP+UaEzrUOK/KJJueVk0nDcojetLABk9VnKhp2MbBZGXWnzlQi4jAYK/Z4C9T8T1F0w5CQC/r2KNMrqaEEDnIMKCZEFiVgPTS0KouHwWn/cuee9vW7VVbFBaOWh7SaI5Ry/tMFklBLV8EY7+QmCLUz0kKBCCQREAmGu3dH7xEFi1t9lrVjV1Gv8GqO4kY2TtA+OkhsIMn+xwje5K4nvb38xhb4/uZM0yxjZsH3JqqPtKqyfX19TadpR2ptnfVqBiysBcRgcEeS3Nu81FEZIAABNYmIBt67MuBsl7pQbe2AJQPAQgcgUDHkS023+6g0Nw49oBqcuazzwa1vNN3+ola3mcyPwW1PImh4ZSWVA6ZIQCBOQS0d//bt29aX29t2ZplSDHQAvyqFnbJbGsRbaNawdoUDiAwSiBpdbZxLpkbk10GxMmD1V6lH23taAatp3Xutznv4CS4o7I5M9jOO53WOcusINvFxcUGViE7frEHY0ERGOyxZI9DDwryQAACexHQqmToWxqKoXfizA9OhKVxDIEjE9jAcSR/vOGjRsvzTicDe8upttrk03BbHbJVqXxasbgkqOWLI7XHkj0OFxcm/wKTbBEH3Aiefw8iYTUE9N7XvENr580HgWRO2SYIgb0w2eDVg8K5u66a7qAhexGYa2SX3JMjVstsvd57Trd3X2sPtf9U4p5bN7XM0fy2B/EuIo3KvE0G7VFY1Z9drwTbX2m0mVq2LSgCgz2W8nEiG8VOBghAICSgR5nMH2FKeCwLO+pmCIRjCGxDYBe/jbWbpq/shu3yzw7sWDH+ctZuoMpHLY9BRi2PkZmWjlqexI1vnybhIjME6iPg8Rmy3+D1MaFFixBIsle3K757GtnVbFuxnsxF5te+WUFq+pxbSzMHWSsmizTtQtu4abs5TKuxoKvUxSstjWqiON/CvpJsK3WQMZbwl1mJOcVCYG0CUguMt5622qy9eXPtBlI+BPIhkLo7M0lrz6eZhiSd8HrOL9VrY2Jomu+Ur+mKrQl38q/90xbGUKXWFiyH8lHLF+wFYyyhlvc5J21VNx44/ZJJgQAE8icghcp4ZrbyZ7UxrpWKg8wJJG1UbV9GCxjZ5QfnjLrYJzjHtbxfWpOiaFB9C7vU9PmOzzLTbz8pMnSp1BldjFi56dqsoAnPsp2icXJ6ejqHiUxXZVnY7U+FGEa6OZS4FgIQWJuAbt7YZFKvs4K22qwNivIhMJ+Ax4sqrMX2VA1zlnIcEvBPZTth3DuNzcqNvZENtbzTR+FP1PKQxuRj1PJUdEme7EyfU/GSHwKZE/C47cr6aS+TZ95GxNuLQGwqPShP+zJawMiuCmTXbn3jB+uLJWrRacHg2jK26uZ58+ZNvzp9f7KfmJoiadVMGSYks7zaVZ3+UgtJzW+bOOVznVpgZfk1qVtkBUVY1JsaP/0VGj8xPb410oozXYUT435j7RHYz08KBCCQAwG5kcbcOmQkmr/qnEMbkQECmRCQUazjxz0qWD+k4eglmWcITVcKHuKRVtxij6nm8gyN7LZShFqOWu4Z+XYe1HKbT/9skhUiyS2xXxcpEIBAbgQ8brsZqhO5YUSeQQKhcjuYIUxc0pO9KdezghRK0B5LEV9EJZXJQEsHg3qJZHN+fKmVKnagpQzdxpJZ4URUnf7u/e/f4iFlbG3enpzEWlFZujpFlnHFPZgzkLRQpN4cHD9OXLJb6SYscY3UbnWJLXJ2GdkgUCsBvRBjJj+9/u1bvlYmtAsCKxGQpXjCBjjdhsUtydsA5ZPezC6kuDpjxdgrDSonw49GoJbbw0BnUctHEdkZ7Hc0anmfXmvX6J/qpyS5JfYvJwUCEMiKgIxvHoPYoBtuVg1BmDwJJK3Ltiu+y3iyi4hMnPaWT4OaJieTw2vI+1jWBGnhMQdkxe5w6vqGhDuesnUpWw/bUew1qh6d2GggaRxqPPh3GGhurFmuxs/MJ68Gvx7xGc4GPR1hvJmMbdGekskDAQhsT0DLjbEXooTRW6PQJ9X2JKkRAjYB3WvSME9OTpL8XNoy5bQhFxCt8UsVaRPLPZAmL+3r7u7O7/Fge59NjkW5KkPU8hYvanmLYtkD1PJUnnKT8l+SZDHxF0tOCEBgFwIeC6TUCeY+u/ROBZUmrcu2L6PfFmy51Gu9t2y3lFh1ukp/iuEoJ3GP64omJLIUyFPPtjLrrqvAUUhAYs2sL6ZnbIQoXesl4mAYj5RHiqky6E/WYXHTnxaUNNzbB6tmgJoMi5tyqrRpE+NQSFW04FaJsORtjhsgsbqcO75jl5MOAQhsTEAvR+O21cOKj51u3CNUlz8BvQcNs0ujXiuDDvSv1IbmzzCE+ZusorTGrz95YmqLpDSW5k8/G03d9tBcapumX+AFc9rhItVw25y9oCSpRUm3RC0XNNTy1JHjyY9a7qHUyWM/JzuZkywmnWv5CQEIZEVAs57Yzt1WTj0fpGW1PzmAQBIBY4LQL0c6fJO4pJFdJTYxNyaPY90k7X3STjNUbDPTaGY4zdym36R+iqwJRfuwty3S2kNMm5eioIdL0bOstpmeAy2ZaG4jE9Lo5FYZ9KeVG0+x0/LokS0nrNLHWGxoNUz83y6bxpCrIACBZQloQ09sAik/jtKfV8uyojQINASktdou1RuA0m1rv44HZdBnYLK1RA8KHCba3mc5h09FLW/7EbW8RbHUgf0cQC0f5NzaNQbPdhJlSeik8BMCECiUgMfqKAWv9bYstJmIvSOBpFdGu+K7sJFd7Zc/u3x7ZQaNzfOdjPzG9H6Bap50lGr89WRW7rexTdGyxORgO20hBR1oRUGBWbSc43mqrtQuDbA6NkmIj6HNq5nHWb9ZaahQLAS2JCAbekwV0HtEj80thaEuCEAAAjECchCRJ0TsrNJzNrKjlocdh1oe0ph/jFo+gWHSbCXJLXGCMFwCAQhsQ0AWodY9N1ajFiZxMIrBId1DIMmm3a74LhaTPRRRbjXa7LZXLEXp5bIyVGNhF1ipDm2HhZybY0Mb62euJqWJTbT9HKwJDqPhXUEYotHxsz3easYnDYHA9gRkQ4/pmnqDaGvX9iJRIwQgAIFBAvbWAVmxk6xmg1Wsl4ha3meLWt5nMi3FmNahlk9D2rkqyWLSuZafEIBAPgSM8JiNkJr+2MpGPm1BkmwJJK3LtjHZVzGyN4w04f/27duWCoEMoIq13XwHNdt+miaYsT3Q0Mam1VXKVdr4o77WuN9gOUfPaNWi8awl05qWQ4n8WMpoR04I2AT0pUFjc49iSrBT0gbIWQhAYEsC9rx3y7nDtFajlve5oZb3maSmoJanEmvzG+5obZ7mILbhr5ONnxCAQM4EZGkcvZeZ/uTcg6XINjrMwoa00+0VjeyqT74ejRlU38aRBTyUYNlj+bzoLpIBtCYH9hCRPd9Qw8PMhzrWUNZD9u7uTmPM3sA7AYsGrcLCyLaufc2qJWe/qgmt0yWGc6tixdR6N01jxVUQyJaAHlAKxR4TTy/H+p5dscaSDgEI5E9Anzw1nEmlfuTvzYBaHhtmqOUxMp501HIPpcE8fiP74OUkQgACBRGQ7ctwLWoaoscp05+C+jRbUQ19tSNz+BpaPiZ7pzL9lL6l2Br60/q83K71J39zOxRjv5DBFNlAtU9E7iTV30JqoLottpCihwj20EXGmEaUOD99+lT2+iMg1c04eGcpcXQHVuxC0iEAgS0J6MVqWNi1TFjudxG3xLhgXVrzaEtbVTmRpfJvlerP5rPwqlTvL73F9P7SA7x1pmiF4SBGQMSETrbdZpunDpQzPG5/tiWshFe3c1tFuEG1UfGbFB23BxK7zV/QQelu7EKNWj463lDLRxH1M6CW95k4U5IehnpNr/p2dspMNghAYBqBUTOFnC/zX62f1nau2pJAqJaP1ttMH5ps9+QCPHrBShn0hpOpXYZj/WnCoH/DmUO/UsmtN6j+ZAPVNFL/TpjkhLPffhXzU9Z7Zyvc4eXl5aCEYrJ2uwbrTU3Uwy4WMthTlDzKU/EKy9/j6z9Dq12JaqfQOtBE+u9h9XDCcPKInXOee/fuxcTTStgRlhlizScdAqUQkA09Ni3XCrTssKU0pA45O29q6TaLv1mk8Ml/xzZTCqZ6X0ssqS/NOnqBVuRMQIrZycmJIeEEZc8obb1TnZs9rAi1PKQRHqOWhzT6x6jlfSbOFON+7JfAHKfPhBQIlEJg1KAk7VcPhFKag5w5ExhVWUPhw3n3Fp7sYd3hseZ+20//tq8xbPKcY21NjRnZZUfWCCi3aXOw2Nf+e4Q9emTnOexZBXGOtV3zQyzsMTikQyAfAlIiYxZ23cVY2LfvqdD2Lf/oxS3sCsEnC3u7YGw0UEva+mOmYSDi1C4EwnukL4B8aEpR21DL+903mvK3Vo5aPswJtXyYiy9VOo8v479zaeLMNMePi5wQyIeA1GApt4Y86L0GHE6lEtDLwn9J+BpaNya7XyZyjhKQYqq5Ryyb/biJXUX6kQkYY8YONnpkaLQdAvkQkA09tvKqPToKxZ6PqAeRRCaS0Py9+INUzjsXFxdhFQIrxUAV6W9QQ5BFXkEbDsKfZhZBwDayj0ZZzaeNqOX59EUdkqCWz+nH0LoxWk6S3WS0NDJAAALbEJCaLTXYqAsLuwGHUxMIdOZcdgnhawgju80qr7OaRccEMj6VE7uE9IMTMMaMMdIODo3mQyATAvrmjxGRkK/97NJNnTWPZcNByu0uNMFoHUVzCUX800iQX4/+dPDq1at+w2XT1Ie7++mkQGB7AloaNGYsGtXL3jVrN9BQlgwVa22pKL9QAsaYMUZaoY1dXOzQujFaePNZi9FsZIAABPIhoLANxjeoJKceoUSJyae/6pAkaUW2+ZhT03CM7CUNAMMfTdHtkwLzl9RsZF2BQMfjMqxhjRAHYfkcQwACMwnoaa/7NFaIvvbDx05jcNZLl407DN2jwHwL1iULe/i5eBUuta8/l4gZ0+UdLPEWlIeiIDCNgO3GXpwlEbV82jDgqj4B1PI+k6SU0LoxemGS3WS0NDJAAAJrE9DEx7awa/9uWYv0axOj/EUIJL0swrVejOyL8N+uEGMGYnhAbCcfNRVCIPSI7Ig86AvZycNPCEBgRwLyYY95g+odYdh9dpS5+qo7YS6MfQapKLRkElrY9YiWO3As2vtg0BjV2BEvVQbyQ2A+AbmhhQtR/QJLHKWo5f1+JGUCAdTyCdDCS2LvxDBPe5xkN2mv4gACENiFQONaFLtttQdO30vHu2iXrqm+0tioG2w4RvZBLGUkGgZQ2z+ojOYh5VYEYksyelHxltqqE6gHAlMIyIYeM1TJwKqwIVMK5Zp5BDpu7CpsKYeazrdtpQPE3NWbFoQaXtgmjRm2u4VAON6egK2mFrqLDrV8+4FUZY2o5fO7Nfb665ccc1Po5yQFAhDYl0BjYQ99TUJ5NPGRGbSU76WHknNcBIGk2GLhWi+e7EX07z9CGt9Z0tNHXkL/ZOUIAhECRlDUEv3IIq0kGQIVEpANPWao0gpZzPheIYjMmtTxZl0qVoxs92GcdxVrW9htKjEjjn0VZyGwFIHYs6sp37BWhwJovq3oSffu3ZM+rAgb4aldjlHLd8FeWaWo5Yt0qN/InuScuIhsFAIBCEwgYFvYpXtLTw4tmxOq4BIIGAT8L4vOCwgju0E101OGGdSewGTaHsTanIAxTjqmos1Fo0IIQCBKQKrkxcVF7LQs7CiaMTirpmvlo+Nis9SDNIw5I+1NhpjRhhjqYEfI0aLIAIEFCRghp1WLhrdzF52+99uMZA11Q5lZUPLRolDLRxGRwSZgjOSl3ia2AHWc7dg47Eaxtcvmw1kI7E7AtrDrA1Rs3t29j6oXwL/tqROuEyN7eWNDm9BjaoShpZXXTiReh4DeWDF3V6nyGOnWoU6pEJhLoNE1Y6VI15R3Z+ws6esRUL90Vj6WCrqlQDGhxdzphx5e0ml10p7HzrX8hMBMAuGejH5RfktiGLo66VOH/UqXSkEtX4rkMctBLV+q3zs2DrtY411pX8hZCEBgAwJ6MD59+nTQO0Rq9ufPn/kA1Qa9cPAqkmKEdMyzGNmLHDyxTbVabMlh82yRTA8jtLESExtXh2FDQyGQLwEFLI4tp8s+ha65V8+FzuaNDP2UCbJpdhEaJRUoxrOIInUwNkgkQyYWyQk0uKR0AoYZsWma08iuER6axvRUzIRMTH1CLc+kg3IWA7V8qd7p2DjsYsMniZ2TsxCAwMYEGgv74E3aBGH3qMQby0x19REYHIGxZnZeQBjZY6CyTpc9RYt4gyKG0/LBDCQenEBMm5cRh8+GHHxs0PxsCeiZP+jNIYFlZmK/5F4dpwjp/Y1BiwRk7wSgiD23Ow0PnXw7p/Szo//1M5ACgZUI2APY/8nTTjlLfV54fqtRy+czPGwJnVHdckAtb1E4D5LecUnWE6cAZIMABOYTMCzsWo8nCPt8wpTgJJD0mui8gDCyOyFnl01RKQdl0oQ/aWvDYCEk1kpAIX1jz4vYiKoVBe2CQCkEjI+d6o3ujCJSSmMLklOKfscULuEXiRWjCUZodtGkwhnIyx4MSVvpC+oIRM2fQDie+9I63dh1YVjOIqtZfWEmp8SUKNTyyUiPcCFq+YK9nOQqFJsNLSgPRUEAAqkEDAs7QdhTYZJ/JoGk1wRG9pm0c7kcr5lceqIoOWKTQPxliupGhD0QAUUA64T8Dhv/8eNHp/k1vIrj+QQ0DRgMVbFIrJjOgzoWiaLTCq2vx7Y7NDmdH5bsFMtPCMwk0Inx0ilN61JOh3SZI8NoSP0lrk7JG/9ELd8YeB3VdZ72baNQy1sUSQcdM4dxbZL1xCiHUxCAwFIEYhZ2grAvRZhykggkvSY6q7x4siehzitzTDMLPX3ykhhpdiUgv8uYCSY2lnaVl8ohcHQCMk4ZRlu5LXfe6EfntVX7m2lAaO9ra/b75LaX9A/Cl7hM+c5etoPF5eb22281KbUSsKMY+W+ZUFHRtowMQ7KGEoa9Gd7RYTrHByeAWr74AMDIvjhSCoTANgRiFnaCsG/Dn1r6BPxG9v6rByN7n2cxKfKa6fdoI70CxRbTDATdikBs+oe/zFY9QD0QSCNweno6aMlVKfJudrp/plVJbgcBGb4HFS+9kecb/rR3Iex0vwnSjhXjL8cBgCwQSCDw+fNnI7exjhhepfsi9BLIzY29ERW1POwyjkcJoJaPIkrN4I+KNvgST62O/BCAwCIEYhZ26a4EYV+EMIVMIOB/TfRNshjZJwDP6JKYfhZLz0h0RNmWgFxiY95k+Fht2xXUBgEXAdnQY293GXlZSXVBXCGTgq6Exr6whkW8xTsPaudSSieSRiiVjqX8ESumw4SfmxGIPccaAZzrUqFVXXY0532xWRvbimLqdyy9vZCDoxFALV+jx/uWDqMW2fWMs5yCAAS2IRCzsOu9qa9SbSMDtUCgTyD0eeqfDVP667sY2UM+5R1rmtHvVDVDY4KnUnnduabEsUgC8oclpvOa4CkbAlMIyIbeMba2pWgOKafO9icHWxKQqVqfMYzVuIi3eFi+32pvm/AWESzWatIhMJnA4IcN+qVJoQ1XtuzR3r98yxTU8i1pF10Xavka3ZdkZLfX/9YQjzIhAIEOgZiFXR+dev36dSfztJ+aNMkTpfnT6ua0QrjqaASShkr/1YORvfgBE3NDDr1+im8kDZhHQI+JwXGiD4kwTuah5WoILE9A6qBxY0rvXL5KShwjoGmAXG5DC3jnCilYzuDpnQs7P8NpvzOShp7woQmyU6B+YmTvMyFlMwIPHjyI1dWflvRzaniHH3/WylPm2zIG1S21y3iq91tNSt0EUMtX6t+nT5/6Sw7ftv6ryAkBCCxFYNDCLuvEt2/fFnzRK/am1Onmz1Djl2oU5dRBwJ5YddrYf/VgZO8gKu+npv2D82c5sxNPoLzuXEfi2NRO7mC4sa+DnFIhMJGA5t5SB2MXy8K+iCU3Vj7pgwTUKdKfbH1r8EU8WJqdqMeyJhjKIydfZ0yMmEdkU5HK4TlvM+fsqgQGN1w2NTZD3a5dE+M2g/LHTNhtnt0PUMt374L8BUAtX6mPkl529uciVpKQYiEAgYaAVGsttHfWuqQwKGXBmY7s+CHwvjE0PMsxBFoCnZHZpg8e9F1GMLIPgiossZ2Td+TOeUdtR1R+rkdAHwwZjDuh15g+0rVevZQMAQikEpAuaFjY9Uhf0LMjVbbD5tfGAinlo8qWP7SLTVLbYzUM7u7u/EGBbLOjYoLZNXIWAqsScMaEGZRB60zh4pa+7ptkRBssc4NE1PINIJdbBWr5qn3XN3bEqht9rccuJB0CEJhJoHFe6cS8liK9+GdOO2tpzs/AzGwdl1dAwP+CkP9HXzXFyF7BGPiX+nXQno4zew29O7sNMX8ZTVZnl00BEIDAkgTksxl7qUv1XCo64ZIS116WNoRp2aMzDeg3WmuWC/rd9Ms3UhRl0jgrzY+FGYMPpzYgoBEYM3vZd5Ys7KGLQEGrjKjlG4yrcqtALV+174ytM516Y+pWJxs/IQCBZQkMWtjlEabP0fEAACAASURBVGIrtNNkCNfpPZvnptXCVfUR6CzPGA0cVHExshvESjoll+RBrUKaXGebTEmtQtbZBOQLORh9TG+yvUxCs9tEARCok4Bs6IN3q1qrx/saqmedHBdqleYAcniJWUM6lYQRLTqn1v45uMTeVrpUEJu2QA4gMIFAbJTG5jDN3Rda2DWSy1plRC2fME6OcAlq+dq97A8HEVrf1paK8iEAgYbAoIX96upqpSjHoZrhfzjQWRDwr8IOjiuM7PUMoZhjMnPsevo4vSXh58Laq7XgttKbrK2CAwhAIImAbOixyNryvIgZ35OqILOfwPX19cnJiX8Gvtd7VnMVW8i9BPOjJucRCMgnfTCekkZvZ/lQfiEypnfuPl2rW7I4UKjlxXXZBgKjlq8NedDnLFYpjmgxMqRDYA0CgxZ2fW5qvQC2oZKc9HBYo/mUWQoBvRrsrZZhQwbHFUb2EFHZx3JM1jJgvw1yBVJ8q346KdUTkCV9cBUuNvGrHggNhECeBPSINlyhdcP2Y73l2ZAKpGpcaAftILHWSbvaq4PsaOyKhc2OpVivkb4xARnTB4Oz69GneDKaYOtPe0cePHjQWW5caQv5Bs1HLd8AcllVoJZv0F+DToWxekMv11ge0iEAgUUI9C3s8iLSPbheVEOZSkNLyGBYj0WaRiGVEQiHzWjTBl86GNlHuZWUQVOU2BympGYg6xIE9CYbDHSg+Sof/VgCMGVAYBkCUgEHn9tN6Vo6XU/7XKYBtZSijtA7tONC62ncjt7itpF9R8E83MhzNAIKlDE4JrVTRyNZf6HHmeBo+i0Ht6I33qGWH22QG+1FLTfgLHhKa97+yMtJlpQFhaQoCByNQN/CLpO3bsBVjRKdfcCDxtCjdQTt9RBIWn8dXLz5zVMNeQoiIJ9H+QF1BNYjTLOU9cJZyjbhcY6eqcpoAjY4iMPGqu3alRymHPZ40BNTHpdFz1cP25s0vGICcuSMbUmTQUo2morbnknT9ApTzOiO/6xfNmMXgr+QCTnlGhwbOSpNVgbehhOocsmqBBT1RY81/XXs6Z1KNXrlJbCe1tqpbtWfqOU8iJoBhlq+6o0WFi5TWse4Fp4Nj+0HUZiTYwhAYDKBvoVdFgndpGtvA+2Yp0btSJMbyIWVEfAbLaWvDg/jO/6qI9B5oLSD/tu3byu1Va5G/9/e/Ss6jWz5Am7unWQymmxSNk8AhBM2ZGei3jxCQzgREE4IPAHwCGzCE0GnkwFPAKST0WQTcn/37HN81LJdWvb2H0n+SPCWyqWqT7IsL5VWLbZy3BcZELqnPk6r2sMfA9Py0VoCIxFIsGndOTMXoCNp5Iyb8e3btzzcs24XVJYf8Uun8QBEWp5+zXjH6drUBXJFmjtbOYYXY07zIie9nBJzATP13vXaf/hLMpflvV1w9D8PfwwcvctHbED9a/2I3+BH9LHpXQksvsgSvV18l+V1jqt8wWUw7K42NOl6orTAubyuzjwrB+hRrvC7l/FpwwE2ahPzEGj/wuoeV+u+RIxk7yrN5HXGjORXSsZ99/qT0XaSs/dMZvlnRmWujNwl74T8vLPc4zo1UYEM6lw+UV/2JdeCxXFYE+370Zudb8P8BMqcJVdsycrpHK9YZ+XtGRbUPkJWfgtUalaGwAEEcjWSgerzGKs+yOWyfJBo3gVclh94/9aTQmyUE+DAvbC5MQvkAj6PW618mjBjYPPv8gotAfdcap7y0zzLY9hzD+wwT9X3fmHVTwtjPvC07TAC9a+GjA5Z2SQ52VeyTH5hTv3LT8TkmbjDnNQmzzfxDqzMPpFIkLwTE9+xmj8rgQR5Vz48ftnJAzxEOSvNcmcS7Mj3YAJ8udq+eoQ9mz1Wrpjej4ceQK753FLtmfiTwBEFXJYfEf/om3ZZfuBdsC7qsdyMBElzVbC83BIC6wSSqS/ZIXIBvzLC3ntXou35+CfteGLNvVUH/jNzoiQOkJbkX4L++Uo6QAOWI+y55bDXYFQ+ztloOput9KamW46MHUDAJiYqUPl0X3Zt3c2baxnSP9HOa3ZbYPm8dlk+d2Zyem2/d9O1OZfdv39/03fto3we2Uhj9lHzVOrMt+Zy5C6Xmx5imMoe1M5TEMhVYK721n2F57nyUx72so8DICfA3LcI7G4TsB7xGye/8dYdPwF0CO3jKFIngasIuCy/it503+uy/Cj77tq1a8XtJreS6eWLVideLJfueUZw6/EZx7owS7MT6F9+9jE/Q3Lw729ARi68c5Hcu1LdbaR7kRCmt5WVB2oe6DfccKWMhT2BHLrrQue9kvkzB+HKnOzSxSxbzWRJTpo5my/HvnOezYX+TDqpG38WyJ5djrAn70SOhD8X9BcBAscUWL7uXLQmz1GKsC80rvIi58P8qLj8V7n+3mJbx0rJYsrTLXaWtxA4roDL8uP6H2XrLsuPwp6NZnRR8Z56igmyH2s3TWi7+Swn7rZ8MZkjLZf0WXUZPs5YxjxouPLYSwTm8HH2RNjTtgyoX6bOwoSJ0q/lVVdfsjLCnmpXtuTqm6vUUA+bVmpTZsYC9VwxCbKtjLAHR7qYGR8hP+WiIU/l9HqYs5sITs9kNn8u31NJ1/KNvr/b1LOh0xECBxPISIqV199pQK7U9/oc5cH6eJQN5adCos/J8pzvvlz03Lp1KzcdM+Zo+UfRrpp3rC/Tdq6YY4X+d6WqHgJzFXBZPtc9u65fLsvXyex7eT2gdsSo374R1L8rgcuRrb2LySRizZSeWZXr9lwN/i0Ry51c4WfJuoRFibNn7a5aVaknF4SNIzyrctlcqWejMuljYyzRRlXtsPBuB9HvsGGqGpvAuh/py+1sfNEYyb7MNaslCTfkBNr7QZ6gQ74PTmS+qVntzmZn8gW//D2aZ6MM0GiyWUngoAJ5crx3Ql5sPtd/HjpZaLRfZGxOTneX/zLiIC/ql0TtmutrRzvlaS8NZb1HShIgsG8Bl+X7Fh5P/S7Lj7gv1kU5l5tUH7S4/F5LTkEgIeNeKO3ycr2RfTfX+b23LKAOmVEgQ08Gk9vk+N/teJFlrkXfj/iiMeL4iK2y6XEK1L8UGl80guzj3Lm7bFViOglA5JH5bqX5EZ7DQvi1azLp17lrsvw9mrwTso9Nerdq/MwEMmPEckKnRR+TG3HdQ2eLMqfwIgH0yzSLGTSUL6+8XrzIn5evx+BwrAHj627SXJpk9JCjaAyHhzYQWCfgsnydzJyWuyw/7t5cF+JcbtXh79Avt8GS0QrkijSXVd3m5c8MiGlfaCX+nqhurle7b7x8nevYg410bF8uLrft6kvGGWFPvwxjv/rOPZ0a6l8KjS8aE5+eygGT033viMnZPzdqJBKZwRGwcuLZBIDyQ24GvdMFAvMQWJfP8bJ3OSGf2iXg4ufHIqQ+rR19rHnj89NuQbcsVpzD7fJ3Y64KctR54GmZ0RIC+xZwWb5v4SPW77L8iPiLTdfnPk3SDz+HF25edAVyYCQsvliSCHs+3Ys/Gy8ykLE3wHFROBf8uQZb/Lm/F73Gr9zQDqcDHW2EPR0XFVm59y1cFsiv9aQbXV6+csm6WU9T2Ej2lWIzXJgTfW62dL8n8is9uQITZ2/fjJ2hxby6lHNBHj3r9SkXASLsPRN/EjiuQM63jdhoVvXugx63tbbeFjjWMPb8umscRYmYFx9Qy3wtl8dbrgoy1qn4rraJtQQI1AVcltetplXSZflI9lee2C5eVqWYIPtI9tqompHHwbuRkxxRxQh7epFI+rq+5CouP9L3/ax54vjdxq9rTG+c/rpig8vHHGFP4xtpPQa7psBJCRS/NWKSz3gjiGri01M5bHIQJJ7eGymZk++uzq2n4jiyfuYbdDlyV7/NPrLeaA6B2QqszM06296eQMeOlZD9xYsXDd166L+bXuzGjRuNOq0iQGAfAi7L96F69Dpdlh99FywaUP+FW8/Au6jci9kLJJ7eTbeSgNq6kelbUHSvwbZ4e+UtldamU7u6vTTy2YB6EbAKoDKnKVD/Omh/xQiyn9Dxkwv6PEjeu7Oa2zWGsE30IMilfO/phHREhH2ie1OzZyywMjfrjPs7+67la/Qo35s557d/NRWD7Blo2R3f1L5MnP3e1EECxxJwWX4s+T1t12X5nmC3q7b+1VYfurhdS7xrigK9x8Rz9ZUz9q460r6W28lWKptoZJTetA310OSmNe+k/A57upP2qGS0AvWvg/ZBJcg+2l28l4blduXyePachXc7r/Remq7SJYFcPnYDJVkvwr6EZAGBIwtkLMzIx3ccGWiCm+/99DpYD7qDqpY3mvN/8Rdgrx4XAMuYlhA4jIDL8sM4H2YrLssP41zcSjsC0q2kEo7slvd69gLJ5dJNzff48ePMorFRr3u/0Jffm+EOywt3uKRyVOeUtastdrl2Veeu6snImOLl8a62qJ7pCtRvF7U/PoLs0z0Gtmz5ygv6PLXkZ/aWoEd6W8ZR9m615aNeTxV3pFbbLIHTEsg1dBI6nVafT6C3xQHjO5foBcd79ddb1a3nWHlveo33J4GTFXBZPo9d77J8bPsxYbV6joh9RzzHhqM9DYEcDN3LpIRo80Bqo/zKVb0f6ctlBqPwy2+pL8lTNZX621HC+uZGXrJ+Hhh5RzRv3wL54NRvF7VvvAmy73tnjbH+XHbkLk1vCojE2fc9BccYLabZptwR6d2gTnhFhH2aO1Or5ywgwj6/vZufW+3rqj11Ob/6Gj+Z0qrinfKLi4vuFaTHLPa0v1RLoC7gsrxuNc6SLsvHuV96P3UbjRwMiTbea9XMBB49etTtUTfg3l3eeF25Z9O9EmtUtd2qN2/eVN64w6vZHyP+l0lZKxrKEOiF1xogg18uguwNvTmvygV9zji9IWz5FtniVu2cmUbZt1zK9+ZLefbsWaYpH2VjNYrA6QrkdNqIip6uy8R7Xh8wvtuO9k77vcrrrcr3xeK9uUbc4U+sRbVeECCwqYDL8k3FxlPeZfl49kWvJfWBuvXYSm8T/pyZQMIj3YMhl0nFEQxdh24N3eUHe11pwGCU8GCttSECIxGo54oZTEcmyD6SfXqcZmREW/f3dhqRQW1u9x1nZ9S2mmB6L9SSyWyfPHlSe7dSBAgcTuDbt2+H25gtHUrgWAnZ21d+xVblgafueD3D2A911NgOgZKAy/IS05gKuSwf097ot6UeZG9/w/br9fd8BXrXRb04SbHflRh3HkAs1rZFsUoD6p+OLRrgLQSmKND9idRu/+DHR5C9DTj/tYnPJkrbPdEbejnmvd7dO7kF/fnz52SBHHODtY3AyQok7tk9tZ6sw5w6nsSOxxr63T35L5MWW9X99bjd+KzlTVtCgMAOBVyW7xDzAFV1z8wuyw8AvtEmMuFBsXw9tlKsULEpCiTNSzc8nU/0dr+yu5Wsc9hfovD0opKLZjBKuK7llhOYq0Dlk3vZ98GPz7/M1Ui/6gL5/sg1Yn57J11Mvk4GD5p6zUruXCA5ATKSPSNks78MYN85rwoJ7FAgcc/MoHJ5sWtU+w5hj1jV/n4UXaVTxW/tjLjsxhG2G591lXZ6LwECFQGX5RWlkZRxWT6SHbGuGfl+LMZN8iR38Xb1um1ZPnWB7kCE9KX3Z7F3OZAqMe76HaDidhfFigf8YL6LRYVeEDgFgcpUCpcO+TGYFH9tE0H2ts+prM2Bkp/f+XcqHZ5sP/OVXD8FTLaXGk5gPgL7u4yej5GeFARu3LixrlQl9J8vju5cXpmRZbvxWevaYDkBAjsUcFm+Q8y9VuWyfK+8V688o8eKMcdkjBFkvzr4dGvIsJhuRtb6fPK9LlcmSs1h2XvXDv+sHPCVKOEOm6QqAuMXqHxwLntRGdskXcz497gWEiBAgAABAict0PhJVslK1E3anvKVH4Enza3zBAgQIDB9ge53X7s39QhLux5rJyrQuy6qzyff6++bN296S5b/rB+Wy+8dXFI5kitRwsENKUBgTgKVD85lfysfH0H2OR0b+kKAAAECBAjMUKBySbeu2+fn591EMfkFOPic47qqLCdAgAABAlMRqA9Or0dYptJ37dxIYCdB9kwvX8kVk6cJN2pbvfBljsrB8vtrwOCmFSAwToHuD6V2CxvDnhZvFGRfUHhBgAABAgQIEBijQLK7rEsL0/5Flwh79wnopGKXKGaMO1ibCBAgQGAPAsVb1PkmlZBzD/zTqDK7vjeJ8XbJHl+8eDHY4UTotqt8sOYUKN4rch1YwVTmdASSLap7Bmh0PL/FKp9fQfaGoVUECBAgQIAAgVEIrJuqNJlkV7YvPxoziK8bYc/jz2bMXmllIQECBAjMUqA+aLc+knGWUKfcqZ0MY0+crhLj3joRTWUHVRpQGYdb2ZYyBGYjUPngXHa2eNdWkH02x4aOECBAgAABArMVyJj0lcGCxAUuLi663c4vvQTTb9261Q0Z5L2mN+8qeU2AAAECsxcoxkTiUI+zzB7t1DrYHY6Qvm+XM72SjX3ryot7pHIM1z8RxY0qRmDqAuuGKy33q/jxufbjx4/lN1tCgAABAgQIECAwNoE85LvyR1Qu+y7zyeRKsRtbv2z/48ePnz9/Pra+aA8BAgQIENi3QKYhaedVu2xAvkNljNn3vhhh/RmXcOPGjUXDMtD748ePiz/rL/Ls4PLVV+/tGe7QGxXRK3CVP3P0ZnTFYA3v3r2TLmZQSYGTEqh8eC9Bvn37VpnX6l9Oik9nCRAgQIAAAQLTFci0Wg8fPuw92pzurIy8Z/n169czusoPqunucS0nQIAAgasIZGDy8pfmcoXJyZt4ayWAsvxeS6Yr0BuBvt0w9gS4ByPsITp6rpi0wQXhdI9VLd+TQOXDm03nDlzxC0K6mD3tKdUSIECAAAECBHYvkKwvGa4+mFUz4fWkcU/IwA+q3e8DNRIgQIDARASKD/inN+tuV0+ko5q5jUAvvrYyL99gvZW7OLkq2+v1WOXoHbx0HOypAgRmJpDRS8Ue1b9KjGQvkipGgAABAgQIEBiFQB5szOPMGTmVRKL5WZWY++Wz8PkJlwfe7969mwvB5HAfRVs1ggABAgQIHE+gHhnJ96mvzuPtqONsOfkfFhvOFdTZ2dniz/qLSpB9r8PY09RKkL3+Waj3XUkCkxaofHAuO1j/+MjJPulDQuMJECBAgAABAgQIECBAgACB1QKJnCYbzOp1naXSsncwTuVlhiwkdpaRChmmsF16vYyEvX///qDX58+ft4vgD9acAhKyV5SUIbAsUE/IXp/NVLqYZWdLCBAgQIAAAQIECBAgQIAAgckLFHOAXKZln3xvdWATgYTYklgv4bOt0+tVhrEnT8v+IuzpbnE07l7z1WyiriyBUQjkU99LGLWuWfVh7KlBkH0do+UECBAgQIAAAQIECBAgQIDAhAXq8ZFisHLCFpq+a4Ek7huscgy5YvKgxmA7FSBwUgL1E37xTu2lniD7SR1FOkuAAAECBAgQIECAAAECBE5FoD6Atx5zORU7/WwKXFxcNNf/feWDBw8qxbYuUzlu67eatm6GNxKYlkDlg3PZo40+woLs0zoMtJYAAQIECBAgQIAAAQIECBCoChTHISYrd7VG5Qj89FMlV0yi2z///PP+tJKQPTnlB+sXZB8kUuDUBIpB9jwFstFHWJD91A4k/SVAgAABAgQIECBAgAABAqciUByHmGBlQpangqKfVxNIQudKkG4MuWLSUUH2q+1t756bQD6/lQmx0+3iPdoFkCD7gsILAgQIECBAgAABAgQIECBAYFYC9QhjJWw6Kxqd2Vag+NzD+fn5tlsova9yxGbm1Y2G4pY2rBCBKQsUP7/pYvEe7QJDkH1B4QUBAgQIECBAgAABAgQIECAwK4FEGItx9so8lrOi0ZltBSq5YjYdA7tFWypB9uLBv8XWvYXARAUqH5x07fr163fu3Nmoj4LsG3EpTIAAAQIECBAgQIAAAQIECExJoBjuLEZeptRzbd2DQHJNfPr0abDifeeKkZB9cBcoQGClQPF+6qbD2LMtQfaV4BYSIECAAAECBAgQIECAAAECcxCox0rev38/hw7rwz4FKrkmMgb23r17+2zFT8V7Qvtuxl77qHICOxf4+PFjsc7i3dlubYLsXQ2vCRAgQIAAAQIECBAgQIAAgVkJJGNMMlNXulQc4VipSpm5ClRyxdTv62ytVAmyFw/7rdvgjQQmJ1C5SXbZqS1uUAmyT+540GACBAgQIECAAAECBAgQIEBgA4Fi0LMSuNxgq4rOTqCYK2aLMbCbUlWOVQnZN1VVfvYCxTup232EBdlnf/zoIAECBAgQIECAAAECBAgQOGmBYsTk69evSXV90lI63xQoDoPdYgxsc7P9lcWE7MV7S/3a/U1gpgL54OQkX+ncdp8dQfaKrTIECBAgQIAAAQIECBAgQIDAVAXOzs5u3rxZaX1xnGOlKmXmJ1A5PIp3dK6CUxnGnvrv3Llzla14L4GZCRQ/OOn1+fn5Fn0XZN8CzVsIECBAgAABAgQIECBAgACBKQkUQ5/FocpT6rm27k6gEqTbbgzsRm2sNEOumI1IFT4FgcpNsjhs/dkRZD+Fo0gfCRAgQIAAAQIECBAgQIDASQsUQ5+fPn1K3u2TltL5NQIXFxdr1vxp8XZjYP9UxdAfguxDQtYTWCFQ+eDkbb/99tuKNxcWCbIXkBQhQIAAAQIECBAgQIAAAQIEpiyQ1BnFjDEGs095P++x7ZUI3dZjYOvtLiZkP0BL6m1WksDRBYo3ydLOre+TCbIffS9rAAECBAgQIECAAAECBAgQILB3geL4xGJKgb031wZGJlC5+3KA0HYl1h85CdlHdvhozpEFKp/fNLGYWGxlZwTZV7JYSIAAAQIECBAgQIAAAQIECMxKoBhkTxBTxphZ7fhddKY4fvwqEbpiMytB9gPE+outVYzASASKd0+LXxMrOyXIvpLFQgIECBAgQIAAAQIECBAgQGBWAj///HMx+Fgc8zgrHZ1pClQidNevXz87O2tWs4OVlSD7AWL9O+iJKggcSqCYKyYf4Xv37m3dKEH2rem8kQABAgQIECBAgAABAgQIEJiSQDH4WImoTqnb2nplgUpouzi57lXaUhxQX7yZdJWWeC+BCQkU75te8SN87cePHxNC0VQCBAgQIECAAAECBAgQIECAwNYC165dq7xXtKSidDpl8hjE9+/f2/1NIG/rKRPbNS/Wvnr16tGjR4s/V77IaFz5jlbKWHiyAsXT/ocPH64ymYGR7Cd7gOk4AQIECBAgQIAAAQIECBA4OYHiYPZieoGT4zvJDhfHj9++fXvfPJUB9Yax73svqH9aAu/fv680+ObNm1eJsGcTguwVZ2UIECBAgAABAgQIECBAgACBOQgU57V7/fr1HHqrD7sQ+PTp02A1h0nIXmmJIPvgzlLgpASKJ/PiV0ODTpC9gWMVAQIECBAgQIAAAQIECBAgMCuBzGuXeOhglzJkWM6NQaUTKZAkEoM9PUBoOwfk169fB1ty9+7dwTK9Aslyk3wa+ffkyZPeKn8SmLpAcY4NQfap72jtJ0CAAAECBAgQIECAAAECBA4qUAymFOfKO2jTbewYApXx41uEtjftSiVXTOrcNOXFx48fF1HIFy9ebNoq5QmMWaCY+Cs3yTLvwhU7YiT7FQG9nQABAgQIECBAgAABAgQIEJiSQDHIXkwyMKWea+tWApWR7NNNyF6M3W8l500EjixQPI0XvxTanRFkb/tYS4AAAQIECBAgQIAAAQIECMxK4OzsrBISzfjlzHg5q57rzFYC379/H3zfSEayb5G1phtk3+LtgzIKEDiWQDIsdQ/vRjOSMamxtrhKkL0IpRgBAgQIECBAgAABAgQIECAwE4HiuMXiKMiZoOjGKoFKav5k+b96rolVG//nsmJC9srdo39W+rdX3SjkFm/v1eZPAuMRKKb8Kn4dDPZLkH2QSAECBAgQIECAAAECBAgQIEBgVgIPHz6s9GeRq7pSWJlZClTmGr158+a++94NhTe2lXl9G2uXVyUhe3ehkexdDa+nLlC8S/r48eOd9FSQfSeMKiFAgAABAgQIECBAgAABAgSmJFAZvZgAay8KOaUeausuBL59+zZYzQGC7HvKC9+L3W8aox+UUYDAsQSS7KsyZXGe3kgCsZ00UpB9J4wqIUCAAAECBAgQIECAAAECBKYkUBy9WBwLOaWea+uuBW7cuLHrKvv19aLh/dV/+3uLvPDdfBpyxaxUtXCiAsVT99OnT3fVQUH2XUmqhwABAgQIECBAgAABAgQIEJiMQEYvVpJjFCM1k+m2hu5B4AAj2StjcivHc6/33Wq3eHuvNn8SGI9A5dSd2RR2MuXpZa8F2cez97WEAAECBAgQIECAAAECBAgQOJxAcTD7q1evDtcmWxqZQGWUekJ1e231+/fvK/VvOhT94uKiW+2DBw+6f3pNYLoC+ch8//59sP2VpGGDlSwKCLIvKLwgQIAAAQIECBAgQIAAAQIETkggGagrY5ArIyJPSE1XDy5QyRWTRm2aWrpX7Z07dw7eMxsksBeB4klbkH0v+iolQIAAAQIECBAgQIAAAQIETk2gEmRJSo3MoXdqMvp7KVC5DbNvq0rEcNNh7GlzNyH7r7/+uu9eqJ/AYQT++OOPt2/fDm4r+ZE2vS/VrtNI9raPtQQIECBAgAABAgQIECBAgMBsBSpB9nT+xYsXsyXQsabAzz//3Fy/95XPnz+vJL7YdNbTjx8/dquVK2bvO9IGDiVQuSmVthTThdVbLchet1KSAAECBAgQIECAAAECBAgQmJVAQqiVOHsxajMrGp35h8DgYPZutPofb9rN/3mE4unTp5W6Nh3J3jukzXpaQVZmEgK9Y3tlm/N5Sbqwlau2XijIvjWdNxIgQIAAAQIECBAgQIAAAQKTFyiOZzT96eT39LYdGAxAf/36ddu6B95XH2A+eCegt6Vurph08OgD9nvN8yeB7QQykwPzdAAAFL1JREFU5Wnl81i8d7VRGwTZN+JSmAABAgQIECBAgAABAgQIEJiVQNLyVkYByxgzq72+SWeOFWRPopjMB1Bs6UZB9ouLi+7oewnZi8iKjV+gcqK+fv36+fn5zvty7cePHzuvVIUECBAgQIAAAQIECBAgQIAAgakIJOZYGTL84cOHO3fuTKVT2rkrgcyjeOPGjUZtidmlTKPAFqsyIPf+/fv1N24U30uijN9//31R+UbvXbzLCwJjE0h6pVu3bg226tmzZ0+ePBkstmkBI9k3FVOeAAECBAgQIECAAAECBAgQmJVARjVWBgInNDOrbutMTSCpVNqD2TMqPNG9WmWlUqmtctenVNdSoVTejbAbxr4kZMFUBSrZ2NO3yjwcWxAIsm+B5i0ECBAgQIAAAQIECBAgQIDArAQqAfS3b9/ufMDyrBDn25nBxP3dsPUVGXKMZQx7N53Lu3fvMlj+itUu3t7Lp7GP5NSLbXlB4JAClSB7Iux7moFAkP2Q+9q2CBAgQIAAAQIECBAgQIAAgTEKGMw+xr0ymjYlv0o7cX8lulfpTSLsd+/e7c7cmNs/2frg2Nvi7Z8MY+82NZ2SAamyX5QZv0Dmpu7emlrX4Mr91HXvbS8XZG/7WEuAAAECBAgQIECAAAECBAichMDgaOUodAOUJ4Gik/8QaMfmMkPpx48f/1F2y/8TAe9F2BNbv0wePRhk//btW2Wrjx496hZrd6pb0msCIxfoPaKxsrX7G8aezQmyrzS3kAABAgQIECBAgAABAgQIEDgtgYcPHw4m5chIyYyXPC0Xvf2bwOBw8sE4eBsyM532IuzJlr442M7OztrJ0xPlb9eftZngt5vWJsPY06nBdylAYPwC+fh0n/9Y1+DKndR17x1cLsg+SKQAAQIECBAgQIAAAQIECBAgcBIClYG9lfGSJ4F1ep1MyLsxQW7C3JejzreAyRt7edgz1Wpi4t2q2k9RvHnzplt4+fXyZKqDb1muxBIC4xSonJZzmyo3q/bXfkH2/dmqmQABAgQIECBAgAABAgQIEJiSQGUwe8ZL9qKfU+qhtl5N4MOHD43HHRLpe/78+UZbyLGUaRh7IcJEAzMyt1dPijXC4u1ZeS9TvXcrzP2kvQYcu9vymsBeBXIDqfuIxrpt7XuOX0H2dfKWEyBAgAABAgQIECBAgAABAicnUAnEVAa8nxzcaXQ4ke7E2Rvj2XP8JAdLon5tj0S9My4+Ye4HDx70ZmvM0bXuLk6m523ku8jg95UbTbw+De5uJSW3HnS/chMWEjiiQOWknWN+33P8Xvvx48cRFWyaAAECBAgQIECAAAECBAgQIDAqgQRSuxHJlW179+6dfNYrZU5hYULkCY63B88mqJcB6UmzngB3jqi8JXOT5jGIZJXJG1e+N2PkM1Z98LjK8xbrUsdkW4nRZ9OXW8xWUrK3rZTJfYIUOIU9pY+zF8gn68aNG4Pd/Pz5874f3RBkH9wLChAgQIAAAQIECBAgQIAAAQInJJCMH4NDIxPHXE7ocUJGuvrTTxmKnuNk8H5MkSrzpiY+Xox9Vw7RldvNZKeJuRe3srIGCwmMSqBxz2nRztzuWvd0yKLM1V8Isl/dUA0ECBAgQIAAAQIECBAgQIDArASuXbs22J8MB953/oHBNihwXIGMok1kPKPFrxJqTwQwlWw6zPbjx4+Jy2dcfF3gMKHGenuUJHBFgfEMY09H5GS/4t70dgIECBAgQIAAAQIECBAgQGBuAgl6DnapUmawEgUmLZAh4RlUnkhf0rzk4YaN+pK0LUmwniwWGWO7aYQ9G8oNnsTZs90MTh/cbraVBEcHGMw72BIFCOxQoHISzr2lLT5fWzTSSPYt0LyFAAECBAgQIECAAAECBAgQmLlA4qeDw5MPkOd35sqz616SCGV0eZ5ySPr1/OseQkm5nmB3srQnLJ6I/A4Df5lnNUlg8i+bTub3y40uNpcB7x65mN2BpkP/X6DyyNHBztKC7A5KAgQIECBAgAABAgQIECBAgEBfIBm3Hz161F/657/l3/izh78IECBwIIHKzAS5w5Qz+WEaJMh+GGdbIUCAAAECBAgQIECAAAECBCYmkLHGGYzcbvTBhkm2m2EtAQIETkcgOZryXEj3SZGVfc+DHQeb5ldO9pW7wEICBAgQIECAAAECBAgQIEDg1AVevnw5SPD06dPBMgoQIECAwA4Fko19MMKeOQ8OFmFP14xk3+H+VRUBAgQIECBAgAABAgQIECAwK4F79+4l1XW7S0nALed1m8haAgQI7Eogw9hv3LjRri1zEqRYu8xu1xrJvltPtREgQIAAAQIECBAgQIAAAQLzEch4ycHOGMw+SKQAAQIEdiVQOS1XyuyqPZf1GMm+W0+1ESBAgAABAgQIECBAgAABArMSOD8/f/v2bbtLBrO3fawlQIDATgQqw9iTrv3Lly872Vy9EiPZ61ZKEiBAgAABAgQIECBAgAABAicn8Pr168E+G8w+SKQAAQIEri5QOdlWptO4ekt6NQiy90D8SYAAAQIECBAgQIAAAQIECBD4p0CmzssEev/8e9Wr5G1///79qjWWESBAgMBuBDI+ffCu5y+//JK5NHazvU1qkS5mEy1lCRAgQIAAAQIECBAgQIAAgZMUSKj9+/fvja4fJUFBoz1WESBAYGYCleRdnz9/Pjs7O3zHjWQ/vLktEiBAgAABAgQIECBAgAABAhMTGJxG7+vXr69evZpYrzSXAAECExHIMPbB6THy1NFRIuwhNJJ9IseRZhIgQIAAAQIECBAgQIAAAQJHFbhz586nT58aTbh+/Xom5WsUsIoAAQIEthNIEpgk5mq897hnYCPZG7vGKgIECBAgQIAAAQIECBAgQIDA3wUGcwEnn8zz5895ESBAgMBuBTLpRTvCns0NnqJ326RebUay90D8SYAAAQIECBAgQIAAAQIECBBYLfDkyZMXL16sXvePpd++fUsC93/85X8CBAgQuKpAksAkJVejltu3b3/8+LFRYN+rjGTft7D6CRAgQIAAAQIECBAgQIAAgZkIZKB6MhK0O/Pbb7+1C1hLgAABAnWBnHjbEfZU9ebNm3qF+ygpyL4PVXUSIECAAAECBAgQIECAAAEC8xQYDOVkar7jDqicp7teESBwkgKZ6OLp06ftrh9xvtNFw6SLWVB4QYAAAQIECBAgQIAAAQIECBAYFjg/P08kvVHu6IkLGm2zigABAhMSGDzf3rx588uXL0fvkSD70XeBBhAgQIAAAQIECBAgQIAAAQJTEsjIyhs3brRb/PLly4cPH7bLWEuAAAECDYHMd3r//v1Ggaz68OHDnTt32mUOsFa6mAMg2wQBAgQIECBAgAABAgQIECAwH4HMa5oYers/yW+QWHy7jLUECBAg0BB49OhRY21WZQ6MMUTY0xJB9vaespYAAQIECBAgQIAAAQIECBAg0BfIKPXkhOkv7fz9/fv3wTzCneJeEiBAgMCfBF69etWe7zTTUD979uxP7zneH9LFHM/elgkQIECAAAECBAgQIECAAIHJCmR207t377abP5I8Bu1GWkuAAIGxCeRJoCRbz93KRsMyDXUytjcKHHKVkeyH1LYtAgQIECBAgAABAgQIECBAYCYCyVHw+PHjdmcePHjQLmAtAQIECCwLJA9MO8L+66+/jifCnvYbyb68Ey0hQIAAAQIECBAgQIAAAQIECJQEzs7O2gkNks3gyZMnpboUIkCAAIGffrq4uGjfoUyimJx4Mz3GeLQE2cezL7SEAAECBAgQIECAAAECBAgQmJhAJWnM58+fE4ufWMc0lwABAscQqCSKeffu3b17947RurXblC5mLY0VBAgQIECAAAECBAgQIECAAIG2QJLGDM689+jRo3Yl1hIgQIDApUCmjG4nikkmmbFF2NNyI9kdwAQIECBAgAABAgQIECBAgACBKwkk4vP77783qnj58uXDhw8bBawiQIAAgffv39+/f7/hkNlQv3z50ihwrFWC7MeSt10CBAgQIECAAAECBAgQIEBgJgKD+Q1GmEF4JvS6QYDAjASSZr09jP3Dhw95fmiEPZYuZoQ7RZMIECBAgAABAgQIECBAgACBKQkkMPT69etGixM2as/j13ivVQQIEDgFgTzu046wJzfXOCPs2TtGsp/CIaqPBAgQIECAAAECBAgQIECAwN4Fzs/P375929jMmzdvUqZRwCoCBAicpsDgJNK//PJLksmMFkeQfbS7RsMIECBAgAABAgQIECBAgACBiQmcnZ19/fq10ehv375l2HujgFUECBA4QYH2yXP8GbekiznBg1aXCRAgQIAAAQIECBAgQIAAgb0IZKx6u15JY9o+1hIgcIICecSnfXsyp9aR354UZD/B41aXCRAgQIAAAQIECBAgQIAAgb0IJF/w48ePG1X//vvvz58/bxSwigABAiclcHFx0U60lZPqvXv3Rm4iXczId5DmESBAgAABAgQIECBAgAABAhMTSKj906dPjUZ/+PBhtNP3NZptFQECBHYr8OXLl1u3bjXqvH37dtK1NwqMZJUg+0h2hGYQIECAAAECBAgQIECAAAECMxH4448/bt68+f3793X9ydqEltattZwAAQInItC+JTn+VOyL3SRdzILCCwIECBAgQIAAAQIECBAgQIDADgSSOzhpYRoVJfvww4cPGwWsIkCAwOwFnjx50n7oZ/yp2Bf7SJB9QeEFAQIECBAgQIAAAQIECBAgQGA3Ahme+fLly0Zdr1+/TibiRgGrCBAgMGOB9+/fv3jxotHBZ8+ejT8V+6L90sUsKLwgQIAAAQIECBAgQIAAAQIECOxSIMPVE0xv1Pj58+ezs7NGAasIECAwP4HBnFq//vrrtG5DCrLP7yjVIwIECBAgQIAAAQIECBAgQGAsAu2Mw5Kzj2U/aQcBAgcUmN+JUbqYAx4+NkWAAAECBAgQIECAAAECBAicmECSs2fuvnWdTnL28/PzdWstJ0CAwPwE8ohPIxV7Tpjv3r2bXK8F2Se3yzSYAAECBAgQIECAAAECBAgQmIzA4CSob9++ffXq1WT6o6EECBC4gkCSwLSTaGWy0ykm0ZIu5goHhbcSIECAAAECBAgQIECAAAECBAoCCaM/evSoUfDDhw/Jn9AoYBUBAgSmLvDly5dbt241epH5ojPOvVFgtKuMZB/trtEwAgQIECBAgAABAgQIECBAYCYCCRv99ttvjc788ssvmQmwUcAqAgQITFogp7j79+83uvD48eOJRtjTKSPZG3vWKgIECBAgQIAAAQIECBAgQIDAzgTac/3dvn3748ePO9uYiggQIDAmgXv37mWOinUt+vXXX5NJZt3a8S83kn38+0gLCRAgQIAAAQIECBAgQIAAgTkItCdBzUyAJkGdw27WBwIElgSePHnSiLDnFuOkI+zpriD70j63gAABAgQIECBAgAABAgQIECCwB4FMgprc642KMwnq8+fPGwWsIkCAwOQEMinFixcv1jX7+vXrjfj7uneNbbl0MWPbI9pDgAABAgQIECBAgAABAgQIzFkgOWHu3r3b6OGbN28MaW/4WEWAwIQE3r9/30jFngh7bj2enZ1NqEcrmyrIvpLFQgIECBAgQIAAAQIECBAgQIDAvgSSGOHBgweN2hN1SgL3RgGrCBAgMH6BL1++3Lp1q9HO2ZzrpItp7GWrCBAgQIAAAQIECBAgQIAAAQK7F8hA9ZcvXzbq/eWXXxKcahSwigABAiMX+OOPP9pP7bx79242dxMF2Ud+NGoeAQIECBAgQIAAAQIECBAgMEOBhw8fPnv2bF3Hvn//ngQLCVGtK2A5AQIERi6Qm4U5la1rZPJi3bt3b93ayS0XZJ/cLtNgAgQIECBAgAABAgQIECBAYA4CT548efz48bqefP36NSGqdWstJ0CAwJgFEkD/9OnTuhbmUZ6ZzTwhyL5uX1tOgAABAgQIECBAgAABAgQIENivwPPnzxtx9oSo5jTSc7+UaidAYDQCCaD//vvv65qTh3jyKM+6tRNdLsg+0R2n2QQIECBAgAABAgQIECBAgMAcBBJn/+2339b1JIGqmY33XNdTywkQmIdAAuhv375d15dE2PMQz7q1010uyD7dfaflBAgQIECAAAECBAgQIECAwBwEXr161YizJ1w1v1Gfc9ht+kCAwJJA7hq+fv16afHfF8w1wp7u/d//+q//WtdtywkQIECAAAECBAgQIECAAAECBA4g8Je//OV//ud/Pn78uHJbWf6///u/UsesxLGQAIGRCOR+4X/+53+ua0xSY804EC3Ivm6/W06AAAECBAgQIECAAAECBAgQOJxAO87+3//93//6r//67//+74drkC0RIECgLJAI+6NHj9YVT4Q9g9zXrZ3B8ms/fvyYQTd0gQABAgQIECBAgAABAgQIECAwA4FkhmkkW3j58qXUMTPYy7pAYGYCFxcXDx48WNep2UfY03Ej2dftfcsJECBAgAABAgQIECBAgAABAocWyHj2ZIbJuPWVG/7rX//6b//2b3fv3l251kICBAgcXuD9+/f/8R//sW67ycM+4ywxi14Lsi8ovCBAgAABAgQIECBAgAABAgQIHF8gudfF2Y+/G7SAAIGCQCLs9+/fX1dwxjOd9rosXUwPxJ8ECBAgQIAAAQIECBAgQIAAgeMLJH/x06dP17XjzZs35+fn69ZaToAAgQMItCPsJ5XeSpD9AMebTRAgQIAAAQIECBAgQIAAAQIENhZopzkWZ98Y1BsIENidQDvCfmonKEH23R1ZaiJAgAABAgQIECBAgAABAgQI7FSgHcb68OHDnTt3drpBlREgQGBY4MuXL7du3VpX7t27d0l7tW7tLJf/n1n2SqcIECBAgAABAgQIECBAgAABAjMQSKAqkfTr16+v7Esjn8zK8hYSIEBgJwKvX79eV88JRthDIci+7niwnAABAgQIECBAgAABAgQIECBwfIGMVV8XZ7958+bx26cFBAicnsDKk09uB+ZkdWpj2C93vnQxp/ch0GMCBAgQIECAAAECBAgQIEBgggKvXr369OnTouG3b99++PDh4k8vCBAgcEiBTBqRkPr3798vN3riZ6T/B++FSSuiUhyzAAAAAElFTkSuQmCC"/>
  <p:tag name="POWERPOINTLATEX_PIXELSPEREMHEIGHT#5C6D61746862667B757D285C6D61746862667B707D29203D205C73756D5F69205C5073695F69285C6D61746862667B707D29205C6C656674285C626567696E7B61727261797D7B637D0D0A755E7B317D5C5C0D0A755E7B327D0D0A5C656E647B61727261797D5C726967687429" val="183.3333"/>
  <p:tag name="POWERPOINTLATEX_BASELINEOFFSET#5C6D61746862667B757D285C6D61746862667B707D29203D205C73756D5F69205C5073695F69285C6D61746862667B707D29205C6C656674285C626567696E7B61727261797D7B637D0D0A755E7B317D5C5C0D0A755E7B327D0D0A5C656E647B61727261797D5C726967687429" val="173"/>
  <p:tag name="POWERPOINTLATEX_REFCOUNTER#5C6D61746862667B757D285C6D61746862667B707D29203D205C73756D5F69205C5073695F69285C6D61746862667B707D29205C6C656674285C626567696E7B61727261797D7B637D0D0A755E7B317D5C5C0D0A755E7B327D0D0A5C656E647B61727261797D5C726967687429" val="3"/>
  <p:tag name="POWERPOINTLATEX_CACHECONTENT#41205C6D61746862667B787D203D205C6C616D6264612042205C6D61746862667B787D" val="iVBORw0KGgoAAAANSUhEUgAAA1UAAACFCAIAAAA8S0UjAAAgAElEQVR4Ae2d/5XXNtPFIScFBEoIqSBQQqCCQAnZrQAogaWCLCUEKgBKYKkAKCHQAc/nfZ2jKJItj+Rfknz3jz2yLMvS1Wjmakby9/b3799v6W8OgWfPnr158+bLly8U/Pnnn1+8ePH48eO5h3RfCAgBISAEhIAQEAI1InBb/G92WO7fv//x40e/2E8//fT161c/R2khIASEgBAQAkJACLSCwA+tNPSodl5dXQXkj5Z8+/bt8+fPRzVJ7xUCQkAICAEhIASEwBIExP9S6OHke/78+WiJIRY8ekuZQkAICAEhIASEgBCoGYEfa27c4W37448/ptog/jeFjPKFgBDoBoGbmxvUoB8DYfcLe6CHvwcPHvz666/37t3rpr/qiBA4DwLif5Nj/e7dO858TN0mBDx1S/lCQAgIgT4QCMgfnUL1QQcDRvjkyRNKslW6j16rF0LgDAiI/02O8uXl5eS9W7fk/0uAo1tCQAicBwEY4av//8Mp+PTp04uLi/P0vaCnr1+/5gsSPoEuqKSSR3AG0xLG/e7du//4hH/+WS7hSkZnthk6/zsOEcc+pnb+DQ/8/vvvTOPxh5UrBISAEOgCgTj+O9steMBff/0lX+AoUOBJ0Hz0VmeZsEC8wr/99pskodqRFf8bGRqOfbCaGbnhZSHczGQvQ0khIASEQLcIoO7ev3+Pm88Y+sARyCq6WzhKO8anZF++fFn6dKvPsTdA2wMqHDyd/x0ZFCR1JPe/Wdr/9188dCUEhEDPCODFgbvw3as///zT0k9YzsOHDy0lT1XmnIaDZQNezzt37lxfX59quCvvrPhfOEAscxPHPlxp4yLYlVdCCAgBIdABAmzv+/Dhg6Uj+AtFAQOgCBwFOee5hPuyqx4WKMdwJYOu+G84EHzLwMjt/v77b0Q5fF7XQkAICIHeEWD3M7u7LL0knCKvjw8U0MGMMR9DpvMIkkPaaH38CqfSbMTkfMawl2k4qDFVMiufRi5vKu3BKaifUc1CfvXC4n//gRQ9lT7265f+9OmTPnzlA6K0EBAC50EA420JlQAIx0Fk6bMEgzg7B4Txs0KSHEE01gDt2+0X6tkrTyOhs0hCAXPlGCUdlBvFOLKrFxP/+xdSRJmZY59sb9++VXTjX/iUEgJC4EwIwFF++eUXS49x9kAOZOYtWAVlcq3SgVAjD2z6hM8FXUhf0mDoo84Ip1Ha6K72//0LLB98sZM/Hssq/O9rlBICQkAItI8A0Q/LUTk6iqrEI9V+jw/oAaSZT6jYX3ygOw15IIBGaBivnr3ByAZHQ/i1BfsjKrkWAuJ//yDJsY/chUuBu3utYVM9QkAICIHDEeAjL8Y24BnClWUsrGJlCOBLOzzODmFlgyMR/6wuPHr0SN/TzUJslcLif//AaFzI+qC7Dbx+ptJCQAgIgZMggMvH7p3KXWCfBMPZbhIenS0zFLCPhbHC4mLQUPbHw0ftNXCcSF5AO1yrlBT/+z8Y8VoX/BqP/H+riKAqEQJCoF0E7C5A8b+CUWZTnX2jkfFEdkEzCh5hbcDRkCwKiBeQ/ha8S4+UISD+d4uoRPqn3qaQtU/LqRqULwSEgBBoGgHOwBltPAtm/WZS7ljbnX/UXI//b+gmFLAgEJwLkcoXIyD+dyv32IfDWv4/B4USQkAInBYB++aZXDZwWkhdx+38j49XVHjCmuWBXTzoNVaVn5lx3VdiUwTO/v0X+ycMRofh+/fvo/nKFAJCQAicBAG7FsVTqFMgWVIBpTMGmqBZdX5nO/cTNuCjb+tmCUlx4bP7/6raMFE8inpQCAgBIXAUAoT5jD9rBpXRHn/7MGVt/qst+Ou6CYXNcgHyYNmOLPdGJYwInJr/ceC84NiHj6w2q/poKC0EhMA5EbAbeONPhpwTxqDXWeapWv5Hp3L5HEIiP3EgDFtcnpr/BTqL2IT9LNswGEbP/BYjpzqFgBAQApUgYA+k6BSwfcha3/zneooLMJee6oPhDr3tEuflf2wyDdgbAseHyLOw1hGQLLhUWAgIgS4RwMDbf/VBX/o1yoCd/+WyK2MDVixmF4/hpfITrwj+VFUn5X/EbfkevQ8K+1cuLi44QuVnzqb1CehZiFRACAiBMyAgF+C6o0wA1O5fqJ//FfhWtL1qXYmKazsp/7u8vAywGKISxg9ZuWft89M9ooQQEAJCoD8E7L88hltLu7tmBcDu/KOq+vnf/fv3Z7scFMhCIHhWlxYEzsj/iD4EgsVGwEE6OchmQc2VEf9zUCghBITAyREIdlQn0NCHABPgDLcCI5UoX+eX/+IG54bXso6/xK9TziwCZ+R/8Vmk4q2mwQ7CWbhVQAgIASHQKwL2PV46BTIrA3b+V7/zb+hsbniNn4+bRUkFliBwOv7HsY/Aaffnn3+yedmBmLVGCapylSghBISAEDgbAvbfgsO1o91dCfHobPPf0NO7d+8muhzfknslxmTdnHPxv/jYB2yPYx8+pln8T+c/fOiUFgJC4OQI2EPAOuCZEBW7849KevX/ybwmJGSVW+fif/Gxj3gbSpaPWguUVaRQlQgBIdAHAjoFvMo42vkfDgs/frXK2zeqROZyI2CLqz0R/+N3h4JJxW6V+FBSlv8P3HWQrVj49KAQEAKdIYBGNapQNs/c3Nx01v21uhOYqkS1rTj/6EKuPy83XpxASbdGETgR/4udf6N7kHNlTlsARwVLmUJACJwTAXsIOA6/nBOxoNddbv6jj7n+v6xYXIChLi0InIX/XV1dBUSNM7+jbnPj4tWBm7umcQ8qIQSEgBDoDwGdAl44pnbnHy9qyP8XmOBZlHJ9MbMVqkCAwCn4H8up4JsvkDwOAgdYDJe5a45cmR59qTKFgBAQAn0gwFdU+TklS19wCLEtx1LyVGXs/A9DNurFqBCugli/UYoq7GwrTToF/4vjEXzzZWqEcv1/4n9TSCpfCAiBcyIQq9wpHEY34UwVPkm+nf815Pwr+JhfQ71rVDL753+sL4MPDRCe4DtVUwOW63PO3dMw9V7lCwEhIAT6QMB+CjhQzn10f0kvet38Zye1Dr3cnwx2DyphRKB//mc89uHwynWny//noFNCCAgBIQACaFG784Yf5BRoDoEsnmQH2dV/VCKrXzSS4G+uLT6qa+2+t3P+d319HfCzqWMf/hBmbQHU+Q8fOqWFgBAQAiCgEHCZGNh5Ulub/3IDZXb5KcNZT4HA7e/fv/cKBI70IJjLhLH86BCfsLL/8jRkkRf1iqH6JQSEgBAoQ+D27dvGB1lFy9kzYMXpmcBnMYUhDAkHx9TdqvIfP36cG+iXSOwwgj37/4Izv6CZOPbhY511BCR3WeO/SGkhIASEQK8I2D8Eow8BDjLQ5eY/OpVL/qC2Wg/soBa65X+cNg9OlrFVInHsw8c68Br6t0bT8v+NwqJMISAEzoyAPYQX6OrTgmYP/gJRK5v/Cgb36dOnp5WBPTveLf+LVY/R+Qf6Wf4/ymsL4J4iq3cJASHQBAKst417qdlvY9mZ00SvlzTSzv8a2vzHnvssTLDdBMGzHlHhMgT65H/sigg28CGCdpEy6iyHuHG7hiuvhBAQAkLgDAjoQzBZo2znf604//idhawtUhjfXL6YhbAK+wh0yP+IxgY7/1gqTf3ah4+FS+f6/8T/HHRKCAEhIAQcAnEcxt0KEgVRwqCG1i/72/xHj16+fJk1LpYPdGRVqMIJBDrkf5C/YMFhj/wOSOXu/wtel4Bbt4SAEBAC50GAbykYl9Osogt+IqwnJO3OP3rdhP/P7v0dxpFOXVxc9DSmlfelN/635NiHGyqjwnLl5f9zUCghBISAEPARkAvQRyORtvM/LFT9x2P5rLe9R8BCp3QMPCEeW9zqjf/FuibX+QfKuVNL5z+2EE3VKQSEQAcI6CswxkG0s6X6nX+c5oltcRoHyF+u5U1XqLuzCHTF/1hwBMc+OEZuP/bhg5V1BET+Px86pYWAEBACDgE0ML/l5S4TCTbS8HPtiQId3+ps89+jR4+ytkW9ffuWrQIdj2+dXeuK/wULDjjc1dVVGe5ZIeAsQS9rD9qBj+kf+EcDylrOU4zCbi1f0s7iDupBISAEEggEmjlR8rSnQOzOP9Cr3P/Hr31k+UTw/Bk/zZuQHJlIo5H1TWQ//C8+Z75ElWQdAcmS9YQE65YQEAJCoD8E7OcAcn8oohus7Pyv8s1/HODIGkTIH3yxm3FsqyOd8D92GwTnzFkhLZGqLP9fW0Ou1goBISAE9kSAfV12lxXbePZsWyXvsvM/O5L7dw0vTJbbhbDvEjO9fwc7e2Mn/O/y8jIYmIJjH34NWfv/eFAfr/fRU1oICAEh4COgELCPRpAmJGcPIlXL/yB/gRcm6KZ/iYX98OHD8rCvX6fSuQj0wP/ic+bFxz4cfLn+P/vsda9QQggIASFwEgTsbh48Yf4WpTPgY3f+gUad/I/xtZM/zgNhMXXg43DZ7oH/BSvLJcc+3Hhk7f/jqR2OgLi2KSEEhIAQaA4BfQhmasjs/K/CzX+QdZicfc8f9prP9OpTL1PCsGd+8/xv3WMfDnr5/xwUSggBISAEliMQLNQTFWbtIUvU08otO/+rzflH8A1bGXx2bQp2XDNs+Lu+vp4qoPydEWib/8XHPnAs2wMNCaxz9//pE9AJMHVLCAgBIcBmL6NehU+cZ0d1o5v/aDZHfTnZbYx9wf6J+WrDX1V64MeqWpPbmPjYx1o/IJP71eit9//hLWflZMEHTBY2BgxjNb3EXU/cB16OmqBhrHTti12/vzSJhebwR3R+aOEQpvdbu6Sd/uuUFgJCYHUEoAtG3x7xRGI7qzegwgqz9GEl/j98eM+fPzcyP5Q/g771bj+ZyBIT+b3Zv5gPcexjxd5kaQqm5YqvXlLVp0+ffD6U1YuhMNN1SQMsz3I629hIgIWP4l61VKsyQkAI1IwARz6NGomVXs0dWbFt9rB4DZhgdjEQ9kFEe6+I1SpVyUQ6GG+5VHMJJoMvhfCJdbsQ1O+/K07XMDNd92NmHDc4nYPHztW2UWKW/1GAjmz0dlUrBITAIQjY9Spk8ZAW7vxSOyAwxZ3b5r8OJmdvKiVZ5PuPV5WWiRyGo1X+9+LFi4DBrL7OyPK0r84+F86WhZ8/BNt1nalBd6g8GL7gEjxZpQVP6VIICIHWEZid+04VHEt39sE5a+P46jbO0kdYOAMxu1x3o4Z38JB2Wvril5GJBI0m+V88Z7YIWdq/VjCIvi9bNaTtetZN3SCx0QIO7RC8KL48ydK/BjlRG4TAngiwrovn+2hObYvqLVCyKEMHzm7bYHgRDYP22R1+NJLybeltmcgm+V/MzLYQu1zhqNBfleXCdFrGT6wOrMXxrrDvFpZGdQqBShCwbyDrXhXAmXx9m0hvwYbheZgt/tDzrPYxedjWLM5Hg3mkCYffqPCf3ES2x/9iAsEUGh3ahZlxiDkxObm1OlVa2P7h8dzJHPRx3TgsEAX1x5ftqpJVxiuuBO2cuxCPUVXOFAJwEczebp6VeHxPmGNXrXCLvvFZqJ+npHrrfJrNrOmDnS8cgqZNZHv8Lxgt0N9Id2d55plvdRIXwAGiJeoAwFdBGB4z2xIMQ9/qPrd3gLZk7PSsEQGEPHdoVL4YAfSJcVwoVvyW+h/MwsGO2HYlWSzhJlzFHNQzOnRn1jClIW3XRDY2u+KF40Z71JDO2NGYFoLtWrJwqli8bumu4SRf2AbmWEDc4zdu5Mdd2PJjH7eHh2I8lZOFQLXz91gJ3Ojt9rhbnevqVWDJdTFkyfOmhSGCqCba3wcXPK2JbIn/IWqBTCOFq8zD0UpyXS/4w0frqSFzuaJZSM4YqWDsgsvuAz1lYjCLWwCjLosRqHn+lglPzU/Bto0jtXzxWS0Ofazu0FHMHcxltThbGnZOE9kS/4MiBCpj0y13Md0M3h5cLmRIFhldUiZ2nQbtn70sDs7GAxe8a1MevwS0w5+dhS5AUpfFCBSL9+FC0mgD7CPVh5MpHqbZkIiDaM/FCWjzh22FEvFeu6cWNd60E/2EJrIZ/hd7aHfgW276WRL1r1OXk4mCDb+za9y1Nk/E6rWDnOWrUovoqgwItO7AaE7a7eqoaVYxNS5wLPu8K1C8U+8ty6cBRiLIXrp2l1J2mZwau4KROtBENsP/gkAYQsb8KRNl+1P29RnS0IQTK4BxSogT+Vk+19kV1T7jaB/xCkti/BZuT06Mpm6BANO8QGtXKCptNcm+tmlCteaCb+8+Ippb+UblWSMZGRIqq1HWfioTeRtBqd8G8GvTl5eXfjuRrYuLCz9nizQ/Wf3x40djzUj8169fjYWPKkYLsXbG3+0ebSTd/PLlCz+2PXrXz3z9+jU/9+7nBGmqgk3eu3cvyNdljMDnz5+BfcnAxXUqBwlkOkgCj5IE1IhRpGEenQ0T9uvVq1cW5GEkNzc3lpL7lKEx+AItA0fLobltDdy5TORGC4UVq8XPh5r2JXu35aBxrePatmKvt6sKTeoaXJaw4I9DZbbyLFfidoCoZiEgBPZHIFbsCY2x5wa4faCwB5cq7DtjZwwHM6bNOQLPYyJrcSwnplwcHd+NN8SvTmgobu0Qkk4AZb9lIWfpnsKME6+zzB/WhYkadEsICIGOEUBV2gkQuojCPaFB99MK1r9b7eYEOwXEkrY1fCcxkbXzP6iePxNIp5nHukI2u30taNtuxHR5N3O7FvSUy6lVKaot8NfGzza3IlwOuGoQAkJgQCCX/A0KpCHtOjvQWZv/gGu2wqMKEAuK1ftoDmTxqEaWvfcMJrJ2/heL156TAZoyKspTmdUu1EYnQK53M+517MOzaPYp4jjaSGUKASHQEwIWFRGrGnKa8yElRg0dONrHONOy2Sbxoq1vMZqzq33XqeYoYPcmsmr+F9Ovnf1GuU7gnZu3fG7bHfhuDgeJYFEe8/Wg/J7u2+X4qAYhIARWRKCY/KFG4BkrtuTYqmb1pFOb9bPeLF9m/d0JBKNvE1kv/4sXFvtvAYmjz25ajibwGAfSU/nlEnU8IIBSZrff0M3Z4zLNrf8qHz41Twg0hACKYnTPn92B1FaAZWpo0Lqj5mM0M46xTFV7YH4WSWrLS9K3iayX/8Wu18DVtIO4Z01UZm9zixswRCnb9e+ohkKnA9RsRKPyQMYO4qRXCIHTIjClZ+A3s6rDqZ0+ogdZYSVUa/0yk+socS6D+rtGC6dE14nlbKJaE1kp/wPxANOjZn7QjPTlUY1cOIuy9NEoAqPLer/kMAEWtlOPCwEh0CICUxZ0CJjE2t5XHUG6xe4HbbbzXdRm8Gy1l/aINgPanC+gVxP5QzC7KrmMvxts/FTm6u3P8o3xhd7VG7BDhQ8fPoy3Wma9N91xMGT+WD4ZnfVSFRYCQqB+BPh0+YMHD+LPBbNafvbsGe3n+8D2ACJfla+/y+kWvn//Pl3A3bXD4h45KhHH6xIt4VcV2hrHbk1kheuJeD/pgfvqspY1EJ0K8TQ2yb4qTUzs0Vv7B+6NXVYxISAENkVgyvMXeIBinT+qSchsfQ9x1p6iJjb/DfKT1S/GsSHXppsg/ZnIGuO/gcvtWEHJXYE5WWkxkdvZKR3t5+P5axEKtVkICIGFCEyRv9HdIL7SSKeb2BI3BV1WJLGtnmb5ShjiFk1DZyayuvgvEYEgUkBs8fZxf3Zf/aCz6v8J4IRufffuHao5USD3FmFlPOe5T6m8EBACrSMwFfad2g1iDyAetRdolRGxGxRUcVt7ZnK5UYvj2JmJrIv/oTJevny5yjQ7qpJcN/hR7Zx6L7HawP86VXI2n6g9v3E+W0wFhIAQ6AyBKfJHN4lpsuEv7q+d/9mDxfFbDs+x879cOnV419jlmdWGN2/eZJWvpHBPJrIu/nd5eVnJGBc3I30Sorja3R5kxWnXUIlWoc2Hzd2JMrolBIRAfwgkyF8iIHD//n3jypPTA7yiRdyIDtF4Y8ub43+58V9wwJ1mRKOeYj2ZyIr4HweCVmEexwpKELw+tjFlb0cRL19hG1V5WQv1lBAQAnUikCB/bJ9PBwTsLsAWQ4eMV9Z38prjf6Nu3bSUNmrxuzGRFfG/58+fp2Wlibut+/8GkB8/frzwrBNx/Ovr6yaGTI0UAkJgFQQS5I+vvVxdXaXfYud/jYYO7XSnuc1/6ZGdumv3hk7VcFR+Hybyx6PgC95LrDBgTvWsfuyTlk61vv/PjQvKmhFZomeJ5qPFdP7DQaqEEOgYgZubG5T2aACEyKDle284kChp4QSoJl6HG6YtPO2mpB7zl4UwYZ9RAZiqJMshOlXJUfk9mMipY+p75sfff2chuGcD0u/KEq9GfwJkCoGCLR0+XKgDBneqcuULASHQBwKJTfEoAft3TOwfoq/KRhgH0deN6XRDX/7z+16w7cd/vMV00ybyNoinBXGHu7iIgoUR+qKeo+98fMYOAtLAwtRevvKSbFjGh5e1pAt6xOPYhnpGM2ieLoWAEFiIQMLzR82sAO07w1A4d+/etbQHqtHWx7Y46/Do0SNL1yhTlQU0tpliWbZyqLYGBmLvYFyyaRN5/P4/ZkVA/lgCVkUXYDDxqE/lLKFKU3UemM9ALHTRE6mJf83vwB7p1UJACKyIQJr88Y1fO/mjVSgcY+gTTdvW6dHAzCWGAItTlQVMNHX5rbZIfNzfpk3k8fwv+OYLop8+IxYPwNY5Wfwv2MW4ddv2qb/Aq+83DMVX25j6zVNaCAiBMgQgf6O/7TvUlvjaS+J19lMgbZ0CtvM/IwNOYNjQrT6YbqMm8mD+N+yg9IV1+ZdH/NpWSS8c2lXacFQlLM6IWSx3aqKpdRz4qEHUe4XAFggM5G+qZmhc2aqPk5VTdQb5S06nBVXtcGk51zI0o1H+1+hHGRcOfdMm8kj+B3DBN184PFHhka4s/x/C1NM0QBOt5dHE0dtWvGahXtDjQqBjBNLkD72xZL2HITBCZzlWbKxq02JZqm/hkYJNO5Ko3E5wXSW5ttU9WE+iaRN5JP+L/fx1+vON+5GdRC73lrmqjk1wLqdgSifajCuxJ3Kc6KluCYGOEUiTP4x6Ft2JgYpNQ1xmyKnTZMSttQd/CTdl7ZiM33VUTsFO8db5X+sm8jD+h4IIvPf8XGydWwFyZXQth9lR03h4L7Ebu86yNxUK2PqGX3tnVVII9IdAmvxBXwp4QIASZtW46wYd1YQ+sevSRoO/jGCBs6DdztLfDkzkYfwvPvZR7c/F5vK/Dj4Bzb7MjRbWkOOm53xgqHQpBE6FQJr8AQVEZ5VlvP2jARtpqnWH1c6N2lWPdo7rsG000k37+zCRx/A/toYETjL7Zz+d6OyWMK5EXXuCrrn8VhJsqQn2ZQYtzwUkeBxVWLYxPKhHl0JACOyJAEEbTvsm3sjpvbU2cNtDwBUeGQwgyoqGN8r/svro8EmLkytWW6IbE3nA77/hrg+cf0g8Dv/axti1J3c3RtP8j2k8u/ImvkPsPs0RHXqjCZbseFWr9fiOtvnYTPZNDnLVze7SY/Hk7Sxj2NqLHK7irzq8O1s3AM2Q/nwxG3jsR3dnWwuPZIAs0s56ktmRq6VnG7BiAbtjjC7X3JEEJvY+ukqw+y1Ova5M5P6/uBIv7Or/iTAnspYEYr0/qqu8Mf4hvri/fNB1eJf9jF5cyZDjqlql8b1Wgmt8ocN1Cn/lDwhAASWK6ekDPmlpQaunayi4+/Tp0/RL3V1KFtS/2yP2KGe7Px9aoKNa/I27zkzkrd3mwPCieGtw5VN3aHbWFkAK74zqKq9j2+LsHA5mrF2vOU0dJOqn/qtgW1xJ/bGtYEDbvZQoTknpLPnbaMVrsbWDvFWucu2TgsXe1CjUnD8rIaMI1Nyj0bb1ZyL35n8BY4BwjAJdW2bQ7FFpdpmtdMoHGcme5bjEd/xHSFvmg4NlNAFWVBJUq0uHwHIn6yjsyowRiMXbjcKZE7OmHb2x3RSeVUpuHPEs1DlMswC6LpBodBHCAsDvhSW9hcN4UwHo0kTuyv/iQx6BP2nT8VtSea4ZXvKuQ56dJbhT09W+Rp9SCrz6kC438dLZcZlCVfm5CDQRiNhZaGe5C+u3TSkLpNw4jlMKamfE4tfZo9gtOg7ob5kJ2G7NEA/BKjmzqnhKAsvw8cV+OxO5H/9jvJFvv1cbRQ1WGeygEvscHjrYlnDPstv0rpRZI+EP+mg6XX8wFqe6RKeMIqbM1RFoNPS23XSwzOutvW5221kteZrlDU6SG1WDs+bDddAlpqjSdsK8sObZPqbHzjKVHDijiXT9xb3bj//FlmzThWMxIqMP2pehw+BtrRZHG1mWOUttLYuPXHxiEVf0bXT47PYvhlQ5dgQq30A2KhubZlos1j7RGzt/os2bYlJWuV0IW1yBlCmohkw/g96xidyJ/zV67MNN+Nxt+HVqItcdl4gj8oG2sm/uifl9UNXs5T7mxPW9lQS6EmztG6FmcVYBHwGARb+35bDfWnQt6m63BdusjnKjuZGPZAnaFhrt2t8WKxpgKdj5t5vkLBk49+ys+DVtInfif8EarlpfvRv1IJE1jZnPTazkZrU8w5SlkoJRdnrNnmjIbxpIiC6FQB8IzKoFpvOeTAtqblcgtQ3BrOvIda05mwjUFlFxHRwSsKXaxijRntkOtm4i9+B/MYjkJECv8BY0KJDj9CXTvsJe+E2KPbJxj3LZGJp6oZuK6SRPjD9MSguBPRGIdXWsFiwbQtZts93JVNvC274k3pNSrzI6KGrUdSwe6ZxWImNAdAYTuQf/C6Rkf/WxXNyz1qBMgMr3t0Jng0GJJ23ZRM0lyvF7WxSP5QKmGoTA4QhYyJ892rVidywNGzRJbWcKY/02lVMbc50dPjspd12u3y3ien0SE7k5/4u3heV6ldyQHJtwQmxJ1KaGfOgs67Ylyig3Vh7j2dxS2IdXaSHQIgIWjsWiEbt4SO9iLTGVU08AIUsTHgVs2WgWHPhraGF/HgGnEwIAAAfsSURBVBO5Lf+LPaiVO8YSk2HWYebro5plnbb5TY3Ty1dp0Me42qyc5W1IDKVuCQEh4CNgIX/M37KYgP+i4jRrQqMCqed4AUrM2GaMSzEy+z+YxWsHBOhgPbx8FrHzmMht+V+wG6wtIQikZFYm/Kle7XyeddqvRdBjv6+PjyWNTQqGQJdCQAisjoCR/C2JCSxvs51z1LP2tpuMmuNFwdjFPh2LMm8o6HcqE7kh/4tXP/WszAKZtlzaF6DDfLDUuXOZ2S6sq4ZmJ9Ks4mhIa+w8lHqdEFgFAaOrvgZ/PIvqWY0xFKgklmpsLcVasYyWXXFxrw90G+fOkbOZyK34X7xKqNYlZhSRXIdWbe7umI4HE3X1dTMIBA7g4I2zl007jI1ypWJC4CgEjOQPo3hUC/332jVwDWzV7rBEDTax0C0jfw2FcU5oIjfhf6PbJ1tZ4vgax0/PCkfAZipZgw5dmFX0GzGtMpXhI7k6K/XHVGkhcFoEZnXCMA3rmYCxT8FXFH66Bl9Dlr2oXwgBH1R9kC1pZKz+rg0tnJ0OXZrITfjfqNenNn9YrlzOykcwH+pxes+uRJHs7diqXWsHALrLStwPuQKj8kKgWgSM2mwjm1cMy6hlcYrCTxzuUetp859xh6iPP+mGPH+nNZHr87/RCDrztnjOV/Jg7hyoZOljoV9b60qjsQnUh39ZQ0CnEjlUM4TAQgTs83G7ZWFZF+xOtbXOsZW1k6d89ZVOVx4Zs2Pud7Me98fsCJ7ZRK7M/0bJH2Kx7sGC2RHdosDsEsGXftI1zGpL+HWfVVqZEvEh3aedW0iO6hQC9SBgJ38VmnAUmq8TEmk8lwdinmUstl5+F+MA2nYvphsLfD21LRsSCJzcRK7J/xLnPTvgf5ZVgpsDJA5fgCLZs+GSPUlqQjx83BLpahVlQr/olhCoBwE7+aNkPc32W2JnJAeuGO1HVVB3fu/qSWMaEqp46lZbe3VkItcRPnBMT8tjV2OrTKrc+O+xlNei6PcflFk+OqVWhnwajKStMpqqRAicDQG7RT987ZoYGotmG9TFgVwETZVWZe7ugY2cAhnnZZmi3tObMNV4e75FkLo3kSvwPyMxqjCaYJcVSqYJrpvPLrG/6NBIQCbSmqV99mRUowfDHWKWBIopa9RUWAgIARCwk79jF66WwbIoiqGMpbbVy1iIhesChVdvQHGFmI9cMzd0hKf2tCPFHeRBmUgfvdtcOFnMTdzc3Dx//vz9+/eWByElX758uXPnjqVwbWUuLi5evXqV2yqmxL1793KfGi1/fX3t8r99+zakoVOk+Q+w/Ll8V9KYYGhQ+lCru3fvMpMfPnxofDBd7OvXr/HaAGl58+ZN+sH0XZo6tc3Uf5C+PH782M9RWgicE4GrqysUtaXvKIHPnz9bSh5Yhnlt1CGwK1T3nk0FvQcPHthVMXta7t+/v2cL43cNivrly5cYkfjubA5Li2fPns0W27qATKRD2G4iC/1/2HXe4d5nTMAzmvMC0tOyJRGY8KDPtZekjQgvL7Zi6Cd3x+Tyxvs1rAj+koHTs0LgWATs7ij0cxNf6bIrlp2VANYNDH0tNJs+0G3GWJfZcdcp1uEHtj+YVq5VWyd6MpE/WsBifYCsfPz4kfUB/hv+LE/FZVgVPXr0iDkJgk+ePKnQF0hP6ePQWbQMPbWv5OL+ghh9ZOUNVz58kRc3TzlCQAj0jQAhmsvLS2MfUXcV6uS48ehS/JQWZxUaGIfcWkGYuCXkYDKwFLyIAJGlSUElPIV3Nsjc6HKwbkNrGeuC1rqGYdFw+8moOUAaTYzzP7QGo7uQ/UwhwlRBJfHHUolpzB+hOnatbTpL48Yw68pmbFxVIgf66CIv9JeeDv/dI8Ml00nBSoeJEkJACKyCAMtsYz24ghoy59gLLIila4Q1/cig5RFXhgexVrgDAi/AkBPnuwftCZrH32AH7U9llVyxtbwXUwX4a+0RyuqICq+PQOBE5RJxWf81czVCg+KWbJeDsptr0d730xuBd2tNT87t7eRHNQuB+hEgNmfUG6z26+9O0EJj1yiGRQuetVwSp7K/4gwlMQ31RHvjEdxtCHoykT/EqB3CjVhg7bnvGNdm3PFjc5Z4449tud4uBIRAhQgYVQr2rIb9+7kA4oUyPuIiMMbyFMMY4fmzl++4JDwY3wQcGm/ozjG6jlGtpGsj/M+oNVbvALHR1eucqvCoPk61h3xCAIm7uiUEhIAQWB0BwnnF4dHVG5NVIayOqJHlEfb5vHv3zlLSlRH5c7SPzWCcoW5iY6gbPiWMCIzwvz15mGsl0ranhNXm20eR2XfqONCUEAJCQAhMITC7SYs15yHRnqkGZ+VjLyB2xkfQrlnxJSOzNL69lWLD3r7hGx2ifa2M2pJ2jpz/IBbAESH/A0tMBndwwU/z4uHSb8GwfZB4rp8YLoddtOQPCfcUYmf/SIF7akmCwx/ovkqiwGBLLGNP+rsEOj0rBIRAKwigWDheMNpaVDeWvmm1w5k5di5awrtYHCggnGYUijgT6gx0GMEKI0Vxa+05DDqFnTXHDzIcPeG/Yrt2GLspuej7z92goI4IASEgBLpEYPRrydh7yF8fJp/4tfEsMIcGuhxidUoIlCEwEv8tq0hPCQEhIASEQG0IvH79miAvMZahYTA/fGZbfxVvTxDYnca5VNx1eLMG/1b8dvJ3DjHFbVCOEKgNgf8BbiOr052FwJoAAAAASUVORK5CYII="/>
  <p:tag name="POWERPOINTLATEX_PIXELSPEREMHEIGHT#41205C6D61746862667B787D203D205C6C616D6264612042205C6D61746862667B787D" val="183.3333"/>
  <p:tag name="POWERPOINTLATEX_BASELINEOFFSET#41205C6D61746862667B787D203D205C6C616D6264612042205C6D61746862667B787D" val="2"/>
  <p:tag name="POWERPOINTLATEX_REFCOUNTER#41205C6D61746862667B787D203D205C6C616D6264612042205C6D61746862667B787D" val="3"/>
  <p:tag name="POWERPOINTLATEX_CACHECONTENT#5C696E745F4D20207C5C6E61626C61205C62757C5E32206441202B2077205C696E745F63207C5C6E61626C615F7B5C646F747B637D7D285C6275202D2020285C62755C63646F74205C646F747B637D295C646F747B637D297C5E32206473" val="iVBORw0KGgoAAAANSUhEUgAAClQAAADZCAIAAADTiNgUAAAgAElEQVR4Aey9/9nXNravvbOvKWCSEnaoIKGEDRUESghUAClhoAJICQkVPEwJJBWQKYFMBzmfd/weXzqStbxkS7Js388f4K8s68e9ZElrLUn+6q+//vov/iAAAQhAAAJHE/jjjz/++c9//v777//6z9+XL1/+/e9/T4X6+9//rov/+c/fN99889133z1+/Pj7778/usjkDwEIQAACEIAABCAAAQhAAAIQgAAEIAABCEDgLgQw4d5F0iev51c4v08uQYoPAQhA4NwEPn78+PPPP8vtPbu6/fX53//8/fDDD99++63/KWJCAAIQgAAEIAABCEAAAhCAAAQgAAEIQAACEICAkwAmXCcoog1CAOf3IIKgGBCAAATuReDPP//8xz/+Ibf3Bp93Skp7wZ8/f/7jjz9+/fXX6V1CIAABCEAAAhCAAAQgAAEIQAACEIAABCAAAQhAoIgAJtwiXEQehwDO73FkQUkgAAEI3ILANGd6+/Zti9q+evXqp59+wgXegi1pQgACEIAABCAAAQhAAAIQgAAEIAABCEAAAncggAn3DlK+cB1v7fzW26uDdj99+jR9Yjb6vuz0cVl9Vlan6vJl2Qu/A1QNAhDoSeDXX3/V/mxjt/fU9+oj3/q299Qt61/10kWF1J7y169fFz1CZAhAAAIQgAAEINCOALpnO7akDAEIQAACEIAABCAAAQjUJYAJty5PUutP4KbOb7260ydm/cT1TVk5bJ48eeJ/hJgQgAAEIBASePbs2YcPH8KQ6VoOb/WxWmlk9LF//PGHlivpcf2bppCGKM1ffvmFpUspGUIgAAEIQAACEOhJAN2zJ23yggAEIAABCEAAAhCAAAR2EsCEuxMgj49A4HbOb5kedCLuv/71r2305U3RhkK9/Nse5ykIQAAC9yQg1/XTp0/TvlcObx1Ubvi8U1xFR+6wBTwFSAgEIAABCEAAAn0IoHv24UwuEIAABCAAAQhAAAIQgEAVAphwq2AkkREI3Mj5rff2+fPnpWfnLgrpu+++08ZxNhQuwiEQAhCAQERA3a8+IREddb6zI5ULXKdxLO4jj3JXtPfv30eB/IQABCAAAQhAAALtCKB7tmNLyhCAAAQgAAEIQAACEIBACwKYcFtQJc2jCNzF+S3Px8uXLxcpywEjp7h2H2pX99dffz3F0XuuHYrylOt83dwRu2woXORJIAQgAIGQwOK0qVb/qQ1V6sDD7Bav1cN//Phx8RaBEIAABCAAAQhAoC4BdM+6PEkNAhCAAAQgAAEIQAACEGhNABNua8Kk35nALZzfr1+/fvv2bUpW3u537955jtuVf0WumnTXOBsKU6qEQAACEJgJaH+29nyHp53//e9/14qiiidn/Pbbb/JtR9vK5wLMF/qmuHry+ScXEIAABCAAAQhAoAUBdM8WVEkTAhCAAAQgAAEIQAACEGhHABNuO7akfBSB6zu/X7x4oSPKU74bHCHaOKjt46EXR8luSCctDCEQgAAELklAq4vCwzPk+f706dO3335bt7Lyf8vFvpqmPi7+5s2b1WhEgAAEIAABCEAAAtsIoHtu48ZTEIAABCAAAQhAAAIQgMCBBDDhHgifrBsR+O9G6Q6SbM76oG2CG7YAqgvQ4Q96NqydvjiLNyUEwjUEIACBiYDO/Aw93wrUz+qebyWrfeS//PLLKnYdAcLh56uUiAABCEAAAhCAwDYC6J7buPEUBCAAAQhAAAIQgAAEIHAgAUy4B8In63YErrzzWz7pn376KWWn087lw07D7RCd/KCTz7WJfPFw3c+fP7fw6NhF4i4EIACBYQmoz/zmm2/C4sk//ezZszCk7nXO4hzmoq3nOr3j66+/DgO5hgAEIAABCEAAAjsJoHvuBMjjEIAABCAAAQhAAAIQgEB/Aphw+zMnxz4ELrvzW9v7Fj3fwurZIBjR1zZxeXG0a3DR863IOg49eoSfEIAABO5MIOqB9YWIpp5vodYqRfm2bebqw7WMyY7DXQhAAAIQgAAEIFBEAN2zCBeRIQABCEAAAhCAAAQgAIFBCGDCHUQQFKM6gWs6v7Vc5fnz54uw5IDRAbmLt3KB8nznUpsf0Vm++ujs/JMLCJQSUKNVS9OWEY5lLkVHfA+Bzg1M2emcjLBg0c/wVsVrj2Nby5g2HP5RsZAkBQEIQAACEIDAlQige55Imp2nxCciQ1EhMAgBneb11VdfyWqnt3WQIlGM+xCg+V1J1jL76IhWHfvHt0pPKtY7S7DzfFXZRTbb6GejJoQJtxFYkg0JXNP5/eOPP+a2aHveqxCQ3n+lFobkrjdsKM8lRfjdCGjlhI4W0BoLrbR6+vRp6fqMu+GivqUE+jewqKd99epVn5PGpazqwxarfPpM41aLQQQIQAACEIAABC5AAN3zLELsPyU+CxnKCYERCGgbgHTGSVP7/ffftcNkhFJRhpsQoPldT9DqTPTNO3kHZGiVlZUtEKcT8W0l2H++ign3dG8HBfYTuKDzW9tnP3z4sIhA275Lv8ytrjbnR4+yYGoeAeGnn0C0wEKa3uvXr/2PExMCNoH+DWyyWcylUi/a7VSDqLJzGcILbf4Of3INAQhAAAIQgAAEthFA99zG7ZCnolkiOtchUiBTCCwSkLaobQCh8c2zpnkxKQIhUEqA5ldK7BTxwz5EI/6jR480ZztFySnkROC2Euw/X8WEy0t3YQJf/fXXXxerntaKhjPmsHYPDw9PnjwJQ1avtTpMY+RqtCnC9WA6K060PQR0uoC2fUcpfPfdd1rqFQXyEwIbCPRvYFpRK70iV1TtAm966tRifdPC6KyO1t8gTzMlBAIQgAAEIACBixFA9zyLQBeniOhcZxEf5bw2Aell0Q4W7UJjP8C1hT5O7Wh+48iiekkQbnWknRO8oQT7z1cx4XZu1WTXmcDVdn7Lp5LzfP/9738v9XxLGH7PtyKrh+osP7K7AAGdw5PWYjEwjUYIBFYJLLalxcDVpJwRIstF9JR2XesEjna9pWzQsmNGmaY/OasjZUIIBCAAAQhAAAJFBNA9i3AdG3lx9rsYeGw5yR0CtyIgrVAbTiL9Ec/3rdrAgZWl+R0Iv0/W2uqtI2DDvHQEuj6WF4ZwPTKBG0pwcWq6GFhLcNEQHCWLCTcCws/TEbiU81sTFw1jORlEp0bkohEOgc4Evnz5kuaYW8ORxiQEAjaB/g3s06dPdpE0b2vaIf/v//6vXQDd1c7v1ThEgAAEIAABCEAAAjkC6J45MmOG958Sj8mBUkFgHALqRR8/fhxtONE5Yez5HkdGFy4Jze/Cwg2rlnpPdcLzhq1xYZpc9yRwNwn2n69iwu3ZnsmrP4FLOb+jTxRENJ8/fx6FVP+pHYfV0yRBCEAAAuci4FmTqKWFOlqnUb1kQ1lNWetLpO6uRiMCBOoSkC1PJx989Z8/XUiRq5s+qUEAAhCAQDcC6J7dUJMRBCBwPQJSBqW1RZqjVkg3/ULW9TBSo20EaH7buJ30qdR7qoMA8X+fSJpIsKmwooF4MS9MuItYCDwFgUs5v3U4Ug66zjzXYUq5u0a45/jc6fH/+Z//MdLhFgQgAIGbEPDMnISi3cHjzn7bWc6bSI1qdiCgeYjOjJobni6aHoHQoUZkAQEIQODOBNA97yx96g4BCOwhsOh61OnE79+/35Msz0LAQ4Dm56F0sTjynkYHBMoetc1NcDEyZ6kOEmwnqdlCZWeBCdfmw91hCVzH+a1ZsnFSdDTI+eXh3y8efUfEnwUxIQABCFyJgNEVh9V0TrDCR5zX2lDribl6to8nEeJAwElAu1iiQx31oF4WGV+cKRANAhCAAATGIYDuOY4sKAkEIHAuAjp/6+nTp5HOKJOdfBvnqgilPSMBmt8ZpValzB8/foy2SUg9x/9dhW2fRJBgI87RcJzLBRNujgzhgxO4jvPbPndus/NbJ5Rq1/iqFBXH+Nz46uNEgAAEIHAZAp4+U5V1TrAug4WK3JmAjCy5SUI7FeLOwKk7BCAAgdYE0D1bEyZ9CEDgkgQ0K05PO9cxivJqXLK+VGooAjS/ocTRvzDauhod2ir/N+ef9xfE5hyR4GZ0xoOYcA043LoAgb9doA6qwm+//ZZuqAqr5vkEbBg/vP7ll1+0LjUMSa8Vhw9+p1gIgQAEbkhA6oTdIU9MIq2jLijN3lad66sR6hbpjKlpU7IoyTv75cuXxQtVSqh17uuLFy/OWMFuZTaON8f53U0KZAQBCECgFgF0z1okSQcCELgbAe1LiWa/0iYeHh7uxoH6HkKA5ncI9nEyld1evc2jR4/CIsmf+uzZM06eCJkMe40EW4gGE24LqkeliRU3JX8R57e99F7V3nOSiVaB6XRcTZIWPSWaqcvzzUqxtG0RAgEI3JOAekuP81vR7slnnFpr5fvk2Na/s297vnaWUw++fPlSnwhhBViOmDayfPjwIXd3cWqRi0w4BCAAAQiMQADdcwQpUAYIQOB0BGQ3S/VE2dOcX606XX0p8FAEaH5DieOowqi3kf872uEmbV3Hvuo7ZUeVinz9BJCgn5UzJiZcJ6gRomHF3SCFizi/NV02Kr/fxSLfuZqXPu2mEVGLwpSXfN7aTa7vfLPdzSDPrTEJaB2QDuCdXFxjlvBWpZo6E3Uvl6m1Nrm+ffvWro6WFu5Zk2Qnrrs4FG1EWtpsuGPtZxfv4vlexDIFanGAcVddsXGXWxCAAAQgMCABdM8BhTJgkdC5hhLK9XSuofB6CiPT2WRMCyPrBCl2koRAuG5EgObXCOwZk1Wfo54n+iqZTFgyUmHhP4VAkWBdMWHCrcuzUWpYcTeDvYLzW3uqbD/Hd999txlQ+KBGQQbCEAjXJyUgnbOu3+ukHMYptta/a7bR1Bncs7JaiZnqElEBbKtxFLnRz6bnrjcqc5VkNZDV7QFqDbJVajdaIlo/bru3daT8aGWmPBCAAAQgYBBA9zTgcCskgM4V0hjh+mI61whI/WXQlDg9M0ObSbTb0p8IMSGwjQDNbxu3Cz+lnkcnvEZWEa1Zl42I5TinkDsSrCgmTLgVYTZKCivuHrD/vefhQZ6Nhqu0VLf1cKQoCIGACPBGDNgMLiYUzURfvXq1yFm7LqRmNPX0a5/NYtZR4MWYR7UzflZfebD/eBWjtKe+pTNjohXlaXVs13ganxAIQAACEDiWALrnsfxPlPttp5ojywihHCIdrRlKp8SSBR/ZPUQcd8uU5negxH/77Te95jrmUFJwWmm6lVbLcWSbirLT19xGK2dUwv4/hxUiEqzYGDDhVoTZIimsuHuoXsH5vdoCdD75HkY8C4GLEdBKRtT+oWSqNe/XOzVay6s/f/6sHe1zY9P+YO0Ilzuwqedbkk2/JLco7rlgi3cvHGiflbKh4ji/c9DU/nO35vDq4phT5gICEIAABFoQQPdsQfWSaaJzjSbWS+pco0FOyyNPkvxJafhqX5o+QggESgnQ/EqJVYkv7Dqh96uvvpI1Xq+/dlTrG9uPHj3SBtNxvvcnE1z6IQbp5tHnwKsAOWMi4wsRCdZtV5hw6/Ksm1p1s+GtrLind35rCdJqC2jtaKnboEkNAh0IyAfZIReycBK4qjgm3UaT5r/+86fuWssJnUz2RNPO8tXH5fm+3oKD1VpPEaqfUs7JYIvk1eBXdwfqQXZ+L9IjEAIQgMCYBNA9x5TLsKW66iR/WOB2wRCHzafRXXmSUpOdDgnDTNcIOMmGBGh+IY0+13Khyc+9qAhL85UjXO++bER9CmPnopKkBxaqkPLc2w9e/u5ZhIgE6zZFTLh1eVZMDSvuHpin/+Z3ulArwpEeYxJF4CcEbkhAkzk5/3C6jCB6bUHQDGOEklymDKvjgmp6q2VukWTFRydE6fWfvzY9GaT0U4GpcSp6PPpZfRIWpX/en4t7XBaro+MQbrsUYxEIgRCAAASGJbA6x0D3HFZ2hxQMnesQ7IuZonMtYmkdqK9UpjYHqQ/yrLTOmvQhQPPr3wY06i26vcOS6KA+7QjXhGqEFTDqi1SS6OxAVUE71NV+wmLf5/pcQkSCF2iZq+qV6nhnE66qL0RYcTc39dM7v1fPSuLM882NgwevTUAr3/2+mWujOLZ2bEGoy19+xEh1WUxf9q/F8DsEys9qb8HXF7k0r1rVWidWN5+D5hqMtOXU0peLrGUHOL9zcAiHAAQgMBQBdM+hxHGKwqBzDSImdK7+gtC3fqVTpPmudqTpI4RAoJQAza+U2P74MjI4bQhacC8zgvTlEbRg9Ujaqh5VXzvUVcIbblM5oxCRYNR6z/UTE65HXlhxPZRycU5/7Pmqk+O2X3XNiZxwCEwEpo0I0DiWAFsQqvP3GFO0K4uTug3ygiNjgdOr7YxmZHe9W5q+//TTT/56+d3k/jSJCQEIQAACLQige7ageu000blGkC86V38paD68uNReqxBu6E/qz//mOdL8+jcAnWT+9u1bf77yf//444/++O1iqkdKDz9Xdjf8+PdJhYgE270dHVLGhFsFMlZcA+O5nd/66JpRt+kWzu9VRES4LQHWvx8uekRQXQSL2wuiXAbRsqJSjfbT6dVmGUEqOHm+i06PL4qcZkcIBCAAAQj0IYDu2Yfz9XJhwn+4TBFBfxEsqhKyztkHUPUvJzlekgDNr79YixZ/T8XTNnHPzKpDXXR0duo70Ar1u/VX5xUiEuzwmjTKAhNuRbCLY1+a/t2suOd2fnu+CpAOYKnUCYHAPQmwEeFYubMFoTp/6U6rW7KU6YY5ffWijp/g/EVwo6h88DuFo0bomb6HD7LzO6TBNQQgAIFhCaB7DiuawQuGznWsgNC5+vPXB4AWlbJ37971Lww53o0Aza+/xLXV3nngeVS2UsU5erziz8XeSXvZB3HPV6xpLqmzCxEJ5iQ7cjgm3LrSwYq7yPPczu9Pnz4t1ioMxPkd0uAaAhEBVsFHQHr+BH512h6kOtJqhC9LVa979QQXLVZRLs51hdFT1/654VwBzwz12tCoHQQgAIFTEED3PIWYxiykZ446ZskvUCrgdxaiDs7V53LTTLUK4W6bjVIIhLQmQPNrTXgxfc8EafFBz7LCxQerB6p3WjRuLH6+oXruIyR4diEiwRFaUWkZPDM0TLh+qlhxF1md2/ntGSZxfi8KnkAITATYiHBUS2ALQnXyUnRXlxvra99s+3aS92xHXtQPnelfMlpun4FdWQ9qOwXuQgACEIBABwLonh0gXzULdK6jJIvO1Z98zlc0zhbP/kzIsRsBml831GFGHo9LGH++HkoRXtw6rBLe5PDzCwjx5hKcX6uzXGDCrS4pT496QyvuiZ3fOpHD85lMdvhVf5dI8GIEPCutLlblEaoD9upS8Hi1ZXNhUHCS90ybHj9+7EztDtE0LfE0whSFZzKTPkUIBCAAAQj0JIDu2ZP2JfNi8n+IWMHeGXtuJagEgRbWWRY3zI7md0OhV6zyt99+u3iK260OP6/Is39SSLA/8z05eqxnmHCLCGPFXcT1t8XQUwR6JMq271OIkkIeS2DaiOB5ocJyalKodfRhCNc5Ajr2LcLLFoQcq83h+lTM6rZvYVdr35zFrR78+PHjan31wW9sWCElzd23ubGj/iFMk2sIQAACEBiEgKevRvccRFhjFgOdq7Vc0LlaE15NP7cSVIdv3WTr5CoiIrQjQPNrx3Y1Zb3jq3FOEUHLdBbPqJD98/If/76GEO8swVO8YnMhMeHOKGpdYMXNkTyx89vzOYpr9N054REOgVoEND/IHQ+Vy0IvoNbV5u4SPhPQiJ5aSwV8jsBFFQKrDVj26EU1pkru10vEc7LrDU/LMQStI5s2N7C0izAy4hYEIAABCBxCAN3zEOwXyxSdq51A0bnasfWnnFsJ6tnd5c+FmBBYJEDzW8TSJ3DzgXCjmRS0uF8jddpl6Uhw2T9fvHjRh+chuVxDiHeW4CHNZnOmmHA3o8s9iBU3R+bEx557PkfB6vuc4AmHQEhgw1fo9AJ6VhWFudzzOp03s+27ekt48+bNqvvw4eGBbcp+8kyb/KymmKtz99IEiQ8BCEAAAkMRQPccShwnLQw6VzvBoXO1Y+tMWesPFleCsu3bCZBoewjQ/PbQ2//s999/v23v2WjOb6FYPPlc4RpldLrAflbDpnAZId5WgsM2rbRgmHBTJvtDsOLmGJ7Y+b3q6lCdv/nmm1zNCYcABEICG/YipyaGMEGuRUA6WDr8bEANTIOAIK82xV9++UWf/zES4VZEwGPi37w0OMrrAj9//fVXDzGjpto4btzlFgQgAAEIHE4A3fNwEVyjABsUgdWJ7jXI7KkFOtceerWezfkbNrT5WkUinfsQoPkdLuttQ1VOcAdWR1smXr16lRZAHzi7fG92DSHeWYJpux0wBBNuI6F4bJL3tOKe2PntOXqOnd+N3iiSvR4BNiK0kGk6d2Tbd3XOqztu3717p+ZdPd8LJ+g51IEPfocNIFLatex9UWEOH4mut30sPEqEnxCAAAQg0I4Aumc7trdKGZ2rhbjRuVpQLUpT6sOi1VWz4msfFFxEiciNCND8GoEtSvb169elFnj5ksc8nC8dUyYUb9++vfaa9csI8bYSLHpnj4qMCbcFeay4BtUTO789luJt564YvLgFgQsT2LCMMTeluDAlf9XYguBntTmmDIj2Tiy1agwupXjT4wrSFAY8oCwtZJ8QqYjRhEStrnRBpd2M+1SEXGwCOuZOnYnOkNCfLq596p2NgrsQuCeBqKtfhIDuuYiFwIgAOlcEZOdPdK6dAKs8/vLly8V0MBcsYiGwLgGaX12em1PTeXv+Z2VPkB7tj98zZm7rsMpw+T7tGkK8swR7vikb8sKEuwGa5xGsuAalszq/peEYtZpvcez5jIILCKwSYCPCKqKiCOm0mG3fRQBXI79///7Dhw9GNNkWh1WojGIffotpk18EWvqtBeBhfO2Jl2e0dNn7ly9fwkS4HpCAFjToS5ZapqA/XbD+Y0AZUSQItCOA7tmO7Q1TRueqK3R0rro8N6QmpUyzo8UH0cUWsRBYkQDNryLMnUnpo9GeY3KUizQpzz7FneXZ83g6skypyQDlnBPuyf3AZy8jxNtK8MDGs5o1JtxVRJsjYMU10J3V+Z2bW0dVLbU+R4/zEwJ3I8BGhFoSZwtCLZK5dKQs5ZZ4T4/g+c6hWw1fPLQweqp0Z3P0+GV+po1QblHVrnTzn3NWcxlup6uIPuseyUivyeAmm9NBpsAQGJlA1APkiorumSNDeEQAnSsCsvknOtdmdBUfjFaCzimXfgZofpALCPgJ0Pz8rDrElOv08+fP9iphjYDjq1HaOqy9K4vEcl7VxchnDLyGEO8swTFbHSbcpnLBimvgvbjzu9T6bJDiFgTuQICNCLWknE6I2fZdi63S0Xbbp0+fGgnqsCb2GRh8jFseRVTGfekSRiI3uSWHaLS+Uh//lq6o6utk7CIITrdKUZpErkhgcRODR8GoWAaSggAEDiTg7KXRPQ+U0bmyRueqJS90rlokN6dj7LtNpbM5Fx6EwCIBmt8ilmMDpQjLpCDtSarxvChQEyR5xOX21oFnZzHU5HowWQCuvflb7ecaQryzBI/tBNLcMeGmTCqGYMW1Yf7Nvj3s3UUrZFpajj1PmRACAZuA5qPPnz+340R3NaV48uRJFHjnn2xBaCp9fWrX9nw/PDzQIDeLIPLmLqZjL+VefOSSgak2tWEj10TG8ynZSzI8S6UW/V6LgWepEeWEAASKCKB7FuEisocAOpeHkh0Hncvm0+dubt+tVn6zWLaPCO6cC81vWOlrRbiWJgxbPE/BVAU57xc1PtkBPN4mTy4jxzm7EJHgIK0LE25rQWDFtQlffOc3s21b/NyFQEqAjQgpk9KQ1CXGtu9Shrn4mjbJ87qogegRLSjWKVt4vnP0POFMmzyUFEcr1qN2+O7du3DWMa9z9yQYJeV5hDgQgAAEINCNgLOXDkeBbmUjo5MSQOfaLzh0rv0Md6aQfhdmTlCbPudrLiDQggDNrwVV0gwJ5L7dcIfN3yGH814jwcNlhwm3gwiw4tqQr+z85tw5W/bchUCOwIbNi6npIZf45cPZgtBOxNO0KXfU8HfffSfbdOlx0+1Ke9KUc3jD6rDzW6c2RfsM5Op+8eJFSKnI+a3z38JnuT4FAaR2CjFRSAhUIeBxfqN7VkF9q0TQufaIG51rD71az+basKbBLEeuBZl0cgRofjkyhNciECn4YbK55hfG4fpwAkjwWBFgwu3DHyuuzfmUzm+9PJ4DQjnz3JY9dyGQI8BGhBwZT3i6DoBt3x5uq3HsaZP2FsgExo6rVYx2BM/hXTJmwfnly5cRSX1mPgop8oJ4ZjVR+vyEAAQgAIE+BNA9+3C+YS7oXHuEjs61h16VZ6V85eytbPuuQphEDAI0PwMOtyoSkDVvMbUPHz5oQfziLQKHIoAEjxIHJtw+5LHirnI+pfPbs/ReNS+yO6+SIgIEbkVgwzLG1ABxK2JTZdmC0Ejo9rRJx02f/YNSjbiVJstpOR5imlxGoKRQ6YNS0bNFO7/1rBp5lAI/IQABCEBgBALoniNI4aplQOfaJll0rm3c6j5ltF6c33VRk1pKgOaXMiGkBQGjN/v5559b5EiadQkgwbo8nalhwnWC2h8tMk4uJnjzwzuv7Pxm5/diiycQAh4CbETwUErjpCsA2PadUioN0bTp8ePHixsLtMjp06dPxllGpXndPD7TJk8DSLd9L+q9pZMQp3PFU0LiQAACEIBARQLO/rm0269YQpI6LwF0rm2yQ+faxq3iU1LQtPFxMUHZWDkmapEMgbUI0PxqkSSdVQL6gkNuZ92iEWA1QSJ0JoAEOwNXdphwezLHirtK+8rO79z4tAqFCBCAgAgYa2lzfFIzRC7mJcPZgtBCrNO0adHuPH3kO91x26IYd0hTqBdXGER1v/mawTdv3kStUV3looGvdOc3H5COWho/IQABCAxCIOr2c9AObIQAACAASURBVKVC98yRIdwmgM5l80nvonOlTPqHGF4fY5td/3KS4yUJ0PwuKdZhK5Xr0/TlMg4gHFZqYcGQYEij9TUm3NaEw/Sx4oY0ctendH5rn1+uPmF4qd05fJZrCECAjQilbSD1/bPtu5RhFN+YNmn+KsvXotMxSoSfTgKesfXmH/xWg4xecwF5/fr1IuFSL4jTubKYF4EQgAAEINCOgGd8VO7onu1EcO2U0blK5RtNxvQ4Olcpw/3xjUUbatL70ycFCBgEaH4GHG5VJ/D8+fNcmsY6jNwjhPcngAS7MceE2w31lJFHS725FVegTun8dhqIOXqu8ytHdtcjYCgVucqmxohczIuFL25BuC2NKsI1pk185LsK4SiR3NGFYbSbb/tOlwyrKYZ8wutSL4hzbhNmwTUEIAABCHQg4Oyf0T07yOKqWaBz+SWLzuVn1S7mx48fteVxMf2bKwuLTAisS4DmV5cnqa0S0FmDuXXtOjlPo9JqCkQ4lgAS7MMfE24fzmEuWHFDGrnrKzu/c4NTjgXhEIBARICNCBEQ42fq59YWBE7kNojZt3LTJnXsWtrGR75tetvu8qkYm5vsLNHMUu+4viCVe6rUC5KzIebSJxwCEIAABPoQcDq/0T37iOOSuaBz+cWKzuVn1S7m27dvc4mnS0VzMQmHwDYCNL9t3HhqDwFj6/Avv/yyJ2We7UMACbbmjAm3NeHF9LHiLmKJAk/p/HYaiEvtzhEafkIAAiLARgRPM2ALgoeSP05u2sRHvv0MS2OKuce4f+fNHC9fvoyo2qeclZ7J7+EfFYCfEIAABCDQgQC6ZwfIZIHO5WkD6FweSq3jSGswjK2ced6a/83Tp/ndvAEcVX2tes9lbdsEck8R3pkAEmwKHBNuU7y5xLHi5shE4edzfv/xxx9RHXI/S08czaVDOATuTICNCB7pswXBQ8kZJzdt4iPfToDbohk2rDnBO38q5v3795FzWkbqVfd20S7AL1++zKi5gAAEIACBQQigew4iiMsXA53LI2J0Lg+l1nGMbY53XibbGjvpTwRofrSEQwjovLecaq8lkjoi7pBSkamfABL0syqNiQm3lFit+FhxnSTP5/yOrM9GPXMjk/EItyAAgZTAq1ev0kA7JDVM2PFPfZctCBXFl5s2ydEo72PFjEgqIuCZNt3WnqVmGW371jqA169fRwzTn0WL8PzTmzQjQiAAAQhAoBEBf+eM7tlIBPdJFp3LljU6l82n293oM0BhvrdVFkIIXDclQPNripfEDQJG/8bmb4PbOLeQYAtZYMJtQdWZJlZcJ6jzOb9///13Z9049twJimgQsAno+8pFLhylpvf0PosfU08/X/u2W1Tubm7a9PDw4HE05pINw9Usf/2/f/69XGEKV71m2mRINn3H3717Z8SfbxX1nM5jdefEuYAABCAAgQ4E0D07QCaLiQA6l90S0vkYOpdNrMVd6WuG1mCcK9uiMKR5NwI0v7tJfKj6Gh+NNtZkDFWFmxcGCVZvAJhwqyMtStCYj83pGGs+5jiXvzif89u/+n71PNLLS5cKQqAWATYi5EiyBSFHpjR8cdqkTVSfP3/WCUWlqeXiP336VFPe6c8zUcilc7FwwfeMrfecNukdj5Zyi4OzTZYuwpMgLta0qA4EIACBsxPwjI9THdE9zy7rEcqPzpWTAjpXjkzncOPQaSlu3377befykN2tCND8biXu0SprG0Pus/lnNLn4y4ME/aw8MTHheii1i4MV18/2ys5vPwViQgACNgE2IuT4sAUhR6YoXJuwtUc2si9/9913CqloQ4k8i48fPy4q5IUje9YBSED3NOvrY/OR6J3bvvVU0c5vxeez3xFqfkIAAhA4nEA0OTm8PBTg2gTQuXLyRefKkekcHi0JDXPX8uLwJ9cQqE6A5lcdKQn6CcgYYmj3bP72kzwqJhKsSB4TbkWY25LCiuvndlnntzEm+ekQEwIQmAmwEWFGMV+wBWFGsedC0yb5oaMzn3VonvDW9bZ++vQpLOf3338f/rzztWfaZK+TvSo9fWk+OvBWn5/3L8go/f4rLparNiTqBQEInJeAs2dG9zyviEcrOTpXKhF0rpTJISFaSRxNjMNi3FNZCAlw3ZQAza8pXhL3EDB6OeNYAk/KxOlDAAlW4YwJtwrGnYlgxfUDvKzzu9Ti7EdGTAjckwAbEVK5yw0WBfLluQjI6s/FaZOsfvow9+qzpRFCYw1jREiPaVNIY76WhSXaZiTfRtHn50t9IU4Xy1xCLiAAAQhAoDUBZ8/MvKK1IO6TPjpXKmt0rpTJISG2d8dwKhxSWjK9GAGa38UEesbqGL2c9nJondYZK3WrMiPB/eLGhLufYZUUsOL6MZ7M+R0dWmvUs/RDm0ZS3IIABCYCbEQIW4KmtunRRpGrLIzPdUpgcdqkM6XfvHmTRt4fEu785szzmacGVo9l39AT5qQudqHXOTqQwH/g+YSidCoSZXcxnlQHAhCAwOkIoHueTmTXKDA6VyhHdK6QxrHXhqVVKz7rHtl1bE3JfUACNL8BhXK3ItkmEXt9xt1YjVlfJLhTLphwdwKs9ThW3CKSJ3N+ewz0U/1ZfV/UDogMAQ8BNiKElNItCJpIcZJ2iMi+Xpw2PTw8qJnZD26+G+781gfFN6dzsQcNO8Jc0xvas2Rpjb4qpxf8yZMnMxPPBTu/PZSIAwEIQGBYAuiew4rm2gVD5wrli84V0jj22tAa0K2OFc0dcqf53UHKg9fR/mi00UQHr9d9iocE98gaE+4eenWf9fQ2N7Ti5iBf1vldut0qB4hwCEAgJMBGhImGRv1023dqmgnRcR0SSKdNWrGkndmlzsUwTfs6WhlX6pW0Ez/1Xc+0yV4he+rq5wr/448/RrdKt33r8dIdMF++fIky5ScEIAABCBxIwO/8Rvc8UEyXzBqdaxIrOtc4zVsLQ40zim6oLIwjmjuUhOZ3Bymfoo7GQh/ttfCfGHSKyl6ykEhwm1gx4W7j1ugprLhFYC/r/MaxUdQOiAwBJwE2Ikyg0uPN2fbtbEKKlk6b1GPLvtx033w0OeDY81leEZk5PLy4mz1Ln5wPzwkQCtmgv/3225CJ87roHBq/l8WZO9EgAAEIQGAPAX+3jO65hzPPpgTQuSYm6Fxp2zgqxFYZ7qYsHCWF2+ZL87ut6EeruN3X2Q11tLrcszxIcIPcMeFugNb0EU9XYzf1psUbLfG/jVYguzx+A0SRudnOlLsQgEBIQE6gly9fhiGr1zJbtNvRu5p79QhsQdiDNJ02aemlRu7SPbKlZYi+wHReI7VWE2uLvIjJO6uNwtqBMY+MqpT+xPP58+fOlQTRhvgc1btNm6Jt35pRbP4OvSQS+dFzkBVu7KcxnuIWBCAgAtPQrL5RXeLUNyrwP53i/6gH++GHH7atXzkpW/XtOo1mGilUhWlceP369Umrc2Cx5xF2tQzonquIiFBKAJ0Lnau0zTSNrzHFSP9Wg6zBgVuNCND8GoHtkKwmpdP8XEYMTatC84Vy1/RJZ+dMM3b9q0m7047RoeSLWdibKFTTZ8+eLT543kAkeF7ZVSk5Jtz9GPUSYcW1MaqZaYCQ7VT/ipVGiulczNlGqsFCY4TGC1k21A/r34KZ51+n+vPb3+XnOFXNKOx9Cegjx4tdwMhE1OMsltkIVDVHrlFR2WRDj2qqrqkohZ6Rh2pgnz9/jqzDgtmBxjRqzlJTGTpkWjcLoZMN1P/qqY7yfKyWIVoTMCMKL5TpajpXiiDOYfV1vWdG4Z+3TJleieSV6pJ2+5JXn+7rShgb1UWfJIhGlugVnn5KQdrzLjcqfItkcx9hUWeuoaRFjhdO09+H36R1nVrWQ02JnST9E7+530PncrIlWimBuY2lFxphS1MjPgSKCKStbg6h+RWR7BZZ8yItKPdM0WdRzheafWl6LxtOt9IWZTSXM724kuUECRa1ioqRh5qvYsLdI1msuKv0pn5mg76j7lfji0YZecpXc/mv1RhDRfDjuJLWN5QIKEx1AkMNbM7abfj27WV0Eo1e6RzX09s62VaPNk4DS6dN8jJWr+9igpEnYOTFCmn59brp9UlbnSdEswHbHB9tcV5MU3HSUl01JH3Bd7YWD+EQ+1XBnr1eOL/HlKD6t1Kbmt5oveaHVEcmvHkNk4qtktj987ZCKtmwS4mule9R1d9WncOfQvc8XAQVCzDOlNhfKXSuqBMbWefyi/WMMXOvzySgWykLZxTf2ctM8zuRBDW5XdSbos7c+VN9y4AucNs4M2CBi9oPEjxcgrker0iOVSJjwt2MESuujU5NS917qSUnN3BIYbftKidzfufqmYZj2bHbGXfHITDOwFbExG8NnF9P1bQoizEjp1P5nb6x1tUcpIGl0ybPvuQ9cDRnVaaqfuT5VoM8i4FGE6YqswFjf6rnRbanEXtkNOCzqd9o53Qi3Uc+d4mLFzuzGxDpNYqU9vwSn/FmXaPWI9dCPfyiUBZfqyhQ/Wr/CUnOg1W3FaU9WFR3/VS3P7JkRytbCjAXQu89muzS8gwyJU4LZod4pmpRs+zfxdlV2HY37eQH17m2VfMsT6X6VNjqNMadpSKU84wEaH7jS00zc4mpiu0i7Fum625bJpycZU1KCzmHnHQIRoLjSHCQ+apUm+iN1jvufEe2RbuACVcVx4prS1/tymOymN9H/4U0plz3e6ZvfuuIfH+ddQq8PzIxIQCBUgKagN7wy998ea60nUzxf/vtNw1v87c6psCf//O3LcH0Kc2TpsAolzSmQuy1uouPdA58//79Tz/9ZNdFNkFR1cdONMbri+kaIvVxFH1lavoLC/zhwwd9Okvh0YfVp0fCmIvXjaYmi3kdG/jrr7+KUlgGdXQFH5IJn/y/16U2awlxZ47/N2f+h8BlCaQfHpuqqr79+fPneumm904bBDXO6MNREQh1rU+fPpVq9OTJk+hWo59v3rxRl76YuPpndfgvXrxYvFsUqE96Rz3Y4uPqZGrluJj+lQLRPa8kzfPWBZ1rlp3tAJujcdGCgIZUI1n7I7jGg9yCgIcAzc9D6ag4mixplqsp92oBZFXQn6brmqjLYj+ZJiaLxPSRV03aF6eyb9++1YRZK/IH+Rz4pGjk6qsqdFMxcmUoCkeCEa7TSTAqf5WfmHA3YMSKa0NTV6OVQ+rMjWgaIDRMqI/VxFJrL8KRQjZ/jRQaJjQlmD4NHqWjuzLyKAsJIrp1pp3f9ownqpi90IC7EBiHwCCrujYAsed80Ss5/cwtw9mQ+yGPnHELwuENTF13tGBwsW30DFSRDmk/nky1Ds72zQumbH8a+I3UlEjaVvXCRk9JgVzFrqeMjC52K2qo+rm/gh7IoRRutc9+P95uKaQvlKSmwG4FIKOZwOKYIiVH/d4cJ7wwetTcI+Hj+69X9Zcq3azqEvYk9nWVHPeTGT+FVdmFnMevDiU8fEq8WQR6Z8PG5rlG59pMmwcXCUST5KgRLj5CIARqEaD51SJZPR0tz4p6g/SnPBlFQ5IiL2peSrkoneqVnRNUMdJqziGq7xxz/AskOAtuvjhcgrkG1q05LarbM59DLlSkbtXfkJE0ccPmIGIaxW5uxVWrNoZy9fml3buYC+limnqFI9P3mZzfRRbkDY2VRyBwCIHDB7bNtc6d4WmMhRoPNmd3+IOLluXBx2BBO7aBDThtUvuMBsLDm9ZcgFXdQ6P7HHn1Ip1eRPN4uYuMt3W6pTirGV0jQgq/ih9ar8Aq5DBCkYivQf4UtVg0weD87i+79IWST8geiNNH5jeujw9YHe+cY+5iP0lPfx7mbkPbX55rpIDueQ05zrU4dko8F2PDBTqXui96rQ0tp9YjUp3CESS67jOY1qoL6ZyOAM1vTJFpjrTodQj7B81ONxte9ODi5FZD+eFA7DYpLIeX0FMAJBi21fD6cAkeO1/VdGv11Q5x9bne3JN43oWdcVJDYsSkyMR3SSvuYmc+UdozTEyCWzxnPvI9ncn5reYSNaDcz8O7qp1vDo/fisCxA9tO1LfaiJA6PyJX4k6YjR4/sIEZLodc790hfMwBYnWpoAZvxSltJHokmrlqZjYn4nl/qziA5xyHvUiXtkSzpc0lT1O2G3kooM2Z8mB1Amn/Lzni/K7O2U5QSm/UoTlH4eip8B0s0kXt4i3eta1jc0kWny0KNOo45xJetK54UeGHjYzuOaxothXswCnxtgKHT3nmbOE7rmvVN0zhRNfpmOvs7U9Ux3MVNffuTE0O6ZxLmqcrLc1vNJFpcqu3Phpxop/qxjfYLtKayqCUDn9VUk7zKgqxJ94jO+pUTSQoCCNLMNfpFTXRbZEx4RZxU18ks2HU+4U/seKKZ2682AYnJ6DUvx7OTv87lMrg1zq93VnCdHR0Pkg0CECgiMDqEqc0tdxnL9OYQ4Xwte9ScegjMWN+/m3AAeLjx49ilX6YdmaugVw8N3wKWo9EKzf1xSwlpZTVpD2jam6mMpftGhcvX76MKlK04S96NvxZKjWPUML0uYbAfQion9Tnuuf6qndS5zn/NC6Mwcjv3TTSN255ehJbZzYSD2+FZMLw3PXiJxVzkW8b7u+QB5xa3FZqV604OtdVJXuKetlDRpVR7BQcKOQhBGh+h2DPZfrrr7/qI6yGUORTlOtO0Uq14MUc9ZFvWS0ii4S+6roYuWegPfEb04M48UGCE4fzSrBdO8eEW8QWK64Hl/rwxfFis4k7l6m+8x0ZdpTv/PHvazq/NRjncBAOAQhUJPDixQt70pDmJQ+f01qdPntgSOqz1xRc/fiBRRo562GnTYJmeEEOQfrmzRvpb4bfQkP4PGZvKKHUzsj78vz5c6WzOAWJ0tfb/fXXX0eB1/upHimiIRNzFXV9AyujJWxIjUcgcBkCmm+EnkiZ2v1zCWNpv9442YDaUYr6lsWMIoveYpzqgSHM6olfJkE/JXTPywh92Iqgcw0rmjsUzFihq+qXWgPuQIw6ViRA86sIc2dSz549mywJuXQ0p9Xc6cmTJ7kI28I15w8X2SiLPeaRbWWInrL7PbvRRkn1/IkEZ9onleBc/uoXmHCLkGLF9eDSWLDYGe40ceeyfv36dbRWWH6cP//8U/Gv6fw2jFw5RoRDAALbCESdiyeR1JHseerAOGz7LoI/8rRJFQkVp6J6tYgsU6b9Ouj7JRrCd2atOUd4CMykLg7rktlZ2Q2PR9u+NYXQXHZDOrlHbM0qesrva4ke5CcELkxANq+ff/55rqBeUk8PNse3HZNhyvMjtS485ayyJKuon1Ht6Go8IvZTQvf08CTOTgLoXDsB8vhmAnZnWDoAbS4GD96TAM1vBLnLIKal4R8+fDAKo0FKM/ZGS+ejGbVOszNK0uGW3e8NuPMbCUat4nQSjMpf9ycm3CKeWHE9uLTUJuq3p6c0Uuw3cecKIENuaPDXPofJ1HNN57dt5MoxIhwCENhA4A4bEVL3JNu+jaaS4jIi979lT3N7lkezAdvpIs+33q8qRdLautA0LxktTkSivA7ZjxiVofVPTY8ik4otlA3lKWpyzi8EbygGj0DgvASiXSbqvoosa/Zr1c4+JTOT5yyHKj3tBq/YedtDt5JHo4ORL7qnAYdbtQigc9UiSTqlBOzOsMoSrtIiEf8+BGh+h8taLu1Hjx7ZgpDhou7ycW3XU4I6alFz/q+++iqaaKkwKtWBZGwFf3Gz44GlRYIp/HNJMC1/3RBMuH6eWHE9rHQ4x+JiKdk96o4UaWGic0+ns9BP4/yeNqqntVoMsXuxxUcIhAAENhPYYHIdfHANUbDtO6ThuW7nSPDkvhpnEAONdmMvzgbm8muQruX5VppSGsOXTv6Ybi6ZuUYDXmhqEWJRCbVOUNPZukUNlx2spuyRy2oiRIDAlQioJwzfC005Sr85YlvrlLgG+hbE7E5+ylE6S5EjP1dOUfrhhx9ydxfDi3SrxRSuHVjEB93z2o1hnNqhc40ji/uUZHWIrDKK3YcnNS0iQPMrwtUisnwYq9/YlrOhouFCtZB3RN5u6enyIodaQFhBz1L+MH7da9umZKsedUuymhoSXER0Igkulr9uICZcJ0+suB5QGrijwzWnp2QXjTzTntSK4ihrjRqhYq4RRAcbnMb5XTR4FBmaizgSGQIQSAlopht2LmmENET90bFLNdMi5UIi35iise07x2oKz+kn9lN97mp0GMFAozmTra3Jh1H9KJjw5HMP7VouGU9eR8VJmVTf9q2qlXaPq1aeo3CRLwT6E9DrEL6V6sM3LBZeVSJWI2yruN3PT2lW2fY9JaWPl6d9mlHyEUZDo3iH3ypqFeieh8vrJgVA57qJoIeqpr2Fkd5vKGFdrzA0v2Nlqln3og8jLNXDw0PdteNKLTXBhTlO13bbSOPXDVlV8AfR6JFgTu5nkWCu/HXDMeF6eGLF9VBSnOjQvvkpdeyN7A9asy77uRLXISXKPdLitbbjms7v6ESUGTQXEIBAIwJX3YigOWu6c2s6N6MRSZJtSmB1jts09ylxqXO2R0Sbj+XDqF4STQWK/CIVXTLV61IlQa2/id5u8SndUeopSemcZGTdw1Nf4kCgIoHI4hY6wp25aBxffadWIzjziqLZXf0UuW5Pq70dRf18VGB+hgQitTm8lV6X9vNpCoRAwEkAncsJimi1CNid4Qi6Va2aks6ABGh+BwpFvoRVJ7ROO5dDqGIhZSqJNPRc4nbbyD1VK3zVhXNs8aZqIkFD3KeQoFH++9waZJqBFdfZ5GTKXlyZpLWS1fd3TUWSXVeN5O3btzmTjspzTec360+djZJoEKhF4KobEdLpPtu+V9vMXwP/6cCT1fI3jaDxflWda3cUTJFTpK5LpinVbYlHTjXNHBqtaymdr4+gKm9DylMQqEtAPXboP972VYJF7atuORdTcw431Xta+b89aaIrLUotDCzqiuEZouO6KQF0rqZ4STwlYJ+GWjrLTdMnBAIGAZqfAafpLe0Yli/BzkKLsTQk2XGK7moSu2oqmRP88uXLfH3IhT33K5pGtig/ElylOrgEV8tfMcLAFty/nDp1RRppUlhxUya5kNSHMsUsskXnEk/D5fnWhzlybu8pvgaLazq/WX2fNghCINCawPU2IrDtu3WbuVv6Hg1Eq6e//fbbRmS0rdme4of5ys8U/rzYtWQRaaTyfK+u/90Gwc98Sv9wTX5bNXkKAtUJRLrTtuUpofs8V8LSlzSXThjuyVc+gxbdjlZQrXoj0JVCYS1eR2PEYpw5EJ4zCi46EEDn6gCZLGYCdme4OtzM6XABgQ0EaH4boO1/RJpyNAlP09RSS0VLw/eErGa6J/Hqz9q9n910qxcmShAJRkAWf44swcUCE3gIAb1NqyuBsOJOotECplzX18L5rdPO5flebRXS00/j/C6yBdtd2CoXIkAAAhsIXG8jQjr51hS/xanIG2jzyOkIaEla2qKiWqiB1V09HaWvn54dgYomV1A7H3xaqs4hmiRFspCnvx350jlJbr7YmRLZQeBYAlp/FvqP9R5tO1bRc5ZG6UvqIRMWPhff2SHnHs+Fy6G+WusWVc6V56Th6J4nFdwdio3OdQcpj1NHe17K0p9xJHXJktD8+otVh9ZGmnJaBtkKVqea6VN2iLwm9u696PHDp7J272c33agudX8iQSfPYSXoLD/ROhDAilsEObdKoJF52elQV+6ncX4XjRwtdlEUyZvIELgngSttRGDb9z3bcKNay9v6/Pnz1cS1YHA1zs4ITl+LM9rOwhz1eDpJ2vAhYX/hbbUqTadI7U8fJwQC1yAQ2d22bfvWOWmeF6rFWh+P87vdARtaqJd2dGHDONxiGBZmzGt0zzHlQqkmAuhctIRuBOxhlNGkmyDumRHNr7Pc5enxWC00y61udS/Vxx8/ftwZTpSd3fsVTSOjlPf8RIJ+emNK0F9+YrYmgBW3iLAML7l+r4V5WdJxfiZDb/o1nd9F4iEyBCBQi8CVNiJEZnchUn/Ntu9aTeVu6ajx2Kq7gMi108IBE6F2aoktZidRSY76qTlZNEmSi6jpq11qGshNGY8iRr4Q6E8gUma0XPfZs2cbiuGxo7Xo7pwfJ2uR9UzJXi5gm3vmRO58QVd8Z+mPX3d0rvFldI0Saji2K6IB2o7AXQhsJkDz24xu24Pa/uHxfGv1VQvd+ffffy8qdtNZtKckdu93yDQSCXoEN8cZUIJz2bgYgYA6Gay4fkEYhpcWlodPnz45yyY5nsb5vdrg5jrb/dccjQsIQKAFgWtsRGDbd4u2cds0X79+varLaeRStA6InEPk4cpkOxTRbkgBsV1EVUpSNNsrOmu3SvFIBAKjEYiOUoxeW39po3QWH2zR3Xm2favzabrgSctuDG7tNp0vQj5jILrnGaV2qzKjc91K3EdVdnVSWnq+0VEVId8zEqD5dZaaPp66OvnR9LX6p763VbPFBL6oJLaCv0qyKC9nZCToBDVFG1CCReUnclMCWHFL8RqGlxZzRecCI73mMrmcw/ktR5Qfut1/+dMhJgQgsIGANiI4vWtz4vIL6nCe+ecIF2z7HkEK1yiD9v/lPnwSVtBYJRdG23/tmSK0dsnsr8XmFPQtsWghgjzfpTuzN+Re1Ct6ZLShDDwCgRMRiLpEw4lrVEpfvPMYnn744QcjkW23PM7vDjY7wzeGumRLFt3T5sPdEQigc40ghcuXYXVSWjTFvTwuKliXAM2vLk87NY0pq8CVQjRFt9Nsd1eqQQcV3i7/qjtn9egCO/3Su0iwlNhoEiwtP/HbEcCKW8pWxAzDy+pSttLsFH/1/Z3SnHY6ncP57RmDZ1LO+s/xuYAABOoS2LCNMnU21y1SUWps+y7CRWSbgOfoMJmNtp3oa2e9eHcQl8xi2VoHSv+MuhrtfZSW2DpfpV/kZzJmjR2KShYQOJyARuFwkYre0207pD3muc2J25QG6WnFLdf5bENq1/pKd9E9ryTNC9cF+aGFCQAAIABJREFUnevUwtW8VIsyNRF98uSJFAFdd/aUeOitdoYY3zwYibONAM1vG7cNT2nBqHPa3M5qkZuyptWR8WTD8JemszNkdelPC39PrsxIMEfGCB9KgkY5udWfAFbcUub2IeSro3lpdorv2UggU880Zl3Q+b3af21gyiMQgICfgHT40tdwqM3fkXtMFVev2uKzRn6kxDwpAZ0J5hnm0ybXrr6hSymXi2cakXt25HBxjvzKHiW/So1KLYMDWj+rcCARCHgIRC+mR/lMk9VL5PFAb9tTnmYXhozwwe+5PIv72qUHzhG4WCTgGbvnB0snvfODXEBgJwF0rp0AD3xcOoImhy9fvtSQp9Hqw4cPulZIn68g+SsezZzTBw/ffJkWiZDLEKD59RGl5szO+XBTl/PilHWRgA7XHaHnWVXwiyaTizV1BiJBJ6go2jgSjArGz2MJYMXdwN+2M3vMMqWZahSwRw0tqJrzPYfze3XSEzJa7b/CyFxDAAItCGyYFvf0/xlVZtu3AYdbRQTUlpyt2qltFuWeizwP/7kICr+k81vuqMijpqlSt0Ut/pXsk1y6qcpGM+AWBI4iIB9AmPW2HjJ638MEw+ttnvUwhfTa083KXdpn7/Vif/748eO02ISEBNA9Qxpcj0wAnWtk6eTKpm0oOR1BH0vSRvDcg/3De+5c7F87chycAM2vj4A0GfZMezSlbNo7qVf0rCaU57tpMfzMV0vroerPzoiJBA04xq1xJGgUkludCWDF3Qbc3vmtztC5PaAodxl8cmv6NWCpSPMyqXM4v4uswKUm5iKyRIYABDwEzrsRIbVEqNPs5iHzsCXOWQhoA4enqPLrzEOyJ/6eOJ4JRzeXzJ6KbHg29Z85fWMb8kofWdWsokew9URA+HkfAtq7EE77pc9s6yE9L7jG922J2+LwOL+VtZ1IrbuLfu6cllgr0wukEzbC1eqge64iIkI7Auhc7dg2Slk7iqI1XlFGGkTG2f9tO29K57dRTfkJAZvAHZqfHC0fP37UmdXS0zUHtoG0uKusPRNXZf3q1asWBZjT1JxcvgpjTqVbitDu3PW5JLUu+mj0SLCWvNJ0+kgwzZeQAwlgxd0G3x6vlWbqatmWUfiURg0NnVoHPBs3NC/VHqeHhwcNrKGd54LOb6bgYVPgGgJHETjjRgS2fR/VWq6Xr8ZapxqZOmXb0fAUqZtLpl0105T1GcXoHJ53796Fk6H0kbohhhq/mFGR32UxBQIhcFICUTe1rUeSFuR5iRp1v1EVFgWxrV6LSdmBix3dokfcTududz3tZ2aC7jmj4OIQAuhch2DflqmcWx7zn/Z/Sy3dlkXdp2zTP2cu1qVNahGBCzc/dQVaB6NDgB49evT06VPt3NXcTC+UNl3IlxlxaPdTxXBOhqXMdthvLSDq+jSoRbqzps3a8K1bQ21KWe0AV71B+yWLBPcwHEGCe8rPs9UJYMXdjNQer5WsLCQa9TanbzyoBaMy/vz1nz91iRpD09Hqgs7vaJg0AHELAhBoR+CMGxFSY4Tm2UPNsNvJi5TrEkjb0mL6GrB6NjApjYvFCAO7uWTCTJteawIUiUPY1UE1zTRKfFWziuJ3UJWjHPkJgUEIRJ5jp0kuKrxn27ccli32jkj1igqz+LNnT5tqRj3HncXqjx9Y5PxOCY9fQUp4JQLoXCeSpmcqPlXHM5B1qLg9I2XpTwcR3DmLqzY/+Vc0c5B+mk42tFxbjnDN0/osf5Gb2YY8N7/W277njHQhT4aqL0eGvCn604WItZi0h5luuF5cYBqmo8KHP1tcI8E9VEeQ4J7y82x1ApHZMJe+OvCe2rRn6tjTtpDDshouvI3836tZn8P5XTRmlJqYVxkRAQIQ2EbgXBsRNMNOz6DbUIVtrHjqSgS01izaZ5yrnY5kyd1qEe4p1SmmTUVwNMeKtHrP9LEoi9XIpa6R1BSymgURIHANAuGcXy/Otg9je95x2RZbEIuc94tZyFuwrV6Lqa0GRs6J+Viw1QfvHCFsh6sc0D1XERGhNYENCovTwNei5HfWuTxjxMTcH7OFjOY0izrD+SkuIFCFwCWbnw4k01bvSDmNcEln10Zw53rK6Fn/T3XFOmTCE18zyc4Lx6dSyTe56p70lP+qcZDgVSVLvQ4hgBV3D3anOiztQ9uy1XftyWvDs+dwftszg6jakYknustPCECgG4FzbURIbUDyAvZcz9VNLmTUmkDalnI5btvUmEvNDteKaTuC7nZ2yayWZ38EzauirTNacND/vS7V2y9p69kvTVK4AwH1n/NMXp8n2FBl9XUexaFR9+txVxy7xogzzz2NytOE5nTmFjuHcAGBzgTQuToD35ydv2/xx9xcGM+DdjGctk5PRsSBQErges1Pc1TnB2VVd00XdYBZiqVWiN9k0WjBaK2KDJuO3YD3FxsJ7mdop9Bagnbu3O1MwP9CNTIjLNb3LFZc/24fWUv0vQ8d5uGp2iKTDYEncH6XrgjouZdiA3EegcCtCJxlI4L6GbZ936pltqushnDntt3Nmxq3FX58l8y2etlPpbp65Au3H694t8g74mxCFYtHUhAYhIDWpsjSN320Kf1ck6eQnndc3W+jRTAD9rSR4eZY17tHgofHQfc8XAQUYAMBdK4N0Po/4p8N+mP2rwU5QgACGwhofptqpkY6mr8VxTeSSm8tmr/SaFNIzzPPc2UYM9zuqJsuZ0eCVZrEgRKsUn4SqUUAK+5OkqVny8n/okNQtEdIXnDtuW+60ktV+9vO6nV4PDLZdMiRLCAAgVoEtBFB66eK3mKd8qSBZ5vJe3Ox0xOf2Pa9GebNH0zbUg5I5zPPB3TJ5MjUCk9PLpJpuHQTdq3CyNnmOXZ+yu5uzm9p76py0UhRSy7OdBYlokC1MWcK/aNJme+8wqZ/HRdzTJeypdEardd2HlDZ2f0cmd46557CHz9k5L5ofHqU8CgC6FxHkS/KV2dveAYppckpHUVgiyLLxqopXDQ4FqVwz8ja6K+J5VGa1AWYa3Vm6QRD+rvmli3Wa/r3OMqlwQazAZsfEhxQKBTpvASw4u6U3bZZq8ZEzYqnibGMVzJTKJ0mvphpa8XI/3q+2zcLSbOxketC2SCQEnh4eJgbcHiRxjxpyIZjSzXD7lnZz58/h+Sn60+fPvUsQ7u8Lt/A2qHbkPJiW0pb1yFtLFeMMFzl31DrYR+JVvIeO0ModTgNS7VuwTRARGIKGyTX+wmo2WsUqCu1kVNzag0yebeohWfnpRp8i6xzaUbG/c6550o1eLizFU2v57Ejy+AkRyve5afE6FyjNbm0PH5NYZCx256kaSFvWseRQ5h2nmtiebHmpwnDBv5ar1n9nfJ3RCqwJrfVC3CZBO0mKvW/UU2RYC2wR0nQLv/l56t29fvfLXqhOnsKPKOGyt8fWpRjZHPwFNuOoxFTw5+mbVVqd4Jjzxd32+QYbZtP5FIjHAIQ2E9g/K/QpYu8miw12o+SFIYnkLalXJE1z26xiDuXned7KirSlZZ1v379Olpcr+nEV8f9eXbeh+JrffJPmNdR19o2re/eRWI6qjBXzVfNXidKlR7jfF4anjPPNcQ32rfkec1L18HslEWkRnXOfWfhj3o8gmYXA93T5sPdngTQuXrS3paXZtqek5+0ELzzKWjbqnOup96/f8+0c7/Ipoml86ib/dldJoXpmKsN1fHMLUuT9cyW5zQbnZY0p8/FBgJIcAM0HoFAjgBW3BwZf7isK3XtDJpsqKPTtE0fCFfi0nH2nLl4Nee3vWzHLzZiQgACFQl49kJF2fmP8YkeLP0pPSSdO24ocGm+xL8kgbQt5arZ7gteizl61Oa6k5XFYnQL1Hvtn8J2K1VRRtXXThbl3idy0fbKPkW6ai7TWVJXrd1cLy0Z8fR17ax4ntw797RanD7z0UXn3MOsT3Rd5PxG9zyRZO9Q1A0qDDpX54YhZcFeNKNehQlSC6H41bQWuV8sTZpoqUCLphZh4psfDBOJrv3vghbiNFowGhXppD/1LYBDSo4Ea2E/SoK1yk86VQj4XyisuAbwDTqIkVp4S7tlJCPB11YmecE37Os4gfO7yP5rKxIhO64hAIFuBEbeiJB6yGQa7rklt5sUyKg1gaKVaJ5tHxULPKBLpmLt0qS0QjANPFdIC0vHaATuUMdBmBfNpQcp84ZiOE2xz54925D46iPOXVCd3c+///57WPLOuYdZn+i66H1B9zyRZO9QVHSu8aUsT5KWJeV6Y3UpujvOUUxXOp7nSnU5vJ33mcMjshaClsnCD7azp6dFfa+XJhK8nkyp0YEEsOLWgi83Sm5yWysLpSMvuPaCy55TdFLmCZzfRfMqlu1UbFIkBYGKBDYsAuqwEYFt3xVFTFL+BYNi1fkww8j/sSisDjOVxXyrB2r+6nH2V8+3boJ+q0TdfHum9vjx457Z3Tmvm/jnPJ1wu4VHnm6n/9clwp3f/XM/6UuH7nlSwVHsiQA61/gtQf5vfZBIC7Y0955Oj9C/utanDaWcjuP5FsmpeOMj9ZTwJnMhD4r9cfrM4a/U/MaxVHtmy3MLaTdtnrPgopQAEiwlRnwIGASKXiisuAZJ3dLMts/ArXMNNarqczZ2eea7J3B+F9l/mdHOouUCAkMRGHMjAtu+h2okpy6M87jdqY6d3cx3++B3h3UzHdpqkfelQ3laZPHq1asWyZJmREBzYw3BUeD1fqoT9qzyabeFxeP87tz5S8ohk/65n7SZoXueVHAUeyKAznWWlqBtK5qia/D666+/9K+u7zBYHygdpp214Mu03e4LMrUKOVo6my3VOni8Yl2KTBYq81BrcSpyqJVU0VlBVTJFglUwzon0l+CcNRcjECh6oTqr0me04mpxp/MovirS13mfziP9/lYlv6aJFNl/N08pmlaBxCEAARHQRoTSs4jlxGq3tIpt3zTLigSKxvjO06YxXTIV4YdJvX79Opo2dKYdFia69ghifuQOmpjsKZ8/f9YiJJGJpDZz4GIPAc2KtWPjGstBVjk4O2GngrSaXRrB84J37o4inblz7imis4QUdUfonmcR663Kic51K3FTWScBWRV0GoreDo3XRYucnOnfIZqGPM0ltIyA70CXilvE5MYOlyQ6U6i7atM5W57KxrZvp4x6RkOCPWmT1+UJFL1QnVXpAW0LnvaguZao1h25jHy1BVzHrYuVPS0Z3fmtVRhGJdNbffbXp/kSAgEIrBLQYnaZ4ItUTakHMt028n+z7XtVZETwE/BMTebUmDbNKOpeaEVL9F5rX4L/MJy6hUlT++qrr9LAXEiR9yWXyPjh8n+PIyADlzymmlhHEWQSKvpGVPQ4P+sS8BxZ1s6KN+YHv6OBqZsWWleynVND9+wMnOxaEEDnakGVNFMCRXp9+nj/EFlImbn1x94ox9M1P5nCNszE6m6yj2aGtmg6myzswpzxbgv3BBLs2RJaSLBn+clrlcDIL5SnbGP20jKdPTw8PH36dJV/lQhyG4mDbY0Z/djz0p1PnMpSpemQCAQaERjnK3Rs+24k4tsm65maTHA0h5blpRso2fE9a8zHnDaVUkrPltjQ55Rm2ij+TZzfjeiR7N0IODu6ugbEELJnCFDn31lPCUul3Vr2guiwOne+Rve8s/SvVPcN859Gx4Sgc526XY3zoeJTY6Tw2whcrPnJH1B6hrl68rqTt3QtryGaRltQjBy5tUoACa4iIgIE/ARCZdl+CiuuzSe6q+FDOnXpkBcl4v8pi7c9YI3u/C4y/rIqx98yiAmBQwiM8xW6aHuoaMj519MleQh/Mm1EQHY9/9rzzm5mne+3Wuv+LpnVIm2IoFMiosnru3fv6toLNpQqfKTodFx/iwqz4BoC9yTgPLLMVor2oIs6n8WkOnf+KkO48qndrvfFyp43EN3zvLKj5CEBdK6QBtcQgAAERiCg+arfaq15o77nVbHY9sa4KKP+s9aoABf4WX31BhLs3CqqS7Bz+cnOJoAV1+az864sseqyika9PTnKGmOMmKM7v4uMv3RMexoKz0KgD4ERNiKwBaGPrO+Ti8ftMdPorEl6Vgd3LtKMou5FtO1bnmZZfutmsTO1Iud3kQNmZ8F4HAJnJ+Dp6Jp6fz2jQOeelg9+b2vV6J7buPHUgATQuQYUyumKZDvqSo/KOF31KfCxBK7X/HQCkBam2/WamGvSGE3k9svCM1mdc+k8a53zPddF0aRxf9WQ4H6GUQqdJRjlzs9jCYz8QnmMG6fopXXkiY7o066kDrvAtcUxt0JodOd30Xy6yKx87DtG7hC4LYERNiKw7fu2za9RxUeeNnnKdoppky27N2/eRN5i505QO9m6dz2Wjro5khoEbkLA09Ft+M6ik15Oy4oe79zTRjpzu13vUTXP/hPd8+wSpPwzAXSuGQUXmwnY20twG2wGy4MeApdsfvJ/S2m1V2Rq6VJ1z7eAew6Em+XSwVEx53XVi+q6PxLs3FSqS7Bz+cnOJuAxIMwpdFbkPWXrXKQZxYYLqSQymKgHe/XqVVPXbc7gM7rzO7Jl24ibErSz5i4EIOAncOxGBLZ9+yVFTCeB8GjZ1Ud6fvNVi+w8w+iJpk2LeFXN6EOVMigM+BWD0lmKOqvF+hIIAQiEBH799dfwZ+5a645zt3aGe7RTWU96dv6qUbgA6Oyd/E4BFT3uGTTnBEt79flBLiDQhwA6Vx/OF84F0/+FhTt+1a7a/HQYrOaunz9/lhtg9jGrsrpWp61FeMbZrXukVmSyYNHkKmqZIOw49uoN+9nFu0hwEcvmwP4S3FxUHmxBoOiF6qnIX9WKKwut9izJyKlhTpaKH3/8sboqLUV+0TQ0uvO7aDFpdWot3i7ShAAEjt2IwLZvWmB1An5beWcPxJgumer8NW2K0vz555+jkBF+lirARVOgESpIGSBwCAFPR9e07z28ACl2aZVhB2JvMEofv3NIyG2VA7rnKiIiHEsAnetY/hfI3Z67Fh2VcQEaVKEzgWs3P7lS5AbQZri//vMnb4eu5faWa7wRZ7/JYnbJNyrJTZKtvnoDCXZuOdUl2Ln8ZGcT8L9QTS0JaSE9tgU1zp7++LSQe0I0zGlbwvv372Wy0ACoHeE6F132iiqadbQtairn6M5vf1tUfapg2iM/noUABJwEjtqIIKUi9YptKIyzmkS7A4HVFaMhhAGnTZ2LFNKocq1D4aLTffVGt7Ma7Clz6SylaAq0p2A8C4FTEwi3OOcq0tT761FQO/e0Ua+YOwEsh+vO4UUdb2mvfmew1P0oAhvUnEWzUWn50blKiY0Z3zb9F60WGrOClGpkAjS/itIpOlHs8ePHFbO+alKrq3/s1RulWJBgKbHV+J0luFoeIvQkgBW3J207L+0I12pd7dhWLzdvCrcnAEaC0uXTb9KN7vxe7YzCCm9GEybCNQQg0IHAURsRUmuO7NEDHo/cQQRkUYvAyN9eGtAlUwv7nM7Lly/na13IFdHopLgwl23XpW6SoinQtiLxFATOTkA6ksf43s73nCpXi0jbFWAxu3BBgLbvjLkeaLHkhwcWdbzonofLiwKsEkDnWkVEBINAXeeNkRG3IJASoPmlTDaHFK3tY+e3h/OqAlJ3logEPUIpitNZgkVlI3JrAlhxWxPelv68KVyrEx4eHrZtYAgtIVMxRnd+r3ZGIc1Ss3L4LNcQgEBnAv03IrAFobOIb5JdkR7Scxm1GrynbJ1dMnVbhY7KieqoA3PqZlExtVIFOKpaxZKQFAQuQ8CzxEcKQrtjwTwF0LvfrgCpKLUgIPyGGdu+U0RGCLqnAYdbJyWAznVSwY1Q7NW5a9HeqRFqRBlORIDmV1FYRdObniaLinXsnNTqcsm6qzeQYHX5dpZg9fKT4B4CRaa2nl3iHay4TsE9efJE28H1nr569cr5yBQttc+M7vxe7YzC+ve0K4X5cg0BCGwg0H8jAtu+N4iJR1YJ+PUQOWB6br9Lh/y0Lp1dMmkB9oRoXhht+5YjXzOkPWk2fbZ0llI0I29achKHwLAEPB1d0yU+hxcgFU105vm2FdNpsjcJQfe8iaBvVU10rluJu25lV7eXFPWZdctGapcnQPOrKOIivZKTET3kV61Aqw3Yk8scBwnOKGpddJZgrWKTThUCq9Kfc8GKO6M45EIm9Ddv3nz+/Nl/JEm4DWAq8+jOb39zXF0VeIiQyBQCEDAI9NyIID8ZX/s2ZMGtzQT8Rh//aL25MOGDA7pkwuLtv06Xs4y87XtDff1ToA2J8wgErkHg8I7Oc2ZaU+97KsfwpC+NO6XLbtIEbxXi73jRPW/VMM5eWXSus0vwqPKv7lz095lHVYF8z0uA5neI7Oq6bA+pQp9MV61APbc9hFVGgiEN43pYCRpl5lYtAqvSnzPCijujOPBCBg19bM6/pj86l2ho53dUVpsy/bvNh7sQGJBAz40IqZ9MxmjWtA7YKk5XJL/Rp+dpOcJ4uE+oqSg19YmWs+gwnPF9PEVzlaL13U1pkzgExiRw+Ae/Dy9AKhfOPE+Z+EPQPf2siHkuAuhc55LXOKVdnbj6zcfjVIqSnIUAza+ipPyvamdPT8U6dk7KVtWrL5FEgtXl21mC1ctPgnsIYMXdQ++oZ3UKutP/Hb3dQzu//Z27uK+uCjxKNuQLAQgYBPpsRGDbtyECbu0k4B+qemqSavPReL9Yzc77ERfLsC3wxx9/DB+UeqnDcMKQMa+L1GB/0xqzspQKAq0JpEdapTnqpWu38cJZgJ7rcqIzz6OuMuVDSEigqNdF9wzRcT0+AXSu0WSktUqy4r1+/Vqf7NEwoaHqq+BPP7VK+9mzZ5rfasXnUYVfHUA96sZRhSffsxOg+R0iwdU1B4eUasBMbefZgRgPzHpAMRlFGlaCRpm5VYuAX+nDiluLeZV0NHPe0MUN7fy2e6KI2obKRynwEwIQ6E+gz0YEtn33l+x9cvQPVT13fnu2fcsnVOqSkU9dj0ymuffv3x8lZWUd+ZyiXeBHFWw136K5ir9preZLBAhcksDhR457jP49e35JOewMpauvGo4v2TA2V6qo1y3qzzcXiQchUIsAOlctkjvTkdlOLm11zo8ePXr+/Pnbt281addoEvU/+qm5rtYzSY3VOKK5t57Ssztz3/C4vXAzKvaG9HkEAgYBmp8Bp+iWf8Ue0xsnWNt5Vh0jEnTKxR+tswT9BSNmBwL+2UtPXX58K+7Hjx+lUGh1pszC+tPUtL9ZeMNy3qGd3x6L0vxKVB9a5pS5gAAEmhLY0HOlzmyjhGz7NuBwaz8BWycP0+/phPBMmzZs+5ZbZR6aZa0La9ftWm901AOoIpp1dSvAnoxK5yqq7J7seBYC1yYwd0dGNZvqqx7ve8/V4todGDJh27fRMBZvhfQWI4SBpf15+CzXEDiEADrXIdinTNU/y1woH7Yc3nJp+62uc5n1lJ6VNtHZBW73dUXd5lwXLiDgJEDzc4JajeY3WdjMVzO6TwS796uOEQlWb1qdJVi9/CS4h4D/hcKKO3GW21ve7qdPn8omrNWZen30p6npy5cvhUh394ij6FnZflfFF0UY2vltL8OJ0FQfWqL0+QkBCDQi0HojQuQnUy342ncjUZKsQaCn/0PFaOT8DpM9atjVGx1ZDN+9e2eQH+qWf8n2VGxNKIcqP4WBwFAEPC9I077XU4Cm3vdIHOG2b92SmySKwE+bALqnzYe7ZyeAznWIBGUQ1BYZjQVRFx0VRvNqDVjSUqc/XUeWuym+5sDq23VSerf1kfaE3zMORjXlJwT8BGh+flZ2TL8SajO3c7nVXbv3q44RCVZvXZ0lWL38JNiBQFNLQlr+0Nya3p1CNEvM3cqFh8lu65r0jR65vXOvjKamutvzGz2rVg756UMaQzu/I+t2WO70epv80nQIgQAE+hNotxGBbd/9pXm3HJ16SM9BSs0+Ny8JpbPBJRNuc+w8EZxKrhlVZDp89epVNLMJ6zjadWkzKPLEjFZZygOB1gQ8HV3pS1dUZo+q0rOrDLvHH374oedC9SJuw0b2CHQufNOmNefCBQTqEkDnqsvTTk2zVrm9ZRCMPtYzP6VuRPNYza7/+usvfQJc8eUpn/50rfm85oEPDw86xiNyhMuOqWf1yJxUuwtbX2Cm2o48KYsAza9WM/BPWpzGjVoFO2869qTRD9xJwJ8gEnQi7SxBZ6mI1oeA8zXxv3f7iz2sFVeeb8+pnz3PnLNXAKRSG9r5XTSTTuu2v+WRAgQg0IdAu40IbPvuI8E75xJZo3Ioeg5Sv/zyS64Yc7iKLXvc/NNzITNcqCHYEw5PghviRDMq1eLNmzcb0jnqEWdrmYvn8e3NkbmAwN0IhD1Sru5NF8d43tCmBQhrHX1wK+otw5hc5wige+bIEH4ZAuhcfUQpC6ZOZZTfLuf21vok+bzlvdY81piQaw2TNnmre1eC0cIFjYByq3eojq3CeMbBDoUki6sSoPnVkqxNMsyFpZMhjdy1+uTcrSncD9xOZ77rTxAJztCMi/4SNArDrf4EnHY5/3u3vwpjWnH1qR2P51vV14y3z6JM5WXLJbVUD+389pi05uZF/z6j4AICZyQQ6fOeKqSO7egpTWjCXVDT3Q0ZRcnyEwIhAXvcnWM6lxbO8fdchMfa5NKx19EvPhUluyGFxWT9gZp4RTbE9AX3p3ZITGdrmcuGSXFGwQUENhBwqrUbUnY+0rMAYX+orkb+EmchiTYTQPecUXBxYQIbVCF0rqL2IF+1pv36DuLiUzLJff78WXNaw+e9+KB23miBTjiT1CxRgYuRKwaGOabJFnWb6eOEQMAmQPOz+fjvXsxgvuq59JPZFnNVSa+++BUJbpNU7qn+EsyVhPBDCNiDy1wkrLhF6+kji/GMsfqFbWNJnd9/q16CigmudkZzXs5WO8fvdiGtRkt6d6oEEqokdwEblvRAyXQPDaGQu0XLqLtJkIy6EdBGhPRTvnbucoPpXDjj1UiDViqQAAAgAElEQVQtNXqVSg0Ndhm4CwHnAOSMVoWnZ86RTghWsw6XIqo6/RWwaOKlw4RPNxyUzp73jJirAiUCBE5NwGP2Kn3jqgPp1vPrZI5wbVDUW1av11UTvIDueVXRUK+KBNC5KsKMktLApO435/aWKUOrlPbMXWVZ0uw37Km0HUcKb9M5+arurAFoNU4Eip8QcBJYbVo0PydJRZP677ES+BM8JKYkropIR1ZnGx161LM8YT+c5tto/o8EU9SbQw6R4ObS8mB1As6X1BmtSvE8/XNnK6762CKDZFHkKtAWE0kpDe389h89Z/v8F1l0CJRiGW7C2JOjtBp5HfZoSnty3/+s9EA5re3RxZ+Llqt3WOPsLw8xaxGQZF++fFmUmrT9nPNbrS59ATfsdSgqD5FvSMA5H+o2TumoGc+cI50QrMou9KxseHw1fTuChtSoXukLbqcwwt1S62StcXOEulMGCPQn0K3jzVWtm/c9mt7g/M5JxA4/u+5p1467EJgJoHPNKCpeaAauc8hzMzc5rWXWLJ0HzsXTgm+pyYuJK9nWZiIpO4tZT8XTrVUP5VwRLiBQSoDmV0osF3/qhXJ3TxEuE5+sEJNNQKYAfT8iZwxsXR2jS1TWQt2iAEiwItVDJFix/CS1kwBWXA/AUotrN9uL8f6qn0wn2xc59tzZaj2irRgn3CS3P9nSNrc/x4opPH/+3GiapRlpyXPpI8Q/BQE5t0r7ymnz92Lt2Pa9iIXA6gSqH2m1s4S57SZRsqVWKhndwhSkaoY/W19riXc0CMq1U1qF1oV0pl/Uy/k9Mc7ciQaByxBItZoBq1b0vm8uvzwuYc+v7vEUcDbXt92D0RIrI6MxdU+jwNyCQEgAnSukUeVa8+RHjx7lLB6aNmsqu7ln1nfBDbe6Z6vQzjraPV6u1jsz5XEITARofrVagnPxuhzMtXKsns7s+Z5SPrDzsY3SjT4PhwQrtqhDJFix/CS1kwBW3FWAGgvC7U+r8RWhUdeXZm0UbHEPwNDOb7/N154PpZj6hPgNKJ7y2F2zJ4Wj4uichLoqWbfX6Shid8432rrkQZE6ufUU27496IhTi4BTD6mVnZ2O5yXaUODQs6ICdF5krRVUYa3lT/JUM3xknOuiGcuBKv04xCgJBCBgE4gmQq9evbLjczdH4Oy6Z65ehEMgJbBhHhV1NVOa6FzioE/dyTmdQp5CZIZThNzd1XC51RfJzw/6O675kdILexcjk9VSnsQvIkDzK8JlRHbq7x26FKOQxi0dcRE6PGQQ0EIuI37TW3a/ZzfazQVDgpvRpQ8eIsG0GIQcSGCDUbRdaT3T8g0F3mPFLfVCqk/utj3JcDIujgtDO7/9zuMiU3K7xhql/O7du4oFE42Rl+BFdZ9/ajNK6UHW87Pphd4lrZvmzPOUzGVCam1ESG0EGie6dcSXEQcVcRLYMAtxplwaTVtDPEPnhgKHZ5lseLy0ImF89fmRcqIXfPPumTDlQ66LJgYeaR5SCzKFwAgENC08thiHF0DVj7Z9a5482kr2Y2VUlLu/yy3qyYvKQGQI9CGAzlWLsxb6R2s0w5Tl+d75VdqKtpSwYEXX9t6DUvNoUdZEhgDNr2Ib8BzeFundFXPfk5QMApEXJ7RO7El527M2JbvRbstxegoJ7qEXPnuUBMMycH0sgc5WTaOyY1px7Xckrc7ilus0WpWQnPM7V4Zxnd9Fjt4xDRBSKWWQ+uv//dMyus+fPz88PMg1Xroc7Ix6xawKOiuraFrwIj6iJFb/L7y/1Cr2rJuu8o6RSGsCnhVPURkiVzdbECI+/GxNwDNtKp06bCizDlSM3oVcIs4OeX5cKYcuAU9952d3Xijrt2/fhonI23TqJVCl3wAumg6FoLiGwOUJrJqWwo6rOg3txmuavrPAUbe/YRLlzOjy0Yo62zF1z8vLiArWJbChu4g6HHQumSYM57S8FDs93xpoVjWI0onlhlZkKw6rJdyQI49AYCZA85tR7L/IOQbClMPd1WH4gdfyDEUGAZ1y5NwG3aLYGvsMFUDGinbL9JFgFYEeKMEq5SeRKgQ8Vs0OM5xhrbhGL5fyV78X6QhpnFohhlswp9qM6/wuOmvlRAYIjYLakKFxWq5xNfFI9vYOkgFnIVH5o5+ao8xl9rwG8nmLibwa4iNK7WYMUTn5ORSB/RsR0samUY1t30NJ+WKFUeuye2/Vt2jqsIGP1lp5Zm9Tyqseo6gA0cJqz4rjKIVtP6WWpJVKX/BtiR/11GpTiQpWNB2KnuUnBK5NYHX+3/T1icxwi6hb9/yaNof7YGQRY9v3oiA8gUWtZbXteXIkDgSOJYDOtZO/PNPzQv80KfUShnkujb8YMttSFu9OgbZr0HjQf0sjizF91UinGbs/NWJCoIgAza8Ilx1ZhlbjXZ6eHW3PlazKkfov+4AC7Zo2vWv7w0otLUVFRYJFuHKRD5RgrkiE9yeAFddmXqQa//zzz91ceDkPtywhuTKM6/wushZdxtATDepRQxxtFhIVL/opT8xcHTXN1ddGcTSQR4nw854Ecn2ZQWNubNK91e1GMTckGKXATwjYBFYX4TbtwNXs9a1B/7iZmxPk6hg6V2TL6zbmSnVMK7WKOleLQcJLXSa2bjZIpSgGBA4hkC6OiYqRdiBRhM0/5XXOHbcVptn6/Y36Q2Y7IfzS66LW0m0cLK0F8SFQRGBDp4HONRGWrcP4zrfiRCtHi+QyR141oSim4YCf09l/Ybtzmqo5+wtPCmcnQPOrKMG5D8+l6Znf5p6tHp56vrXcRwuPqmdUlKDd462qJ0V5pZGRYMqkNORYCZaWlvjtCESqdJqR3VTS+EUhg1tx/QcLSZt49uxZUd03R5YRJrcw1FBqxnV+eyb6E6zVlWubmbZ+UCpTmIVGcXuYbG1BCwuz/3pWw1QvbeZenUKtdjr7i0QKZyGwZyNCOhfUa8W277OI/rzlnHu8XBWaduDK3Z9+qfNV04sw8W7bvjV/CvOdwKrwpZ77nESOCvdPIqcSphCOKjn5QmA0Ava0eSqterAWxXbOWpu+vzpNN9T9pO+dvXtsISl/mnfQPf00iHkTAuhcmwVte751JG8V9XN10qjBqE/Pb+8vDwejzUh5EAI5AjS/HJkN4eo0bBO61gJGluoNuVR5RCNUZNyTKWDVsFwlazsRu8ezm6udsucuEvRQsuMcK0G7bNztSQArrkHbYzfWaKK1nj2/SpkzwujT0sZ8eFznt99a5JGHIc4Db0XDtkx4dl3sDvrAiqRZhweeT6ueo8pGj2h+YDTTKDI/70DAWLOTq75mxmz7zsEhvDUBWbhsPaddBy610O5gd9Y9OkohN9vYmUv0uDzf4Xbz+a49Ss7RRr6wzQ1pyYs2I6aPEwKBCxPQ1NHueFX3Fuu1dZKtv0tvZEDUhCc0CKpv7Kl2XrJR3UH3vKTgqNROAuhcGwAuLtCc01GHXOtIXnvJqTLaIL65nEUX9mqzFkNtUfGIfG0CNL+K8tXkOZxALqa8qIYvxmwUqFmurCuRFUJzfnU1I9iN7R6v9YGmSHB/qztWgvvLTwq1CGDFNUjaZhZZNbXQU+pztz3fKmq09H8uvIoqq/j8M70Y1/ntt/ae1xQeuSs0pdMwZpvFG1nQ0paxJ0SbbObplBZf6GBAFdsWqD2d3VMYnj0pgW0bEdKGpJAq6+5PipFi9ySwan5qcUKXvB2hWqgRxJ6jCIg9yqTEwvSVeIezXqUxHq5ypxxqhaxu4oky8vtjogf5CYE7EFhdjtOiM1nNNCQfzfbDW3uutVA9nFprvr0nNZ4VgZCnDeS8uqddL+7ekwA6V6nctf7JHllWNQJ/jpp151LTnLynH8h25/gXhPnrTkwIzARofjOKKhcyINgzmVD9r5JjUSKyJ+ug+6hXkVlP4SN4vlWXqGxh7VZNMWHkzddIcDO66cHDJbiz/DxekUBuljVncVsrrqagkelYBgftbn14ePj8+bOWKGmhZ88+WY7Fly9fznKZL1TIVXvLuM5v/9Fz9rA94xjwIhLPNKWzv2dj9NHjVHA+OEITlGnxRVTTtKipzzKNQ8jdCKwOQimQ9AXZkEiaLCEQ8BBQH25rO7alzJNFFEdqz9u3b8NAdbZFXpnw2cVrra0Lw+smHqY8XWtCo9UqxpBhr9JNExwwpNSZXRp/wCpTJAi0I2Av8lW+6k+km1UsgDre0Etqb8tTvtV7fqUpVTPsJ9Uz23bhitW/cFJ30D0vLD6qtofABnXptjqXBhR7MizbVN1NMBp0ZGoMVQxdK6S/HygsQ9TemKxGQPhZnQDNry5Se9Gk3mit8qmbozM19XgyiUddiibbLfxPziJF0ewNad0s20gwkov/5yAS9BeYmE0JYMU18EYzXk3+NcUVsQ4botJS5b43pCnxug/+r1H/IsRptecQdfqjVsIqlxZKzFXQhSZzU2ydGxCGR9e6ayU6wL2w/LIiTSVatQwOUPDDiqBVM5GUp5+HFWikjKN1RougjEBNPUeqzTFloYH15L7qmq1YmLCznd4CjfpKPxpc0hdkHm48hYnewblX9zxbGkflT0ubhqhJl6Y8VHzDdpNWViESwVDlv2dhFqcxCrwnjdFqveq2UYRaZY46eb2e6hVXdZa6PWc0rMvRUqt2N09nVY5zF31S3fPm8lX1o3dnFihkRCCa781wnBf30blWO4ppNt6oUdUdTUoLmaoeYfM4+/y8lAbxOxOg+VUHbvdm/aeXmmMvqskVp/FVGNpe5549IRLcJtBxJJgrP/PVHJlG4ZGCH85tpuuK+aZj2chWXE07Ixo9u7gQe25dkVMrZ+d3JMd+P8MdG8p1FuSpd35rAfK8DVFNcF58EVU2ojzXPQrnJwRWLdo2op2P24lzFwIpAe1atpWQaCN1moIzRAvu5s52ekRzpmmjiVbhLeqNc8rhnsU5cPFCpQ0jq2pzr74Yf3Ogxg6tH5xPDbHTUbS6+zjt7Ore1S7VdLOUnYVEYC9Pth/nLgQuT0B7RGy3Ta3JgHqeaMqqYyHVK6ZKbMR8/hhQFL7hp3rLaNVzzj6yIfGbP5Kq9zkg5z11LFcjwiGws5/c+fhZ+Gs+Zp8GrMGo7rbviEyjeXiUS+5nNAJG0Urnt9Hj/ISATYDmZ/PZcFeavmE00N5rnTO0IdkNj2iCLR05PepcPaqcUprnb0iz3SO2cbvnUUxIcJuUx5HgtvLzVHUCWHFzSDXtjOzbhxhj1a8uvrYywqyeAvj/Vy10pA91bQzDkVS0y22okjsLE+0imldP2Jv2+q+/c1ZnijYbgzQ3nR+0ayRpSlueI9/wIme1vCGKxSrbFu2oNwh/ho1wMeWbBNLA+gt67gnDBjldqz3vLI+s8+n4GO0y0c806zDEUwZlFL19CvE8WBRHRbVtGWGx52sVbB40i7I7MLJqmgpurpF9oQcPLDlZi0A0Z5vkxc7vcdpGbqSb3yypbftLG73CYQNYdfxU0VZkAYy65ajz31/HO6cQyXduPOlFFWneGfVRdc91FEeVZ7R8o+4lbfm5kPvoXKtT1subNXJtQOH3aQajvbn3KQ/Nr7qsU30/gqyZZ/VMowTVbS6OPppmtzA+RLlv+GmYevrr7Ejw7BJcLD/z1UUsrQONV1t91M7c9aqmmmakyOtn1ANHPz1lSPuE/R1p1EUL1P40PXVRHCndObnI8+1MRNH+yx+1c8xc9SLZ62fngtXKLmo9YbJpHcOQMOZQ1/N6EFUtfBPsQ0VUtQ4zqqFARYVhYIuARD9X20/4doTXN29XM0Ya2Iyi24W94mePD0bSjMYOtflozjRVM51ahW+Hx3A/d+nTg0VzixxqDQ3KWgWWlrtqQAwLvHitOqp/CIebXL79w1UqdUGSl2oq1T2V2mKNjECloKTo1vqLcspRQkylE/o+jyoY+c4EVrdfL3aV8+OrF1GXJT0lesTuddP40eOrP9PRXH3C6lNE8BO4vO7pR3HVmOlLNHXsV61vab3QuWxi9vR+aktjTkrtehXdjYbCcGqkmWpRUkSGQCkBml8pMU989WyGoqpbHruBJ6MojnpLzWMXs1bgzkl7lFfFnyp22O9F14fMzJFgkXwHlGBafuarKZMOIfY0785WXBkho75OvXQHy6ShmOhWUZMY13O8OApGuPVzvy2piFetyNFLJXtZmLJtfOnQwsLCOK/D3jmaqSyajENROrO4arQQHVgWpezsDUJ6Uo0Wk7phIA3sEKHnsE+tNOokPSXUND3yRispY86RTlDCF2R1rqAShvGVkaeQaRwVo4rrNyxMeq3iaRhVRkLUSD9PqzaHSMu1R+20wDtDVF/lqCqro5v/pupvaFpzRbgwCCzOZBRoPMKt/gQWxRS+buqZN5RK3W/q2E67GkXTuxlmF13rbd2Q+/SI+pkotUPsa5vLf4oHbfHN/E+qe55CBK0LmZubtc73ROk734L5ddDFnp7tRGRU1HQeHnK4CQrDECkC6ch4LhFT2sEJ0PwaCUhvrtH561ZdE7SyM7pT3dKMulFN9ycbGUmiUeCoPhAJ+iU7pgSj8jNfjYB0+5kjP73pG0xtJ7XipsAXX5x23bUGndT8MklBQ9IGk864zu9oFMn9PKm6Fc3boh11tvFu1WmRNtMOIfNsKbUFz7cWhXhSCVZEmuteK2Zx9qSi92WxIUWBdSfopwZIAztKfIvzg7mhFs2c9AqkHans77Z+ZeyDtG33aZvZML0Qdk315vp2uxConhK3pdyt1mFGY04SegqlRV6LE7N0wtMia9IsIrAoqfAFiabcq4lrOpF2v7ku0bY9qRjS4koteou6H57vVcFtiBC2E+MazWUD20EeSac3k6AHKd4IxUDnyknBM6ctmtvnMho8XMOc0T0yNg0uvrMXj+bXToJiK/tA07dbWaiLMHLRJHl8I57htu9shYgaAxKMgOR+DivBsMDMV0Mana9t+17RTO+kVtwc8BwZWVdK7Ru5LBSuxi9dOzcY6da2vAZ1fnu0i4mFei6D2rC3IttcZETTnCAnaYUPWOW5Ohrvo4Zoz1BVHXQkBjbPe5qano13BLtkiJQGFtLofJ2DP7VedeZRhxkVT3fVQy42fudAMHfO6fuSSyEdgEp9RXMtNphQ03JuCNG4M5eh9YUwbihh00c2y6s1q1Onv/gqKfDUlbpq4fUK2K+Y7G4exVU9yaLco0l7hHHV9qSyqZu1O/8pTVkAFwvgKXxUKn6uEpBE7GYz382NnqtZEOFwArlZ2eEFG6oAi9POuf1HF/fRuTxzWk/HPpSstxXG8F3dpz1sQ8dT+wnQ/PYzNFJYnHbO3b7gqyc0Hk9vqVfUrFUTJ0NwSl9ub3t2naZ8VIhRkRF0cCS42jAGl+BUfuarq3JsGiHHf+oM1aHZ8z3dPbUV12Ar60TuDdIMUAOETcZIWcwF1tBBdKt0AAqzG9T5veoxnQdgNamwPme5jiQaFdt+00ZTKsLS6jqqy6qiOP7ivqhG1X+GAOeGrYvqGZ06wdWGFKKjUYWypoGFNPpfG/ODqdFqjJdOqFFvmijoQiLT0KauPmzV87WGjyLPh6ECKQvlNeertyydyujxzdBWXVBzpepebJ5ybahpTkx1a1SU2p5J4QYCN3lk8T3a83bchNtR1VTPFs20F18iSVDvi3rpuQdW76GfuR5YaTonGIsNJirDnPvcZU25T1bCxfKri3YW4Cjy58338rrneUVTseRMiT0w0bkWKa3O9+S8WXzweoH29P569aVGQxGg+bUWh2ahi1PQcBI7zWA1pM7zZ5VKk9jJjqFBRGJSn7majtKczBGtK1UrfdUx5BBdDzJFR4KGuE8hQZWf+aohxD639DqnptHwlb+wFXeVsOoeooiuxU1jhMwp6ouEMRomppFC4bqrOEpK8+cohfSnxpTVUtkRBnWwCURa28UQ8bJrOODdyLySakp2j6w5xDiVUlHnOY3ad1owBS4Kbg5MH7lbCAObU+JzS5sbz+KFJtDOBG8SjQY2gqDt+cFiS14MVDrqdUtrZJsJFjOaAhd7dX/ums0YiTe6lQ6p/gJviLmZbaPqq5/c0EI2VPxujyxOZna+IHdj2L++dV9P9S1FL5cGX1tnLu0E9mt9/UVwohyvrXueSBBNi8qU2IkXnSsFtdpja9KbPnXJkMiWFZFRX3rJWlOpQQjQ/DoIQtPdulPoqJfQT40yyqJoXt2h4qtZGIvDVKPVx7tFQII51GeRIPPVnAQ7h9/TiuuBrLF40T6W9vZ7QiqOFH/bU452z6qzdiZe167kzHRntH/+859hCuk64q+//jqMEF3/+9///vPPP+040SPtfqovUHmUvhrlzz//nGYUVTaKkNY9isBPCMwEZFN4+fLl/DN3cYi/LVcYwiEwEXj//r0UPDVgu0s0cGluobb97bffGnFyt968eaPOVrn/61//ysVJw5Xd69ev03B/iB6XCezDhw/zIxopvvnmm/RfRZgC55i6mGYCGmLCi+nnNO4ofLqYn1I1DZVmjlbxQmw1D9ks1oolUVJiq2Y2yPSgbtVIDQIbCOj1/OmnnzQ7VW8W9RWlqaljefHiRdFTT548+eOPP9T5v337tqjvTXPZ0/+nqRGySODauudilQmEQI6A+kx0rhDOx48fw5+L1/cxa0gZ0dQ3N65pa8r333+/iIhACOwnQPPbz3A1BemS0xRaY4Fm0Tun0GF20vefP38uG/JJewlD5Ve9wpoee40Ec/zPIsFc+QnvTOCeVlwPZI3Fv/76q2wdMnRo4ldxmJhy16Rahk2ZUzyFccXxuPT7xxE7V+n/YxzvX7ydOUbrI7SoJ03Q3vi/+EiaSOuQUEyLRbIXZkrEmk61LuT46bOqyy8jTZftnkFdpD+1m8SkgQ0laPWK0vdWW/LczmVdUj8po3yVWsh/Yw8uU756j9i3UQU4iVyGQDRzm94UBV6mgpeviIZC9b2lS2bVV1fpgdWjSn/bkLue0qhxeemMUMFQqZmH4MWLWiPyCLW+WxmYEvslvjpTvZXOpa54sTcIA/1sLxDTAKKR7gIVpAojE6D5dZbONIVeHRTC/jC81oPSmGSFuIB5IaxXdD1y7ZDg/MpEUgt/DiVB5quzyAa5wIprC2LqZEptHeELqGs9rvFdSdl5bbv7lR6L8hvh57TQbLUkGke1B3o12mgRtA4rXBaxKALtL1ncSD3VRZa4nRvy9jMReTXNqSKyJ2pFTJqmAu1l4xpgTrroL63s5hCtJX/69Gn6+GLDSKPdKoQWtUHcNLAN0Do88ttvv2nlqfpA7ZzQ3zwoaFxT16o/WRX1t22rt11+LdDTbmxl/fvvvyvrKbLyffz4sVzj6s9bZGoXibsQGJzAs2fPwjMMptLKlKMVr4OXnOJFBDR9Vd+rrm/qftX3RmdITD2wOkPt4ag+R51yn3v+sPNXOef+X72x+v/quUco+BkSuLbuGdb0ztdMif3SR+cKWWnribFdTDHVY3t2h4dpnvpaqsSjR49yVZCNGFUiB4fw/QRofvsZbktB5KcptKavMiNo/qx0QiPGfMCbZtHTdFoT2sucSZabQgiCKis426j2fAoJLhreB5RgrrHhI+j5vizmhRV3EcscKFvHbGfWSKG/yNIic4dGCsUP7R7qQlvbPc597LkAzYjPcqHxZp4fqMy5TXi58KmaakyH11c2wakiksKi51sltLVERWjdvg+nRAHqEtCiEB1hGr5BYfpYikMaXA9OQL3fUR2gDFKHL58aXDoUDwIQuCoB2eC0lOGo2k25H1iAoyo+fr6TDXe1nGfUPVcrRQQIpATQuUImMt6FP9Nr23STxj97iFQJVVner8WKaLEgisYiGQKrEKD5VcG4IRGR19+GB6/xSLoMeq6XNg/M1yNfIMGcdM4iwVz5Ce9GACuujVq2Di0Y1Z8drf/d/+6fpSfHnHMrevaMBojIHyx3XVSp6aeWyC2GT4GrCpjxbJVb8nbPFTHOCZzjLGaaq/tiZAIhMBHQsQc5FMat3COEQwACEIAABCAAAQjcnMCFdc+bS5bqbyZgKFbGrc3Zjfzgqu3FNt2MXLXNZTNcBYZ1aHN2PAiBkADNL6TBdR8CRs9mNMg+ZSMXDwEk6KFEHAhcksCgzu8Lr76P/ME5B7C9IzC3zLZPG9Xm9fkwc53InytqtMc9LVuu7mlMQiAwE9BGhMVvr8oKk2uK87NcQAACEIAABCAAAQhAICJwYd0zqik/IeAkgM7lBKVod9v5rSqreeT4yFSlcy9zdwmHwH4CNL/9DEmhiICOoc6tkpRZ+zJHuxcxOVdkJHgueVFaCNQlMKjze3V17UThjGtsI+e3cRqATsA3hC3XsnG36a3Z862d9/pCXi6vqKZpNJzfKRNCPAT0jdV3796p/cjQoD/5wh8eHjhdzYOOOBCAAAQgAAEIQAACEYEL655RTfkJAT8BdC6x8vhx73kUsLHZ0dhg529+xISAQYDmZ8DhVnUCxpnn2g9WPTsSrE4ACVZHSoIQOBGBQZ3fuUVVEdnTHXsebYaW3y6qUfjTdu0ftfnbeeC5KrLq/GafbihurosIaLWv1u799p8/2WWMRSRFyRIZAhCAAAQgAAEIQOBuBK6qe95NjtS3OgF0rlWkpzNJrdbIGcFw+fz888/ORIgGgW0EaH7buPHUNgK5BT3asYYpchvSzk8hwc7AyQ4CQxEY1Pl91aPnIn+wvfXZdo1/+vSpf0tyHng+FSyqbFRau+5RZH5CAAIQgAAEIAABCEAAAhBoQeCqumcLVqQJgVsRWD3P9rbOb+13zxmstE/jwHMKb9U+b1tZmt9tRd+/4tpsk1si+dNPP/UvDzmWEkCCpcSID4GLERjU+Z0bWiL6q6pIFP/wn5E/2HYAD7jz+/nz5xND+8BzxYn2uKfk7bqn8QmBAAQgAAEIQAACEIAABCBQncBVdc/qoEgQAjckYH+Nzr57bVyG44fN39cW/Qi1o/mNIIU7lAGdiAgAACAASURBVMHozYzj9+9A5ix1RIJnkRTlhEAjAoM6vz21za0z9Tx7VJzI+W0fkGJX0Plpuoo11ee957PW9YllO+WopmlknN8pE0IgAAEIQAACEDgLgW+++eYsRaWcEIDAfgK2arY//UYpaEWytry8fv1aiqe2ymnt+FfBn37qQ1TPnj2ToqevCTUqA8lC4NQE7L3dd54MqOvIwTGcDaduDBR+HAI0v3FkceGS/Pnnnznjtjzfp9uPd2FJ5aqGBHNkCIfAfQiM6Px2HpGUm2cPK7xoM/SqAUXmCaMunZ3fKvy8svIf//iHXTYVOzc/mGvEB79nFFxAAAIQgAAEIAABCEAAAocQuKTuKYe3HAMyyz569Ehnd719+1bamfTHaI+7fmpx84cPH6To6dQxucX1lJ49RBBkCoExCdh2pzvv/Ja8cp9eVt/y8ePHMQVKqS5DgOZ3GVEOWxFjHU+u+Q1bl3sWDAneU+7UGgIhgRGd35FOHhY3vLaVkDDmINeRP9iz9dl2kPdcnv/06dMJo4qkrQOrSKPKRvE9dY8e4ScEIAABCEAAAhA4hMDivq6b27sPEQSZQqAFgSvpnlIPX7x4IR+2HN5yaTurFlLVU3pWXnNc4CEWru9MwLZdbHjLKsLUe3rsq6oOJzcd0pqbijUlKQikBGh+KRNC6hLIuU5/+OGH1S1hdUtCatsIIMFt3HgKAlciMKLz+8uXLx7E9iexPSl0jhP5g20laiqb7eD/9OlTnyrI2z1vNP/ll19WM432uKfxPXVPnyIEAhCAAAQgAAEI9CewOG9ZDOxfNnKEAAR2EriG7qlNljpYSwpyzsw3UZJ2qaXM6r6mP10vOq7kz5MLXCel67jInXh5HAJnJ6CXxaiCswMxUth8S54/vaf604ENmxPZ/6DOBVxMROYv57kai48TCAEPAZqfhxJxthHQ0qLZEh6lkGt4UTR+HksACR7Ln9whMAiBEZ3fzsWztmN4EL5hMSLnt/3B7+lB28E/f4E7zKX6tTYQzIt2PQeeqwDaMWAXw1Yg7We5CwEIQAACEIAABHoSkFk58g9pFuqZyPUsJHlBAALbCJxd95SyJre3junK6Ybqr3Q4p5ZN//XXX/JFKb485dOfruXelvfu4eFBX6+MOjppr3oW99W2dsVTlyGg7X3GgXw510jr6svzPa90kfnlwPeU3betZU36BgGanwGHWzsJ5DzcbPveCbbb40iwG2oygsDIBEZ0fjv1h3N9NFraSGhYcXp/DS1LrarPzm8tJZ5asArjOfBckSM3f/oCnEt2afkJgQAEIAABCEDgVgQ06Zonb7qQo+hW1aeyELgwgfPqnvJba2mOVkvn3N6yz6rvkh765s0bQ//SIedazfP+/XslGBkKpcDOX7+6cBugahCwCWhpSC5C7u3Lxa8SLrPM7PlWglq2cuwBvFG/MdcxLOQcyAUE6hKg+dXlSWoTAa0OzHXvuSYHuqEIIMGhxEFhIHAggRGd356To6Jl6QcSdGYd+YNn+6n9uL3z22mpsbOw75YeeD6lZnvlnXW3C8ZdCEAAAhCAAAQg0I2AzMraKKl9k/rTxbFW5m61JiMI3IHASXVP+aq/+eab3IFbUrg+f/6s8x4Nn/eicKX9CUh4xJpUTucC6MUECYTABQhod6lRC1nYjbvVb6kw88l8U+KeL9NVL0aYoIoUdhrhLa28CX9yDYHqBGh+1ZGSoAjkPNxs+z5L80CCZ5EU5YRAawIjOr89Pl3bK9ya2ob0tzm/tQzfcPNrJX7Tz7BJi5vVqnfv3jntvHoq3OOessL5nTIhBAIQgAAEIAABCEAAAhDoT+B0uue04fvly5eLrKQ8yhO2Z42O1jFHx49JJWyqdS5WhEAIDEVA3w7Ilaen71mHNETbqWXfH+E7LDk3Qy48B5NwCGwgkGtmufANWfDIrQjoyJzc4sKoB74VlhNVFgmeSFgUFQKtCYzo/LZdpxORSCFvjWl/+pHz278G33bz23usdxZ7PvBc7mp7sXOYUVTT8NZ0jfM7ZUIIBCAAAQhAAAIQgAAEINCfwLl0T5nzpB7mbLLSkeXL11no2zBOLnOdc56mv6ribcuRpyBwFgLawZzbltDHF6J3X7sRojdRLvlBDmZQt7Noo1MHq2MqziJlynlSAjS/kwpu2GLP28CiEqrL1Ra1KJCfAxJAggMKhSJB4CgCIzq/Pavvc6cqHcXRzleKSmhVKfL+2jXNfYPELo/nrrzdsyCK1jJH+liUlzRGv+M/epafEIAABCAAAQhAAAIQgAAEKhKYVR4jTVsjMx6se0vO6UePHuUKrKM4dQTXZrOsfHtye+cSt1W8utUkNQiMSSBnFeng39Xrmb772tU61KHiuUUAP/3005gCpVRXIkDzu5I0j62LDPiLzUnWbHqzY0XjzB0JOkERDQI3ITCi89vz3TV7P/RowovWzhc5vxfXz84VbLTzW4aVebCXjldkQ7GLVFT3uZpcQAACEIAABCAAAQhAAAIQqE7gLLqnPuAt53Su+j/++KMi5O6uhkv7s026HkqruRABAqcmoNPF9aItVkGvT6NPA2hFizZ8p6+nrDSD7PmegWiTwyIfLQ4Yykk/F5iLKxGg+V1JmsfWJe1vp/JovVGRbfzYWtw5dyR4Z+lTdwikBEZ0foebpNMSTyHn2j0crZQvcgDbbv7c2vwcN0+41LbwwPOic/P44LeHMHEgAAEIQAACEIAABCAAgREInEL31LnBs4KWQpPDaefBwrkviKd5EQKBOxPQi7ZozFE3shi+h5VMK3K3yxwU2Xx0EMXnz5+LrDR7ilH0rJxDi4fD8+nlIoxE3kaA5reNG0+FBNTxRrvXprvalub/GGiYINedCSDBzsDJDgLjExjO+a3jKVapDXLu3Go55wjRZugiz70ducWx57KeTDYg6S25o73mqkUXkZs/uquf1XXCNAtCIAABCEAAAhCAAAQgAAEIrBI4he6pLd2Gc1qnne/0fGvbd+RdS7l98803aSAhELghAb0vi4fzyTIj002V/d965ZWU3N6pdUVfnFWvpb3gY5LXtshFP7fsS2z+HlNkVyoVze9K0jyqLrlNw6W28aPKT75IkDYAAQhEBIZzfq8q3qrAuRyo0WboDYW3nf0ek00kdeOnFK15mZtOPi891CVVz8K85E0fVk8Ly8k1BCAAAQhAAAIQgAAEIHB5AuPrnvK0GXu+pSfuOe18kq9nOfWit+/yzYMKQmCRgCw8i1YdvUp7Xkm97NpZKAuMXvn0rVSO2vA9vgtZVVjsLuSQqLIyYFEiBEJgIkDzoyXsIaBOeNGmrVVHmLL3gO32LBLshpqMIHAiAqd0fi9OpoeFHo2di2qSXXi7vqleZKdm3JU2Mn+lSXsINhylFe1xj/LaUPcoBX5CAAIQgAAEIAABCEAAAhCoQsDj/LZ1sSrFyCWiVc7Gd771VJWtSJ7veRsO+FzhCYfAhQnIwp7b4qyXRfu2dR7Dqq9XEZSOPt2t482/+uorvezafpB+iEFWFJlZFPMs3pdcvzTbmi7cMKja4QRofoeL4LwFWDxlR0uaxl91dF7mdUuOBOvyJDUIXIPA30arhscAcS4f6n7nt73zW4rQBi/1otylp80HnkvvWoxjBEZ73NOY5xJcWn5CIAABCEAAAhCAAAQgAIHLEBhc97Q939qKZH8hyymm1SPN5bIqPQ/MmTXRIHBeAnJay76htyPdjaAQmeD1J0vO9Kdq6hg8GVu01kT/qufxdD5KXH9VXvOenOWkf/funaofZaojBmUyOl11olrwc3ACNL/BBTRs8eThXuyWc8sphq3IbQuGBG8reioOAZvAcM7vVHOIKnC6o7Mj5/eGub6+9hRBCH+uEgsjG9c6MW8uqkb3DQaO+fFcLji/c2QIhwAEIAABCEAAAhCAAAQ6E1jVpA7UPbW+edEOOyGSR63WViSd+JX7RKLyUkaLO1w7S4rsIDAgAdl25M2VIUXvyGJn8v+5uP/1r9KSy2yit1I7EzbYZErzahRfp0/L1Z0aiFSpup/ta1R+kj01AZrfqcV3SOHVLy1OhGqtMjykUrfKFAneStxUFgJFBM537Lmmy0U1PDaydKGwANu8v/ZRexu0qbBI07VO3JrBanGxzt1K46yGpLpN+MiBlqOwGFxDAAIQgAAEIAABCEAAAhAQgVVNalaROuOSO02uIyPTig7p/9Pe3d/GbYMBGIeBDtB6hXSErtBMkHSEOBM4HsG5CS5ZwZnAyQhBJ3A6QjqC+6ACCIGUqC/KR0lP/gh0+qDIH5XLkS9JMU+uLzXaoSwztt0IXAbQQwqUEmCcCt0+/EuhI4VOj3nJMsqEy5mEwNRwVjgnerf1f3ed0yX5yi01amees1cdRMDH7yAVXaqY6UoVpMxPIL+vSgmvnY41uLaw6SuwXYHqZn4PdkAwBnZD3FE8eF7wO/9up0GxMVyhW4fWGq+nGnNJek5U2OiEeWWPEvGjAgoooIACCiiggAIKKFBEYLAldZG2J+OSCYNlCkicrNR7r5q7sIBzM8M7zF6lz5dZUGXvkimRhxTYugCzwOlI4Q/zz+gY4Z8SXy/8adY5b0rXhMZ50QAb/Itr/rDO34zVAevnInhPADJ0NIUM88XC92q+jyuc7IYC8wR8/Oa5HfOq9jKobYHOIRTtE9yuRMAarKQizIYCdQrUFfyO5kl3ks2blNyZ1AvsjOLBswPA9D6Enog027gtaS/RQgv5nP2/+2DdzS57Wl73KKCAAgoooIACCiiggAJLBAbbLyR+kbYnwSHeCpwpWt9E7cwlg4eIczehbkLvW59yOlhYT1BgPQHCukZ2G16+UhjH8/nz50ibiPiYr9/oKj8qMEnAx28S12FP7htueD6f/SbfxFNhDW6imsykAhcUqGvZc5aKyltsLoAagspNuWaHqPOv/R50y6gyMDksD0LLZHb/TlTS9I6bq7u0CO5RQAEFFFBAAQUUUECBfQgMtqEu0n6hdZbGitrgzBltotTtnQW3jXwXxDQpBQ4uwEQLJrhHCMzrcDHhyMSPawj4+K2hurM0GYuTDjdkdQrePbGzku61ONbgXmvWcilQSqCu4HdmcnNT4Pz6b6VQSqUTjWZd0nuSNhjamRx0a58cbYd1qLgFPw2jo+M/5oPf9NE4aG48pmcqoIACCiiggAIKKKDAqgKDbaiLtD3DuOS+sjMvvO+Q+xVQQIHaBB4fH5v13tsZ43ss6i5rH3VbgVICPn6lJHeZTnsZ1FBAFl5lGe3w0Y2aBazBmmvHvClQiUBdwe/B0ferDnIvXiVRPHhJ8Jv/fTPZG3Tru5bxtqHTZ/aC503iUWGjOy4pe5SUHxVQQAEFFFBAAQUUUECBhQKDbaiXb3s2bwvOl+siIfl8ljyqgAIK9AkwC6KzrylMw+i70P0KLBfw8VtuuNcU2sughjIyUqfz+yqc4EY9AtZgPXVhThSoWWBO8JsXKvBnjVKFQGxn4iw80rm/2p1RPHhJADi/7Pk///wzA4H/J8K8gdvb29lLsnPrwUG7S8o+o2heooACCiiggAIKKKCAAjsQOFTb83Q65auMVpXLkueJPKqAArUJ8HK9+/v7KFf0Yr38AKMoD348goCP3xFqeUYZX79+nV5F5NtVS1OWOvdYg3XWi7lSoDaBCcFvVpMgPnp1dXX9/x9a3fxUHYx6ji/wYFKbG+QeBb+XRJfRTpeKCra8oWTGcIQw0pYFzxe+cikqachY2DD4HSjcUEABBRRQQAEFFFBAgbzAAdueNOjyb/tGbHMt4nwte1QBBQ4i8OHDh/Tr68uXLwt7og6iZzEXCvj4LQTc3+WEM9JZZOfzmaES+yvsLktkDe6yWi2UAmsIjAp+M0WYoU+8fqw9M5uAKz9VmZF8c3NTJGf5ACoB2m39JxTF8pdHf/OTvwdX7YvqqOCC56Scrztf+B3h+1EBBRRQQAEFFFBAAQU6BQ7b9hyz0ubyRmWnuTsVUECBtQUY0pR+g7EY4devX9e+tekr4OPnMxAE6A8nnBE+Nhush1oquhGl7MfiAtZgcVITVGDHAsPBb3ofCLumQ6ICCuPTi6xWlA+gpqNEQwbq3IiKk/7Kn5rt/Gu/2+MSBlMmMF9qwfPmXlFhowwsL3uUoB8VUEABBRRQQAEFFFBgfwJHbnumXbFR/dIedM3zyMSPCiiwIQHi3Gm/FksS8s2/oVKY1Y0K+PhttOLKZpvHIPSHh5SJOLgKRdCofMMarLyCzJ4CtQkMB7+Z8M0k73y+aag/PDzkzxk8mgmgMnWYZWoGU6jqhKg4ywPAzH3PFHDSzO+w4DkNj+X/wUdz3NNMLi97mqZ7FFBAAQUUUEABBRRQYGcCR257Ru3HtGZDIy495B4FFFBgEwJ80UVdW/Q38urWGS/y20R5zWRVAj5+VVXHy2eGcTbpTym6rFkY4OUz4x1nCFiDM9C8RIGDCwwEv4lrDjbCG8H7+/sllPnY+eamfUMRuS154XcDm1/2fPzMb4YRhHn8Y9bWG6zWqKTp+Qa/UxP3KKCAAgoooIACCiigQFvgyG1PJrK0KTq3bVV1srhTAQU2JMDyFczciOLf9FD5/bahStxuVn38tlt3y3POCBvG2USz+/jmGfMDbPndTWG5gDW43NAUFDigwEDwe3xwlODrkqGa+Rula5JUXlXRZOgiv+Pz4fMQz87LkLHT6dScw3gFXuWeP3/M0Xzw2xd+jzH0HAUUUEABBRRQQAEFDi6QbxK2cfbX9sw3qZqy59uDbR+3FVBAgWoFCEA+Pj7SU9TOId/qf/75Z3uP2wqsIeDjt4Zq/WkSsEjf6Grku/6KCzm0BgOFGwooMElgIPg9MqTa3HLSytvtXPIVlnnDGTFafp20z69/O+q8KBL8ptTR8NjIYcx7ksICLyx4Xmol+aiwUa5KlT1K1o8KKKCAAgoooIACCiiwJ4Ejtz0H1/GyVbWnR92yKHBwAaZhpPO/6Vl6+/btwWUs/gsI+Pi9AHJtt+BHVPQjkz3O+a6tmjL5sQYzOB5SQIGMQMngd7R4SOau0aHMGP8tvu2b0kXx4FJdFUSsI7r2x8Eek5ubm/Cffca8nebgdjTHPT2/VNnTlN2jgAIKKKCAAgoooIACuxEITZUxJdpZ23Ow7PmW4Bgxz1FAAQXqEegMQDIrxvh3PXW045z4+O24ctOisapE1GFu5DtVqnmPNVhz7Zg3BSoXGAh+X19fjy9AtGzR+AvDQtzpJZ8/f0531r8nCn6XWqEu/9rv/Mx7RrQFzPP5zE+9IoxRSdM0DX6nJtGeSf/Komv9qMCggA/YIJEnKKCAAgoooEANApN+tOys7TkY/M63BGuovsrzMOnpqrwsZk+BfQg0L2CORvYQ/2baxj4KaClqFvDxq7l2CuaN8TRRx/W7d++c811QeO2kjlaD/l5d+4ky/aMJDAS/J/UpzGuQ819OX1OfuOkWR31Gk6ELRn+jVkH0sEYD2aKj7QXPC7Ylot8Q0U15fkpF2aOU9/SxczX7Sf/09qRhWYoL+IAVJzVBBRRQQAEFFFhDYNIP4KO1PfMtwTWqY2dp+pN4ZxVqcfYhQACSDrQ3b960i8O0jY8fP7b3uK3AGgI+fmuoVpUmMYXoLau8WfXTp09VZdLMZAQOWIP+Xs08Dx5SYIbAQPB7fJ8CIV5+N8zIwd3dXd9VTFDuO1Tz/igeXDD43fkNGCj6xhBwAtHusDBgqQXPm/tGhQ2ZaTYKlj1KeU8f+YeT9vRJt6cqvmxZfMAu6+/dFVBAAQUUUGCkwGHbnv/+++8gkUOKB4nyJ/iTOO/jUQUuKPDw8EBEqp0B+gmjWSXto24rUFDAx68gZlVJEeSOIt+Pj48fPnyoKpNmJiNwzBr092rmkfCQAjMEBoLf0QDMzA2in6qZM9uH+JHRN1+ZGO1GW/hRPLhgFDMP0hf8XmnBc+pxsDVSsOztx2Z/2+k/H9bh2V8xLdGlBHzALiXvfRVQQAEFFFBgvIBtzz6r/BjovqvcHwn4kzgC8aMC9QgQkSIu1Z4V0NfBVU+ezcluBHz8dlOV7YK0v0NYPufp6YlXR7dPcLtygcPWoL9XK38yzd62BAaC30Rbxyywdnt7O+O11oxw74vwsX+LC543dR8Fv2fIZJ6hfHWk0WiQw4LnhKILLnhOJqOSptk2+J2adO6hXvi/ralc+rYY+eFvsk4od84T8AGb5+ZVCiiggAIKKPCSAodtezLJI+9s8DvvM/KoP4lHQnmaAhcRoA+EUEfTSUjfiL1JF6mFw97Ux29/Vc+XCT+fGFJDdyu95fnpZPsr/g5KdNga9PfqDp5ei1CPwNXz83M+N0zODtHTzjP5X2TesiH8tuiMnvIzNw3idt66wp3kvL1eH7/XmXhdMJ98A/ICpL4EWSieE9pH26/H+Pnz52DHSvvawe2+Gmwu5EfGjx8/BhPxBAUUUEABBRRQQAEFFFAAgcO2PWmmhddUpU8Cc+KRSfe7RwEFFFBAAQUUUEABBRRQQAEFUoGBmd9cQPS0c8QlIWomfBNPnRf55qrOyDcR0879adbr3BNlvpNuSc6bycF9KURryNNFEl5wwmTispFv8hAVNspV8bJH6ftRAQUUUEABBRRQQAEF9iRw2LZnfm739fX1nmrZsiiggAIKKKCAAgoooIACCiiwqsBw8JvbEzdtv3qnydDd3d3Hjx/nxVOJfJ9Op7RgtPm/f/8+L800tYvsieLBxQPA7WnlaQHRCzvbq8ozV6D4MvKDs/OLlz0UzQ0FFFBAAQUUUEABBRTYpcAx25754HfaGN9l1VsoBRRQQAEFFFBAAQUUUEABBYoIjAp+E42OYrrcm7XQiadOXdeaiCxrZXdGvpnTvPXINywRVNkXfpN+vluENySFx4IKapbOo68ks1J6OH/qRlTS9HKD36mJexRQQAEFFFBAAQUUUCAjcMy2Z77plFkRPSNZ6hDLifGnVGqmo4ACCiiggAIKKKCAAgoooMDaAqOC32SCIC6R6WjIOUtq//7774TAx7zWmrA3M8WJ3XYGTZmazEziTc/5RimaDJ3vwphXtRBFtdBOh24RnNnz6dOn4Ezkew3YkH47A2Gbil7jpiF9NxRQQAEFFFBAAQUUUGCXAgdse+Zbjrxr7FIVfXNzw6Bq/hRfSOxSJfK+CiiggAIKKKCAAgoooIACuxe4en5+Hl9I5nnT7o1eLB0up8XO7G3W5SY620xQJhZLQ53zCZRmYqXn85lGdUhnuxtE91kNPuT//v5+3gvRQwqdG0ydz2A+Pj6Cz6CE5lpGFaw0Tv/q6qoze83Od+/eEYDPnOAhBRRQQAEFFFBAAQUUUKBP4GhtT0L+fQ1tWtnRMOs+tLL7aaS3lxB7enp69epV2VuYmgIKKKCAAgoooIACCiiggALFBaYFv5vbRyHeJXkiNLvSvOQluZp9bdRhwVx59sxOre/CvjemN+cTcf9/pME3PjIKgYXQ15iBTedL/u3jvKvPyQF9Neh+BRRQQAEFFFBAAQUUGCNwnLYnQ4ffv3/fZzJpzHpfIpP2R61OmpbNGmOTEvFkBRRQQAEFFFBAAQUUUEABBV5eYOyy5+2c0QxmPvft7W1759RtpokTG2ZS8hqh2amZKXI+fQHRUP01It9kNR91boLfTYmIQK/Em5l63tw6v3BfEXATUUABBRRQQAEFFFBAgX0LHKftmV8L7YVnfpOZ0+nUfrRoWrY/uq2AAgoooIACCiiggAIKKKBAtQJzgt8UhpAqY/AZfk4beFKYkxXbiJqzYBqvCV8pNnwp6/aKcOShWfh9jcxgmEmWpeaboyw8zgLpmTOXHMoHv33h9xJbr1VAAQUUUEABBRRQQIEgcJy2Z2Z8+UvGnmlFRm1bBliv17QMFe2GAgoooIACCiiggAIKKKCAAkUE5ix73nljhqIzk5upz6yzzbzwJgTL2mjX19f8zWRlAqKEyVeaiNyZpZfcybRvChgCz9x61Rez5d+3zd3XXpUunwFf+P2Sz573UkABBRRQQAEFFFDgUAI7bnvSXm43KkO1rt2+a27Ee9Zfv35Niz7clw1C8gx8b+9xWwEFFFBAAQUUUEABBRRQQIGaBX4plTmmce9sJvckmbu7u6iTIvo4KbXBkwm0R10S0SWrzgwYXHMvPzc9yqofFVBAAQUUUEABBRRQQIHxAjtue9KOI/ycUtC65KXg+aXR06sm7el8vTpzvll5flI6nqyAAgoooIACCiiggAIKKKDAZQVmLnt+2UzXdne6A6J14cghwWmmg6+U1Xx0edUFzynRYGR90kr4KxGZrAIKKKCAAgoooIACCiiwLQFWF6c115lnxluv1MBkcPOrV69IP7ov7T4j35GJHxVQQAEFFFBAAQUUUEABBeoXMPi9qI7ofaB74nQ6dabS123RefKknSwj33c+k8KZE9B3dPl+lsLrK29InLXuw7YbCiiggAIKKKCAAgoooIACIwVozXUOJmbyd+f+kcl2nkbYm/YsrctoXTEalU9PT2/fvu28yp0KKKCAAgoooIACCiiggAIK1Cxg8Htm7Xz9+pW+AKK8375960viy5cvrMjHmX0nzN6fmfk9OC179k258OHhIRN3DylnTMI5biiggAIKKKCAAgoooIACCqQCNCE7W3x///03Dcwi879p2ZEUjbu07cZLvhnxzFzwNGPuUUABBRRQQAEFFFBAAQUUUKB+gavn5+f6c3nBHNKzQDiZUfY/f/5s/qbHIRoXPyZ7DNJn+Pyvv/5KvJy/2WaI/ZgLO88hV52zq+mn4FVtnZeM2UknC0WjmOHkUGr2U/Cwf3CjKSPFbMobctsIOIdgENATFFBAAQUUUEABBRRQ4MgCNBjTyDQgNKl469a8JhUtPoZoNy3c1JZG6/l8NuydyrhHAQUUUEABBRRQQAEFFFBgQwIGv3OVRYyZ8G07GJw7e+KxhYHqq6ur6IZklRH60c7xH3mdjGflrQAAAf5JREFU2+B65uNTy5/JPAZW2Muf41EFFFBAAQUUUEABBRRQ4MgCjGxOX8XdgNCk4jVbf/3112+//ZYhokn7/ft3gugMZe4MpTfXEva+v79nLngmKQ8poIACCiiggAIKKKCAAgoosAkBg9+5auJ1a+/fv8+dseAY/QtLVkSnYyKaik2nxpLeCjpNVgrzdyK55EAnizsVUEABBRRQQAEFFFBAgSDAoGGC3FHTLxxlgzHQzR+2mRROm65Zvou1u/jTPrNzm8T5s6Qh2ZmsOxVQQAEFFFBAAQUUUEABBRS4lMAvl7rxJu67ajC48y1u41mInbd7QLY1Tn9h2ccreaYCCiiggAIKKKCAAgoosF0BwtLEv3lFNy2+dgMwlGhkkDuc32zQnHzz5s3gxPHoKj8qoIACCiiggAIKKKCAAgooUL+AM79zdcQacVGMOXf2lGMky4vW8ivU5dMLeWOYPyuo39zc5M8fPLrqNPf23ckwZXduQdvEbQUUUEABBRRQQAEFFFAgL0AUnLd9972xO38tR2mI0Q5t/ixpig7eyBMUUEABBRRQQAEFFFBAAQUUuKCAwe8L4ntrBRRQQAEFFFBAAQUUUEABBaYJ/Pjxo3mNdzPtu1nnvEmClc/ZuL6+ZqNZDp2///jjDwcfTyP2bAUUUEABBRRQQAEFFFBAgc0K/Adw6uvGc9F1agAAAABJRU5ErkJggg=="/>
  <p:tag name="POWERPOINTLATEX_PIXELSPEREMHEIGHT#5C696E745F4D20207C5C6E61626C61205C62757C5E32206441202B2077205C696E745F63207C5C6E61626C615F7B5C646F747B637D7D285C6275202D2020285C62755C63646F74205C646F747B637D295C646F747B637D297C5E32206473" val="183.3333"/>
  <p:tag name="POWERPOINTLATEX_BASELINEOFFSET#5C696E745F4D20207C5C6E61626C61205C62757C5E32206441202B2077205C696E745F63207C5C6E61626C615F7B5C646F747B637D7D285C6275202D2020285C62755C63646F74205C646F747B637D295C646F747B637D297C5E32206473" val="66"/>
  <p:tag name="POWERPOINTLATEX_CACHECONTENT#5C696E745F4D20207C5C62757C5E32206441202B2077205C696E745F63207C5C62755C63646F74205C646F747B637D7C5E32206473" val="iVBORw0KGgoAAAANSUhEUgAABOgAAACUCAIAAACm8oEXAAAgAElEQVR4Ae2d/9UXt/G2Q04KiF1C7AoMJXx5KjAuIVABpgRDBUAJxhVASrBTAUkJcTrgvRKdzKujX6vd1WpX2vv5A7T6aKWZW9JoRjPSPvry5csf9CcEhMAmBH7//feff/7573//+6+//vrPf/7z3//+t6vmz3/+89dff/2Xv/zlu+++e/Lkyf/93/999dVXm1rQS0JACAgBISAEhIAQEALrEJCGtg6vQUo/kuE6SE+JzGsh8O7du/fv32OyVpKFBfvDDz/89a9/lQVbiZiKCQEhIASEgBAQAkJgLQLS0NYiNlB5Ga4DdZZIvQQCCMRXr16Zc3UtTdiuP/30k8zXtbipvBAQAkJACAgBISAECghIQyuAM8dPIxmuHz58+Nvf/hbEZPrRmI8fP56jV8TFNRH4xz/+gdc08LJ+//33BAPjUCU2mAhhDFpihhmljNWgpM8UtuuPP/7o5ygtBISAEBACoyMgRWX0HhT9gyIgDW3QjltNNqHCF//717/+9fLlS0yCRd4wYt++fXtxdkTeoAh8/PjRH4RYqpxuLfPy+fNn/Ku5cUsNjO1yDfpVCAgBISAEro+AFJXr95EonBgBaWgTd27A2tU9rmxeovoHYZkYqO7yG5YK/0YcZyHwKxaFvK85e0n5GxD49OnTw8ODe5Gxh7/0+fPnlfUkdwGtKnyz33zzTWVVKiYEhIAQEAJXQ0CKytV6RPTcCgFpaLfq7j8EhuylHmNvFQZD7KTCr4WjFf+V33OUvBQvImZcBLAtbWixLcJ428ALFwtbJX4CMzge0hvq1ytCQAgIASHQHwEpKv0xV4tCwBCQhmZQ3CRxXY/rs2fPfvnlF1PxMRiIBCj7pth0efHiBT5Y95aOERp6SuxBgIuUnM+fQYiI3HyvElEAyVOv7Ln89ttveyjUu0JACAgBIdAfASkq/TFXi0LAR0Aamo/GHdJ/vCaTxGH6ViteqUWrFUa4Hcf3a3H1q+yBa/bvQFQxFC1SnUG42WqFZa5rYiTHvGPN6qKmGBblCAEhIASujIAUlSv3jmi7AwLS0O7QywGPV/S4cpk1jlOfUM6ssq/p58TpYOPTFcBFxgnDuLBy+iOAPxxnODsLZbf5fsIaNsTg+fbbbx1JhKMjIneSF49tq5AI5KORsbaUEAJCQAgIgT0IxMJcikqAZ8O1OKhZj+Mi0HBUSEMbdxjsovxqIdGo7wE/BFIuEsknSYK37BEv2eLrKnA0Av4pIKJtj2uubUNcZ+0GEjsgrWimKhucfgLKWzWheoSAEBACQuA4BKSoLGLbdi1ebE4FhkCg7aiQhjZEpzcn8nKhwnwn09fmSRPxG+QEj2y6+HHFwa/EZwY5euyPwPv3761RP22ZrRJ+5X56W/1WA77iR48ecUiVXfZtVdlbvuC2TBK09fvvv/s5SgsBISAEhMAFEZCistgptnpS0k8vvqgCEyPgjwQ/vY1lq0Ea2jYAB33rWoYrVkFwew1nAheDhAtWK70SVDhoPw1NdhCtbbdnNWeqbUPUZqdbHamMJYLYFwdkma9CdIA2WcrQ6VchIASEwOkISFFZ7IK2a/FicyowBAJtR4U0tCE6/Qgir2W4xs7VeF8zRoGvicSZllP+1YopcRwCgfl3XI+0bSi35cFGCYc0NsPFQdZctLAM182o6kUhIASEQB8EpKgs4tx2LV5sTgWGQKDtqJCGNkSnH0HkhQxXdjGDYQ3DBfeUwcFlwpaOEzkjIS6pHCHgI1DwDJed/H4lyXTwzWEr43+OzDKVuCYC3FhO6DgB5PzpUuhr9pGoEgLNEZCi0hxSVSgENiAgDW0DaHO8ciHD9c2bNzGmT58+jTODHP8TOMFPPJZ/jcsrRwgsIlCQmIvvUiC3mbKz2pqmVaYJApxGfvLkie34JmVXk4ZUiRAQApdCIDnZpahcqo9EzM0R2KlKSUO7+Pi5iuHqLsgOwKq0OfF75ByzjL/9nzAJqNLjTRBIfnPV8Z6Ta5XI5GIE4oiDygpVrDMC8Q1bulircxeoOSHQHwEpKv0xV4tCIImANLQkLHfI/NNFmLTLwXx6chGVfhmX/vDhA1uewRFBXg9y4heVIwRyCBT2TQo/5WqbPh/LjW1ODjDzLxa4S/sJEGBKEmE7OhQor3GsOPyygzY6a6JfCAiBAgJSVArg6Cch0BOBghpW+KknhVdraxol7SqGa6wI0uWrBh/aJDoxXwBHg8SjhQ+2JnrnagNL9FwHAW5RwrEWaypYXzsvFs5dT1XYQbwOLI4SJCA3lDDX+IOdSl8xsbXcBAiwV2NnFT3cLB2XBwcZrjEsyhECMyEgRWWm3hQvQyMgDa3cfRMraZcwXPGXJjuAU2TJ/FwmiqN0xxw4yt+AAPdwYEz6h5owZcncUJX/CkaO/2jpnRHIVk+HBJtKdsKzvjnAHN1qff36dbL7cpsR9eCopBAQAldGQIrKlXtHtG1GwIVBoX589dVXmys55UVpaAXYJ1bSLnHGFTdpjD467nCzKOZCOaMjgKHy5csX7vv9+PEjxsl+qxVAcibf2p2aE7HNsVAmaVUMRbmqU351W5jJppPWbLKkMoWAEBgRASkqI/aaaM4hQPQTsWPcio/iwR+Bimwr53ZncpWcni8NLdcFEytpl/C4JsNvBvI+5caN8qdBoKEn3x0zSCIzkF0HqRsOkA/EYLKD4juZrFhlsLSVV0IICIGxEJCiMlZ/idoCApyte3h4CAqw/frDDz9wzm4481UaWtCVPE6spJ1vuOYua2EHKO4J5QiB0RFIbts7pnYene2JDMseFrjFx7pLmFj2OBJc8D0ObbgiqZKaq4O9wHXPflFbQkAIHIGAFJUjUFWdpyCArzW2Wo0Sljm+TI4n03JulZhDQ6PLJlbSzjdcc34beVxvJSzuw2zO+Ml90umyyBDJ7wfzuy1PFjwyk+7H0Q+4shVd6Auz4Qtl9JMQEAKDIiBFZdCOE9kxAsn7Bf1i3OtBeNHoF1L4HNWnp9HQYPm/Otr/P7c8jZJ2/hlXrQf1M0olR0eAnc7cgP/pp59G587Rn9tyGtrdytnmsk+1/OscPSsuhMBtEcjJ7Zy4uy1QYvziCBSUEJ9y/05KP3/udAGcaTQ0ejAntUZR0s43XLn2JjkTcsgmCytTCAyBAJ+QSdI50+5m7kqAUWRi3EGFO5mscNLJbL8qIQSEwNAISFEZuvtEvCGQW6CtgEvkdmqCYpM93kFDo8tyY2AUJe1kwxWNMKfwyXCdTCKIHTbzklEoxNBOs5nHjM519CgyMaafxSwnpvzCBd79YkoLASEwFgJSVMbqL1FbQKDyVEtlsUJDw/10Bw2NTikoKqMoaScbrrldTMD1j88NNwFEsBCIEcgdkuQygGlGe26bdtwDrlzKwo1TcW/GOYoWjjFRjhCYAAEpKhN0olhwCPDZmxoobug6uoOGRtdPoKSdbLjmVD3U3JqppTJCYBQEOCSZDM/A1/r06dNRuFikMycTR9nJixksfAInKHzDLeoAAT0KgSkRkKIyZbfek6nKtbiy2DQY3kRDo78mUNJONlyTqjzIVu4JTTNnxMjcCBCCkrzHD6OIa3hn4n0Cmeh3h7+YLe5A57Rbv8I7p4lQwn1diFO6Mzji/coISFG5cu+ItlUIEN5VsxubO+25qq1RCt9HQ6NHJlDSTjZcc6reoo44ynwQnUIABJLfTOP7N9hFM+GDTZKb0SNu38KOLd7EgLx9+7bcWTXnYMs1TPwrQ53tSL7Ozb+5T2JOzL5YGxqBnFiTojJ0t96WeOK8ykOXxW6a40s1vXwTDQ0o5lDSTjZcc0dHFCpcM9lUZggEnj17Fus9WK0fPnwYgv56InM7eYMecPXvZGKlx+gqQxH3crn8rX61LQC4nuYqslv14J2ZlaJy596fj3eMUob0d999l2QN+fz8+fPkT1Nm3kdDo/vmUNJONlxzPgqFCk8pIG7I1OvXr+ObhAnUmc9qLcjEEd2t/p1MLPAs5Is70DrjWpjgvqjPBV4WXtdPQuBEBPzR65MhRcVHQ+mBEGA5Y43Ds2rmKz5YNJPPnz9Pdnyp3Cm30tCAIme4jqWk/ancqYf+Slh5rn55XHPIKH8gBAiP9B1NjnK2M2ddGOaQia6b/FNAdqswcimnwvKWPK65uRmca5WFnwNK+RdEQIrKBTtFJDVBgA1Z/ppUNWIld9PQ6KM5lLQzDdfCvns5/n7EGSKa74YAPtX4QqaPHz/OdIew36dznJ1wHNF3Jp2wYB8/fuzykUuW7/Pu0jJcY0yUIwRGR6Aw5aWojN65ov+2CNxNQ6Ojp1HSzgwVLuh5isC5rTSZg3FkYvBNMFQcgnBmtVrptdxO3ogHXM3dCvH+gcyynlpwxs4xqsWFELghAlJUbtjpYnluBG6oodGh0yhpFzVcFSo8t9SYm7tYJnJ+gLsQvvnmm4kZ//nnn5PcjXV2AhYI5DYTFKvVP9q6uKEWxMQmAVGmEBACAyFQMFylqAzUjyJVCDgE7qmhwfs0StqZhmvupj7wXVQQNQOFwDUR4NRE4Gt9+fLlp0+ffPvnmpTvpCq3mTeW4cp5tjdv3jgo3J1MPixljysldXrTh0tpITABAlJUJuhEsSAEHAK31dBgfw4lDUbOPONa2MhcVBA1CYXABRFAJgbnWic+1Orjj71nXko/n/RYhqvffXYnk3G06GBBps3tVzcolBACN0FAispNOlpsTo/AbTU0enYaJQ1ezvS45jRdyJrePTW9gLghg4FMnP5Qq9/FuZ08LL2BDDkiiIwR/04m43RxQ60g06wSJYSAEBgIgcKklqIyUD+K1JsjcGcNja433SYYBmMpaY740wzXwhXzAax6FALXRyCQiXc41Op3Sk4mjuVuzd3JZJwuHmEoOGesEiWEgBAYBQEpKqP0lOgUAgUEbq6hgcwcSprr4tMM14KGtxiPVxid+kkI9EcgkIk3OdTq4zyBTCzcyWScLnpcC2LNKlFCCAiBURAozGgpKqN0oui8OQLS0BgAEyhpNoxPO+NaWA8W3RpGvRJC4HQEApn49u3bDV/0fvToEYygCY14Le0EZydgoXAnk42xxchAXc5kWCkhBCZAQIrKBJ0oFu6MgDQ0en8CJc0fw6cZrvqot98NSg+KwOvXr1+9emXEb7uK6bfffnM1PHnyxKoaKJHbyRvo7ET5Tia/L2CqcOatoOb6lSgtBITAEAhIURmim0SkEEgiIA3NwTKBkub3r0KFfTSUFgIrEPBlIvbM58+fnz59uuL9/xW1zy0sRqL+741r/Z+TiaMccF28k8mHu9xHBZvWr0RpISAEhkCgsBWFzB+CBREpBO6JgDQ06/fRlTRjxCWuaLgqVDjoJD1eEAFfJvLBT/Sbzdfn2qY+9VyQ00WSRpeJi3cy+QiUpVNBzfUrUVoICIEhECjM6LIoGII7ESkEZkVAGprfs6MraT4vpK9ouGojM+gkPV4NAV8m4lck1nfx9GOBhaE9rqOfnai5k8nvu7LH1S+ptBAQAqMjUDBcpaiM3rmif1YEpKH5PTu6kubz4tLnGK7lG2i0kRn3k3Kug4AvE3HWffr0aQ9tzAXzuI54xvWXX35Jso9Wt9kFnazwiMzKO5n8phe1Ver0yystBITAoAhIURm040T2nRGQhhb0/tBKWsCLezzncqbCLiZkyaeR7CplXgEBXyb+9NNP+Ot2UvXzzz+7GrCI9rhtd5KBuUUwCX9Y0VyN685qQhK2NC7l77//PmeF8kqy6SEOuNbfyWQ8LkonHXM1rJRYRADTCAng5p1bFm3SsSl2okCooZx76SCeAc+kgNr9wnCx0c4FpKh0BlzN9UeAnXcWfcK+GO382fqFIGJe8+d0gMePH/enbUOLs2poQDGHksaSx3rHeGPUMd5M24TBFUPuyxl/pqwnxyVXs55BlNo8CgELhXXdzUnOg1o6uiEsVRuxjOEmXLAwHA1LgU6kBkwZDcZdnMB2pXBcVVzS5bTCJ26xVQ5yxohH7a6stiy7qPD6jFdy2rAYI8egJsH61LDycavig88+LHGaAs25oy/4ZBcDnsoRmNvq9+eOkc1e1bbaLvtWebJLUSl03NFrcaFp/VSDAEJg1eYySgKqQlIHqGnOlTl6VMynoYEbmE+gpNVzYQsKekJuyF3R46pQYes5Ja6DAP4E+9QnVhx7ReztbSOPOcy+Jv+6PSdXSec4Yfa9cJi8f/8+ZsHte5Hv778SbcIfupp/c7J9yCeu5PoXTZm71cnHmIVkzqKRD2jJF5UpBAwBJs4PP/wQDBXGIQXM40EagcPmNH+tXK94V2jXmqB+zNe1coxKHh4ejBdLQCdCcm1t9voFE0EHBRRKUQkA0eP1EXCnY5LrPsQjghjVJoj88U8ahYG/bV+q74DMZBoaiM2hpMEF9qcpz8FIQKFy4418FiZ/yPHohhyvh+E89ZslDUuy3RtQ7z/yWZGGbamq0xE4epvNGDyuoUXfiD+At6VZD4yRoxMIgphIxAdsBrPP7ZOZZOEt36OYrIcyCKOjWdhZv0/5KuTBJ4bOzwHDnbTN9zqjyIeI4TQfj/UcBe5KVkMEl70ee/lazabc0A2mvFGSTNCVvjTwu9WlKZB8ccRMKSqbe+24tXgzSTd/kYmZG8+4XhE7yZmLcGB9DHyzm2MrjhsVk2lojFVfRTExO5ySxriK1wvGD4Mqt+7khpw/Pv9wymQOpoH1ikucQpIaPQ6B46RVQPNBDXWQiYz8PoFnQJT0GZbNLUSGP2eNVD/Tn8UskEHXXOoRdozaDYHr9m4ygTf+UsxegRgfcEC7s+HqW62MveTiHeuXTSZUbrb6W1GLoyWpTvkTYdU20GJz5xbIIeb4PZe2i7d+0Fp8ca4vS15u2iJYfHugQD/FfLm0Yd2k8oNGxUwamkNpDiUNXchfGkjTU5XjDRwKQ+4cwzXZK8ZhYfLopxEROEhaxVAc0VAfmcjgr5/PMeOVOcnVi8mY1J7jOk2Nw/Bw1NqcDRKrVOG4oaNzfHnKmFnbXLyD6LMPSmsrnL48o8WH6LaGqy+gChscTB8fLpeunKS5sRR0gV//qingzx2/EksX+MrRdtl8KSqbu8Yf6oyNbXbO5tb1oiFARySHMevUBpFCbbb8bdhNO2JUzKSh0WvTKGlMeVsUSNTrmTZ0XcLf6rXF5RzD1ecnSN9Wpwl6a6bHI6RVEp/mDXWTicyCJEcNM5MaJ8JllcFsSyC1BWj7E3lVnQ15rKnKl4Mbll6aMBB8li3NrzVk3KpMYDXdVsjbyCnvbvhD1MbVtrFqwyxpDLvKrUxNIilGjEgSM41/n68gfdsxXDNIKBOsDjJcK3FrWyxpBTGS94RFYO7aXKCXVxHcfFTMpKGBZFK6jqikmZPDDZW1LASDyl8QSfPr4epyQAGPgRJjc8AlZlr2Yt7vmdNcWuVgbNuQP1uCUdr88eh1nfpjmsvacxJkH+GkkKWVi09hMx5QPbcZ2IFQDoCVRhuPnEDm3xMiC7RbHHhJybMTNGs9GK5rJQ8qb1BD8LiTznjwnJUTDNqAzYtLubNAs3b9lQLo1g4zq0eJzQgk1ymmJ12zoU4mPhXyuj8R0AFWVdV2VCTlpE9ew3SHATyNkhasNYjKbYqWP7SsTqe1/rFh11ZW5V8bFb8STIy4gHKEQB8EuPK3T0O0ctyVwlzpxhfYYl6QktwOupZBqjJ7lUuGk68n18tkyf6ZXHlq8ofd6G2XtZZllF3Z2p87tXhZBLhG2G7yXLwlODmEyGQub2aQRpPvrp2tz58/NwmQrDBJfLLkxTNNUCTpLAuB5CvKFAJ9EEBQ8N31eMozaDEd136R1akQXMJPhcHsjpvow6BrJdZqjmv9OA0NmmdS0j58+GArnesOgn22KVq8ziXYrDi8bnW6IXc5w9X8IccNQdUsBGoQKO+419RQX+a4YY9iGst3FrDNSw4XlJf5WqsKl2tr+CvLgxGP3Y5A3Fb5YmchbbfVrLdmRYCP0DjWsPoWFcfAL2GYlE0pKxYnGPm5dzfMVlSTsu0aEzBiTg4xx8uiEBiRZdE8AQKsPlhZ8eh1VisG7VoeqS1WIVwlO3fT1lISlJ9DQ4OpaZQ0FhpzjbrOqlnvgm61x3fv3n377beYrMF2CbvAlzNc9W006zYlzkUA75wfq3BoOvxKVSPO+eZqcsnBat28B4baXVbaNqjCjdhdqMYXqbaBt/BO6udFGRXI2VQdyrsRAlh6pkfWDLzNm0o5TAsHXP3PMudej/PhKDfNy8IhruqyOdZlSQoXhUDyLWUKgUMRyFmtNIpU2WC1opmUJ8Kh7JQrn0BDg8GZlDSi2ALlx1wF5a6Mf2WJwckf57ucEwzX8jaJInByXaV8IbAKATyKSQ2Y+wwWfT7lhgr+FtTWzSZxudGdv7JLZ7HNWLB7EFhUzS+70u/EUK9vQ8AWbwZezexIbjbR9ObFMSkHqDB5qqqSR4zhJD3JzMo6L1VMisqlukPELCKAv+vh4SGwHNxbnFDdsORR4Zs3b8rt1gi0cg13/nUmJS0eLWhKG0adGw++myEYISwxJxiuZa1OG5lBJ+lRCGxAgCiLpG8HUcI+5YYK/VdyzhbKFH7ya+iftlhNpF7ursVKqhZV87LKW9mKis2BACfJbcmrGXjsNOcY3+AwcVXlDNc9sxWFNenIXdzWyXF3tXzrtSRhUlSSsCjzRASSEcLQw0bztnMxOblhPE4z2Y2jnonJlLR4Odi8MYqbIbn/4nqHdfByhqtmQs+Zo7amRIBpn4uyWLwUtAaQwkUFe1Thmqa3lWGFMDV0851M1vSijLK27BUlbouAuSxQH2u8E8n9JtDbPLOIHswpAZvrdL1JkFusmhSEw1hjoDyLF4XAWMyK2tERePbsWXLEss2aEymLLC/uwBZirxYrv3mB+ZS0eJhtFpLJkewGjBtylzNcF70ZNx/uYl8ILCJg3sWgJHrqtiNtQT0FsbJTFQ4aavJIBIuZ8XvuZDJiFh1fOTvBalDiJggw9sxrUYh9MjT88pbpEpt1RCMgqJDH/dLAoqCt8s3KitVwkURBykGhFJWLdJPIAAGiqOwgTADIno3axbCCePoHresxh8BkShorV+6ESw6BQn5hEXFD7gTDtazVLU6VArf6SQgIgcJtCjWRijUA5m49RdzU+JRqmmhYxl9c403Bhg1ZVWWV14opMT0CNt6wc2qsRCsfI5NTdOKSQU7OcI2dpcGLNY/4eYJiTaoN6jzlUYrKKbCr0bUI4Lvz1zj/dVbkbUHCrpLyNjTRWxdc7n32L5ueT0lL6oSbTVlOxibHnh3V7m24Ln4oQhuZl51sIuz6CDC/LDQxoBaFcvNB+aCqnCqclDXBu50fWdTNGNh5J5NPeWFHkGKLEVZ+VUpPjIAd+6k0O22sBpgwszbriEfP1mDWL8YjBKxd81GKyjX7pRtVDAD+8CN1a3FzQwXZsvNkEDInt9lNzXtM4s3MTvAi42o+JS1po+aWnppOZOn0g4xYZbCNbcj1NlzLu5jwM8eyV9MxKiMEmiNQWMNqIhUr6cnJo0CFrazt0GLGNTtiuTV4AwHl/TV5XDdAOt8rfvSUvwbnOGWTJTdybBjn3s3loyTl1txWs9V3sfrpHElD5OdAM+KlqBgUMyWYs3jDMNj4gCR/BACy21u4L+103gu+O3ZXa6I8yixQ/8ePH21eUyey6PPnz2ZClF/XrzECUyppuc36zeOEOci84yOU1My/3HHo+13+FMN6aE5uYT60UVUuBO6AAPM8ue/leC+Iy1XgdFCFV9FTKMydTAbInqM+cROs31Zz/Oui1hu/opz5ELDoqZ1xwrweR+RWwpXbY+L1/Uqto8E/3XOTm5kqwVexsRBgaWMAB9IbOc/SycbTBc3Xgu8O5PnuXRP8ERStZEUTeoau5G5KGjFEKEtsf2zutWSoUW+Pa9lwhcPN7OlFIXBzBHIHXYCFdTc5/zcgllOFmbytmthAVfwKe+cGCBvGm3f+4prJ8ZX1ZIEhYsySlCuzOQKV/lKLKw4I2LPllJut5kIJ2trw6EcftPLibiCj7StSVNrief3akNix1Wpkc/VR2xXEat6TsEsH40qYlRckOKbzbjmmk8SMD62kFTQiWMZZiss0ZnlzzrUMV38J3MySXhQCN0SAnbyCsrVH9w3AzKnCV9NZEZe2d547OhiwVv+4uMVW6Iv6VlRyaARwU+B0JdCu5svJzF8brgHXlXZv8JZ77DxbG9rDSXa6ZZbnrxSVbh3RrSF/vUg2yiJCMH/yp1MyISY3u6Gn4Yp/CndTNjqxklbWiAhbeHh44HgFrtcmFmxvwzUXCe2GaZn5KYeymBICTRAoH+DcHGoY05ZbLC9luB50J5Ohsai5lgWd1XNKggAzbCrc4496/QXbsVhovVr+TztwepbzgZ3myii7nLuVNdE/27NqwPSJ6jcbj0kxzcnP8vyVorJqHA5RuGZzs6ZMN2YLvjto2LPb1Y2FuzU0sZJWo/6xUnArFRYsizIrBYsyh7m2bQZd64xroN/cbViLXyGwDQEmf+HIZY1MqWyXhnJ+oYatVBJTKOYv25gEOWO7UEP5p7Jey7umzZfrOeVXVo4rk9ccE0YsGidmVY3ns3nrNRUSppj7DKM/kmuq8ssUhn2lOe3XlkvbWLqUBMhRW5lvTCXLS1FJwjJuZqX2XJhQnXlnT6pAzJ7drs6M3Ke5uZU0docJtylooUFHI2D9bSDWDv4Ilq7c+ryW4aqNzKB39SgEahDwRUBcHnEQZ27LyS2WzNzrHHD172SCTewW/rbxu/mt/i3Wk1pWyuvrGatk/Zran6+cuxVKjjBc2wb0GrBoHv2hO6jF8hyRonIQ7GdVu7gR6QirLNaBi9z3VFzTe4RGB+Lv2cT0Shr+ZPbEt3UuiiV/BBGwNvHvYoRg71Dhsj63GIC3DRS9JQTmRqCg+MJ4w+MuCJckktfRWf07mZKk9sksK2W3cEgAACAASURBVL59aMi1ck+1u621lsN2W37O3cq02rMf1GG2Mt1sqF9HCGzrBf8tKSo+GtOnK13o15Gc5RW/4Vb19F3fjcFyl02gpBHFs38JYBsUKPC7loMguhquLHLlUXIduVCmU78KgesgwGH3gprFnNqj+wZsdlCFgxbXPi7esbG2wm3lTZvf9vqhb3FdEAvMfXYJ4RQXxJXjhHPTao8C2ueAq//Jn8oor0PHdpPKpag0gXGgSjhGXiMP9+vlTTApr/gwMs1MbALXFSopd9k0ShrGeRMjDvWJK74Jncv1XVfDdVGZa8JzjlXlC4EpEci5axyze3TfAK7CHthFVnSUdQvI4St2fLf6uL+yonOdoLKgE3lErWEdRTs/Dpyg5gANoAsKHPoIp4UlMManc05hJ37PNnzOGIa7hgdcrZU9pHYGfLE5KSqLEM1XoCa8tnwfUjdMyiv+TDOxG6RHN1TusmmUNHwkbGW2Cm7ia0+57eauhmugvsRjpTJgI35ROULgtgiY7phEoKFJmWuo7X5hkovKTFuzMY1yIq+yqsVi5V22Rd13sX4VuAkCOZ2GmbsnViI3W1tpFa53rJWGcub0fpeicnoX9CeA9aI8Nd6+fbtnPjbkqLDVRSszzcSGoJ1blcnJJBkNuyzXUDcljTmChwO3QZLTtZlsFfENofitrobrojJ3EbkQw6QcIXBNBPAmlafVEd6VAIqGYjeoedUjAs7uiSnfO7+q2lzh8i5bIXg7V6Hyb4gA8zenatS4gAqI5aptOFsh3mZcw2oLTPX5qSxRoUGKSp+O6NwKUyZnu7KgnPVJrQCEwhEAV3KmmRjwPujjDZU0toE+f/68cwlz3Y03gjEfdH1Xw7WszJU9GAHdehQCQgAEcuqpAye3DG+DLtfWRVZKk5Jw3UHJWJRXLFfbcNZb90EgN6dAYM+0Kmi3e6oN+sWIZ8bNZMtJUQk6+iaPzlmEP9PmCJE7LCuo4D/++ONFQLCtoiQ93RxrydaVmUTA5GTy11mVNE4kcUKHQ0BMKGKhy0erkshYJjHDlnaJrp/DKUfgLCqCAel6FAJCwC5HSUJhC3Dy11WZnIrMlW/YSq6JxXwUC1M37Zjr4lt7CiwKYsTdTNr8Hqz0bg6BXNQfc2rP4MmFH0NGwxAMI95C9HNsjpUvRWWs/mpLLZ/iWPwaR9sWV9XWbcVfRZUKFxDo1mXXVNJsQrnwItBg86VszAdgUpjwY25Qs/yuHtdyBM6iImhEKyEEhIBDoDynGpqUOUFzhS1e/Ev2XTs2yH0Bd9w4WdxoK3fNcYSp5oEQyFmYO6/ryM3Wtrv7RvxOaq/WX+WZK0Xlav11K3rKg7PtBL8VsMcxW+6ymyhpwMtWLEYsUcQY2HhisWCJwK8csYE3oqvhai6R5BBZVASTbylTCNwZgbJM5ErxVuDkVOGGYnczqX4kSYfTrY7ORXlVFnebmdWL0yBw3DXdudna0DVqu/tMhMk+v1GeuYsTf5rxKUYuiEB5xb/CcnxB0M4lqdxlN1HS4i7AwUCgHItgzWlYi+5x9XQ1XBWBE3eecoTAHgQKMhHPwJ5ow4Cq3NGa01dK7mQyNR2rtSHLAQLBY/lyJgoXuiaoSo/3RMDGbcA+M3ePKRhfZWH1N5yts7pbwUqKig0YJa6GQHlXZY/cuBqn09BT0ARuoqSVu9KdhsV8LXhfGfb+pSFdDddC/8GYNjLLvatfhUCMQGEZa6ikmnclJqBhK3HlNTl2JxMCpOcVGovyqizualhTmbkRyBmuO+dUrlrAbBhFb1vgNgGn6azyzF2c+NPgIEYuiEBhV0Uj84L9BUlS0mr6BfMV72th7fPFclfDtdB/MKZZV9O7KiMEKhFoOKFyqjBNLHo42SfD7vV3yyrprynm38nEd/ZqXmlVZpHxgobRigbVMzQCuUs7Cot3Db+54IjCfnZNtX4Zwhzcao4EmM/JI0XF72ulR0Gg4QQfheXR6RxXSXN6HfcGF7waG3qH/dDcJQK+QtXVcC2zsRh6V35dvwoBIeAjcJGzE5Dx8PDQkBjj0b+TCV2/4XWp1kQ5kZOw7i1/g7Bcj369IQIs/DkDaedkOcge9vtoYnerz2YyLUUlCYsy+yBQGH4NraA+vKiVnaLeBzDnXajZBl2lpLFycccS4xC9jutF+PfRo0dYsD4xm9P4A169epV83R/5/QzXRZfLogcjyYwyhYAQSCLQav+VmZvz4SzKRGzL4+w3/06mzu5WB7gvSeMuyJklcUnl3BCBwrzYGdCbq7mVkoRAsAOu88UJS1G54WQciOXCbml5PRqIx/uQOpySRjQv+yMm/62nUMYIw7HHPYncmuLvy/T7jqvv54258mmKf22bgzJdqVMiI5AFF7Go3ZUbNZRD9nzhW23HwDS10de5IdFqDOR28sBw0XC1d1sJaOs4AlSs8pcvX7Zi1uqvSSC1ckYCrxd+qqlcZeZGIDc8CoppJSA5gdBqkbUvEzD9L7I4ViJTU+w6ikoNtSpzNwSYxbl95FYT/G6QHs3vNEoam3rI/Nz6gqe0yQeQWVNixMjx15p+hmtunXaDps+UY7dgw64zYVFN+mPz9MBkhezccMlVyyVdp2jzOXqUfwQCbKwkB8Z+9deoNfvQclyCOeuLkuBX92g7c4smbvL1Qqa5W+GUL4MVSh73Ux+pdRz9qvlEBHIG0nGDqlXN9sUpNoxOBPCgpq+gqBzEmqqdAIFWs3g/FO5wY/8TOvsp71zDNEoapmlS23R4liXnKsxjxAIFsl+ocIFhWOozG+1kzioQbYN51VsNCxNEXkYv2VbDYZSsX5lXQCDnyWTmtyIvZ7gGoiTZnL1bUzhZQzITS9WG94nTc3F3wEVJJFlQphBIIrBz5hYiXRe3mZL0BJl2LRODf0qdtbzU9lFUAsz1KAQMgbYrqVW7NoEcQC/lr+3dPGvJGKL8NEpaN10r3tUNvkDez3CNSfHHXJ/1gDm/qGv6VLl07q6LuOQROdybajp6ff1wOqVWUY/ATUpuiCBYhQymV274La6gtqQx6Ro6/yHJju+zJJwYDbEotXLQreoCFb4VAhtWqBp8WlVr7labgzWtD1TmCorKQHCJ1M4IFFb88tBtSCehi2ZIaI1bBLbQZYvv1hToo6SZOpcjaVEdyr0Y5LP3Gu8eBmpeP8M1JsUntxXPfp1xGlsOUL54f8TTfvz4sayCQ3lhGztupWEOAuLNmzdUmKMQxZ1raeACmeWx9WVxkDUkUlWdiEBuM68VSW74JWvLjUkrbO5WW+Tspz0Jv7ZuW4BJghedY2Whl6xTmTdBYHHwbMOhiVs11zTLijtfhxnc85vJOXqOyC/P2T6KyhF8qc45EGCC5xb98tBtxT5mki39TIfnz5+3qnnWenL91YrfPkpa7mS1cZG7VMkKVCZMb7Tycc39DNfyxsxZ6wGOIKxZHxebk4YaiTLxfsm2aaejY5om99KYD1i2CA64OFRfacuUamuIQM6vnhwwa9slHChnGTJhF4fcEQdcCRI2Afr999/vvH91LSBB+UWpdZbcCOjU4wURyA2endonK8JxzJqX1RLHtXVWzeU5m+u1s6hVuzdEwNdXffY7xAbiwiE82GQUXh+fAKWTCMyhpJVVSrYyc8MyiUkhMz7RGV+m0M9wLbN97npgaxXoJw3XDhIh7kgXJIx1ivlqyrpfbGLtwWdT6TICyRFrS0v53cKvfjhQXGxxwvK6TasgzCOurTKHOv0xb1GLla83L7YYflkWes3pUYUDIZDbc9k5ZvwJ4qOxXyCwjTW9uxXEyvgvyj0fc6WFwBEI5JycSS2xIQH4Wol6tWUdq7XhCaCGdF6wqgmUtHKIEG7SRU9GTb+wM2IOD1ceezgeZv0M1/LC2YTnGlySZcw3zfBKuvWPlggxVejoLgCA7Yec2dzKHohbV85ACOQ2ulhmNnOB+EiKWqtwUYGzbTP8ovbWnkRAEgTE4mxP/RveLYtyKrQ1fkPlemV6BJqvNawatpbF6O0UCCZnclEYcYsj5lxZURkRT9F8BAKxD4pWWG5YJY9ojjqRLb7VyvqecyQeRMDQ1ZrwDLjYKZN7Kmm5bXo0MSyU3D5swO/iY7DxSqNJ/0Q/w7WwkbmoBC9yu7OALfaMg+RB6pzpuLPdwusuSJg+Qzs38vzySaXHL6D0TRBg/yI5g5LDpgYTFj9mQVmBy0kxq9+0W/9Iqv26NhGTdIXxv7jdVsZwLQgqPxkCOW0GHXEbp7kKXW17tl+p2Q1m5t3cG6ZXVlS2jQq9NR8C6PfJJdiW3bYsE23hqwRYrXMLgbboUdsESppvJJPGIcHuCV53bO9WVit3KAQDmMekltXPcC3ocEm1u/nQyVXoawn0BzDFEmHPkp9rt5BvQcLuAoykBeIPo0JV+ukOCCT3X4OIi0ocnInoXIVMhG1bNqxzbr5Tw/4VDsmIiAi8lwV5Uslph2IBzR1aVBMDIZDb07FohVW8vHv3ztap5LbOtmqhgelswmRzJat4ObFwQbCcq6iciImavhoCqKmBiu8oTGbuIR59gBXcJJVTCfav6XtIGvTd0ZU0XGgmABkGLApcONLQ685Is2Hmupjd0uxI86+iPTRdGG3Qd2jT5crNE01nuJJJm5CN2HI9rX41U4G7gl2dSejY6mjV4tH1GEeOEZSqg1rs1tBB9O+pNqmqrh20lPdlkxuByZqRwgVqrZJysUIN9hM3kyXHP5lW5qxEzdUUZ9F2qXYDL5ZJ2ksReQoxSW1mAz5MVZsmrGi5kblWIICJL1SxWk9BqWejBmOcOFdR6QnC/rb8YQOSxy36+0kdt4bkMRymfyuOmO/IIpsIdKIppduauPmoSKpSa2XyiUqar4y1XQt8ptx4Y2wXxlg/5c9Gf5xoONMKrOZ+MjPVkGJ9ionsZig6pd8waaiC5BA4Or+btOrW0NGIbajf11xt9K7StEDPVikStkT50spqtskSk+qXXyuU/doY+UlBX0ODX89BacgzuIykONFNbhzEZpNqGQY+MuDWpNo5KrFdHh+iVTs+/qpvFoKta5urBV5foq4iadyu8eEK0rYoj8tdN8r9kQOMNiy7EXCThpLSw9buzSDQfcHi22T633xUTKCk+aOilW7DqAhUKRav8tDtZLgGikuwHrS13csMx78aMSjc7ldf87Zf+yxabgPel/Iux8hwCb9AzNHVcrpJq24NXQ1hRw/zKBgnPFYKF4a3vctaGKx88epIThIEXzRvWOp4HYJ5MW7RyPMTFIPrPeZxkotcJg1BHlj54tunJ04jkZEn3SjMUX5ufiD/Zbj63eFPGX/8VC6LYGuTBWBtpJEItAFXeaVAgEJfnhQ2qnxeRk8HA9XvDtKVPTI6CE3ov/la3ATDmkr86W/DlYkfrOA1VbkyDPJgdUO80Jv1NRRKalT4QtX6q1ImX0FJC5aV/WaRz5QDpMbd0slwza3NjtBWs6IwYXI/+RPJprqfaWOrw8pt7RolkB0IkfquzbHcP9/4csQfZ3V3a6g/hpUtJvdcgKXwOkLTFF86iN5BNgXlA2BdP8bV+osodQaVJB95hZmV1LBdK5X/0hy7dIi8mPhkuzWZATKVlOSKwSNEAi90uj8YjzGsIWy4MnSKDwtQDMfCoQQn5xeILaoFDFF/7gTDiXXE/9W6wLZoc0y5WWnlO6x9OUo6519WUemMw/7mgiF93KK/n9TRa2C2Aq/NVkus2mehv9gvDsQFj4uyYhV6GhXANZySFnRxsKyg1awaaa42Bi2rWzzeKqvqZLiyvtp0ihPwEEDT7dHMfRD0G42J7CB5GQG0GygrMSXkVPauz9GJ6W7SqltDJ4K52DRjIx4zrEnBLEP6IEDdkLPyBR9pXC3vUonRE+jQ/k9WJk7YBDQadiaC6RO3WJ+T1AZ2khe8fhOTgLHnMx4I2/oembgk8yWYjA4xMpmnweQFB6Ybg8dQBVKkX4xPrlrGdnIRodrgpExBJsTNjZ5zWUVlOGC1FnfuMuapSQNLMM2T0gPaECn0Eb8iRgL7gdfJabiSGhQaFQ6KWJsC88sqadZ9lmDwsPluw8wlGEgMp4Li54Yc4yp+lxp4PV7mrMUg0clwTfaTsR3Q1PPREAQ1v92kDuEXaJ526kJgHufW0foObk7nhgq7SatuDW0AoecryI6k0cWoJp+/eKEiE/TKRCZnsavTr5D0YlXWUKAlm0zYnEB0WuU7Ez5Tm+kpvwj7O4kc4nXklY8DwA5Bdn8iC/s4gGbz1weTNPkFdQEukkqtq8TqJBFXywLUH4QTW0yKOIPlRMKGa1prcf8uA3NTaG3QugTS478r/3/+YaYXljYKMAsOIl6jwoAdSEkzmoME4yReNeLxtjjkML7K61fQLo+dDFe0yWAi2SOcx2R1yzEyAn03Of/XglvPhc3noImkHnMuYvVMWUnjzqHNOLaf2ia6NdSW7INqK4gVG/Yk6I569RQLBCnjvx6kqS0Yw2XuaNpfRH3tnDlIW8EfmTTBn1t9/XehhF/Lza36NTn7An73PMLCKqxWEX+pwjJc67sDrBh4jI2aocX4p3BN5VSL+RrMl1wTtB4siDVNTFDmsorKcNhqLT6ry0CeRTM3tXP5LKlIEqTEoWRrVATwDqGkBTQHj6hwG8Yb4xBtDXm7bcj9KTeO2+YXvo3GhGnbVn1twRdc/RehKv56Kl/J41tGfrFWaff9IgRHUH9MAy3S363aVT0TI8AnsPhjkDOK+OObovZZURRT/hhISJxgyJUB4fNxfL+LD6vyXUfqZB2y77VSG/7Dtd/1ojzf7yo3etavfEXZfUj5LALU7g0RYIq5gccsY4qx6LhZZpMXTJi8rFCsGkzwSoiols/u8ecEAnX+Vx7805ZmbNonT55QLRN57SyupOH6xQyNmNQTFZWYGOUIgRwCjx8/Zo3m10+fPjkBwkzHPLCxzUz/+uuv/6sC/EeMMOt5JVeb8g9F4L862tWVtDICLBZuvcitLLzuDzm3eLlXyjUXfu1kuDJtckTARu6no/OZ1a4JYA3UdyZz3DqLfb2iEL+ey3n+/DmSBQkSa8lGof+uDFcfDaXLCLAm8RcPrfJb5V+ZLE63LhfTr0JACGxGgFnG3+bXcy86gZD79eb511RUbt4pYn8bAv81KJ5ue1dv9UTAyeTRlbSeK8sf+3SPv1sctHgFwzU2BZPbqwUuAqbqH9mleP/+PeWJGQje4qcgxz3G1CaLKVMICAEhIASEgBCoRKCwxJ+oqFQSr2JCQAgIgTsg0MlwtSiFGNMT1wPzZ8amYHKrm6itmP6dObkgYao18vwmgIugLz9HaSEgBISAEBACQmAnAtdUVHYypdeFgBAQAjMh0MlwLUTgJINyO0Ds+zNjwxUCYou6sB27jeBCkDAVJg3XJKnbWtdbQkAICAEhIASEgEPggoqKukYICAEhIAR8BDoZroWNzLP8h2YWxgdcHUDJaGHf3PVx3JDm6HwuSNjVZhT6lctw9dFQWggIASEgBIRAEwSupqhwcd27d+/Y4Ob8GJrSo//9kSaHfK7huezldk16RJUIASEgBAIEOl3OlPNVxl7NgL7jHs0szJmCuIK5OjUggPuZWDCCzG2PL1684MX4JmFXW85CzlG7jQa9JQSEgBAQAkJACIDARRQVbFHuvGBfO3c6CQObn/hze99cDp9TJNStQkAICIHJEOhkuOZQS3o1c4Xb5mOCugpzpmCSttzCtpa2cpAwtZld7desA64+GkoLASEwBAJBWA0fYxiCbBEpBBwCSWXgCHAwWV+9euXM0aB+aEABcHOHkGasVtNG2GHnD9u17cWkAQF6FAJCQAhcAYEehmshlOUsjyufyLOgoNwh2yRtrBb7u20xSJgmkoZrzsbeT5JqEAJCQAgchwBqtwlPybHjcFbNmxE4XVHB7Hzz5k1AP97UwvexCRXG0HUWLAkMWj7VG9SgRyEgBITATAj0OONauPAgaRx2wNfMQg645kJ/kxcLm592D5GFm4StWqPQckhI4fPRUFoICIFREMCJ5KQ9FiyuoVHIFp33QeBERYWTQegbgdXKcv/582dMUz7ImesFPizPLvzLly9dAWpgWzxXWPlCQAgIgQkQ6GG4WkBLjFfO2xmXbJtjZmGZgDhACD9tYV+2hkiChKmEmgtRPTrgWoOkyggBITAKAuwPomF/+fIF4RZEDo/CguicG4GzFBV8pOghQeucccUETe6eB72AZWuxDPwUWL9BYT0KASEgBEZHoEeocCCRfchy3k6/zBFpM1zLPkyWE39JcJTAzmaya4KEacXI83nHXyGFzwdEaSEgBISAEBACTRA4RVFhIzs40UoUGIFdNSYrXONx5XSrz35SefALKC0EhIAQGBqBHh5XO00aIIWADnL6PPoHXMuGa+xxhcI90cI1QcI0kVx7yqT2gU6tCAEhIASEgBCYD4H+igoxwHusVoK2Aqt1vk4RR0JACAiBAIEehmtuI7McphsQ2vDRNwvLvtPkEdzYB1tJmwsSps5CkLCrKmkby3CtxFnFhIAQEAJCQAisQqCzooKz1FdFHKn1vlbKKyp4Vf+qsBAQAnMgcKbhmvRndoDVVotFUzBpWietykWyK4OEqcd3CPvVLlLrF1ZaCAgBISAEhIAQqEQgZ7geoaiwix07SznXWhkhDEe5izCSu+2VCKiYEBACQuD6CJxpuCbNwg6Q1RuunCmN45m3eVxdkDC3/5V9vLBv5PlQ6ICrj4bSQkAICAEhIAQaIpAzXJsrKu/evQsihOGCb97gg61nJ3cHMp/Pqa9EJYWAEBACwyHQw3DNSdhTXIi+P7OGgOSitfZiYQsSrvnGWtJwrSF1uMEngoWAEBACQkAIXAGBPooKGsiLFy9iftd+Iyr5jRw2uGt0jLh15QgBISAERkHgcMMVGy9558FZLkTfLFx0ftKLycCbVdHC9UHCbtD4FNowkuFqUCghBISAEBACQqAhAt0UFRd7FVCO1brhkwGEFvv1oCSs0kz8d5UWAkJACIyCwOGfw8lJ0rMCWswsrDQFk+dbiBZO7nfGvc5yWB8kzOu+Q9ivrZJa/xWlhYAQEAJCQAgIgUUE+igqBAknjxot3teYpJ/QYrzETqVBUak/H5usTZlCQAgIgSEQONxwTYppoEnuO3aAbK3hmgwVzi1yMf2vXr3C4VwfwGPk+VWd5Z32aVBaCAgBISAEhMCUCPRRVNAHYvS4+SLOrMzBT7vqZGxltSomBISAELgsAoeHCidtPG48qgnTbY6a78+s9GEm6czd4hAQvDZImNeThmslqUHrehQCQkAICAEhIAQWEeigqHD6NHlsimuZFslTASEgBISAEHAIHG64Jm28092tMJ+0SJPDIj7mmtud9V9fGyTs3pXh6mOotBAQAkJACAiBoxHooKgkr19SiO/RPav6hYAQmAyBhVBhfIYYaZyjIGJ2W0RK0sY7a4vRzMJVPkwM13hVw3lbPlICj6uChBlYvkPYH2erqPVfVFoICAEhIASEwNwIXF9RgcKku/WsTfy5x4O4EwJCYGIEsoYrRtTDw4NvsBHfy8fHVpmvCOsYO7YY672d8et7crYZrhBsL1rrGOQFwxXG3efFg3v/7PVkIm6FYjrgmsRKmUJACAgBIXBzBEZRVOIPt7qOO+uWypsPG7EvBITAuAikQ4UJc8XF6lutcMh+IbuDSVs0x78z3oJfz3K3+v7MVT7MtfczbQsSBqWk4bqK1ABqPQoBISAEhIAQmBKBgRSV5OKOM6Cw/T1ll4kpISAEhMBOBNKGq7sLN1l18tvZyZJkxsIaSf38+fNc+UPzfWJWuXzxuMaEBVa9X2BDkLB73afQKpThalAoIQSEgBAQAkLAITCKouJvmvt9p8XdR0NpISAEhEANAmnDtRDgisGGFK6pmmKxdZe8n6Cmtv1lzCxcu1ok90STZ3chcluQMC+yeZw8A7OW2v1AqQYhIASEgBAQAhdHYBRFJactaHG/+AATeUJACFwQgbThmrSgjPrYHLWf/MSbN2/8R9Ic1zzL3Urrmw1XR3nASxKEzUHCPnl+Q3MccMXN7jN1XLpbQ8exoJqFgBAQAkKgBoFRFJWktgCDyVNINYxfv4zW4uv3UX8KNSr6Yz5li2nDtczq119/XS7Ar5hw8W0Eb9++XXzxoAJ+rM6Gbc5ktPBvv/0WULs5SJh6zK7269xAqv/6RdLBgAkeGxIZ1Bw8NmxIVQkBISAEhMCVEaiR/30UFb7LkARq1ZGlZA2XzQzADx4vS7YIOxSBYBgEj4c2rcpnQiBtuOLoyzHJlkmNtI2tVm7Pe/r0aa7ao/N9s7CG/oCe5M5osI364cOHDTcJW0M+hZaZNJjt11ESX331lT+ijrPGuzU0CvKiUwgIASEwKwL+shLweClFJekZntv7pLU4GJB6BAGNCg2DJgikDdfCFe1ch7DYMLuYwVlWZHRsyi7W07CAmYXbTMHkW7/++qtRCMvutuSXL19uMIx5PTCDXc3H2XhGeZ8Eh5EchnD0448/Htdot4aOY0E1CwEhIASEwCICoygqSRu1YHUvMj5EAa3FQ3RTZyI1KjoDPmVz6e+4YoPFJ1Thn/waq4Ov5gRbjNiN7LWciKAZrttMweQa49+4sCdIGFiMPB8iVrvkvVB+mVHSGPNxZPURxHdr6AjiVacQEAJCQAhUIjCKopIMiUwqFZWMD1FMa/EQ3dSZSI2KzoBP2Vza44q9hOfQZ5gVAgfju3fv/Mxk+vXr14EZ9vHjRwZrsnCfzJ0HXCEyaUCax3VnkDD1B4g5WLbZ2H0gVStCQAgIASEgBE5EYBRFZXob9cQxoKaFgBC4GwJpwxUUsD+D+Nga4culwUEsMYEBJx5tdd3pm4WbiQnQoGa8yoT48odVz+O2IOGYQpfDvzJcDQolhIAQEAJCQAgECAyhqHRbytFGAKTyg4UBknoUAkJACAyBQNZwhXpiO03gckKVGx73fQAABBtJREFUcBfs0lzAJ85Ytj/9g6xEuuKTfPbs2elAWExvbHzW05a7n2lnkDAEsNjMfcC1HmSVFAJCQAgIASFQj8D1FZXgThrHWnCcqp7fXEkUCbQUPAdJXSX3lvKFgBAQAmMh8OjLly9lijnUGp93xQLEAYspyz3vGF1mGVpV3JqAEXvuuVYjBjLcIoFTlP1Iy1+VwDJ/8eJF8AqGvXPnYqJvDocm0phTwUHNmP2sQ0GmHoWAEBACQkAICIEAgYsrKigeQTBa8yUeDcRpYs1rDqDWoxAQAkLgRASWDVeII/IEmeu+9bJIK7YcVwpvtuIW619b4NOnTw8PD+4t4pY3e4D9egIacLrWnP4N3rJH/Ni+p9rlY/lj0FoZJYSAEBACQkAICIEcAldWVNiGjq9o+vz5c/L6jByDuXwqR+8y/wG3imw+EpVrQvlCQAgIgYsgUAoVNhKRrRhROFffvn2LQRUfdmWHz9mrCGIMvOtYrbDgb3NCpzG1NpELvwGNPVYrZPhHcI0q8LS0EkJACAgBISAEhEABgSsrKoR9BRdewki8YV3gLvcT5jrKiVmtKGmyWnNYKV8ICIEJEKjyuOb4RGKyiXiReOAkkUH4EK7gms/5JKsi00KO/QJ7goSpJ7kRS/7Oan0KlRYCQkAICAEhcE8ErqOoYFr791mwk87jHg0qiEDGaiWA6569LK6FgBC4CQJVHtccFkjhPTI3V22TfNYq9h2D07kYrrnLpWoajZ2uBAnvdC+7G4nj1mO3dlxGOUJACAgBISAEhEABgesoKhxW8unk6o2cAuAXS6ZdaJsFlGEDEyEsqzWJlTKFgBCYCYFdHtfrAIGZys4lywDxzMTM4K60yJmYSKJw+cMyRNbjMa63PAP/LTXQblx/MgeDGdrcT0YnQcL+/qv/ItdfOSKh0EU4k6DFy+4U+MQrLQSEgBAQAkJACAQIxJdlrL0jg3NbbMH7Gs6l7sIM+NWjEBACQqAtAjMYrvFKsAqj+muQgouF669AwPebPMi6ik5XGOtXtusG3PSKEBACQkAICIHTEUBj4TsC7ksHjhi2pLFFCzdHskWOpYrDNrgjkw1uXtSh1tP7VAQIASHQDYE/dWvpuIZ22oT++lEm0g8VZpe0frXYSaFPlQxXHw2lhYAQEAJCQAgMhACaA5FW2K6mGLhHQqvQMbBFia5y8Vnku79YSyEgi9ue6pWQgfARqUJACAiBAgIzeFzd98djyV5g2/9p1TdyWCdYbOqdtK4hdlKDjVKfgPr02nbra1ZJISAEhIAQEAJCoBsCqC4cUjXztaZdzFosXjQBDu7WlFcZISAEhMBkCMxguE7WJWJHCAgBISAEhIAQuAMCfFkA25U/7ubAv2pb8O4ODv4lkNh5YuVfvcN4EI9CQAiUEfh/9ICjAuGoqD8AAAAASUVORK5CYII="/>
  <p:tag name="POWERPOINTLATEX_PIXELSPEREMHEIGHT#5C696E745F4D20207C5C62757C5E32206441202B2077205C696E745F63207C5C62755C63646F74205C646F747B637D7C5E32206473" val="125"/>
  <p:tag name="POWERPOINTLATEX_BASELINEOFFSET#5C696E745F4D20207C5C62757C5E32206441202B2077205C696E745F63207C5C62755C63646F74205C646F747B637D7C5E32206473" val="45"/>
  <p:tag name="POWERPOINTLATEX_REFCOUNTER#5C696E745F4D20207C5C6E61626C61205C62757C5E32206441202B2077205C696E745F63207C5C6E61626C615F7B5C646F747B637D7D285C6275202D2020285C62755C63646F74205C646F747B637D295C646F747B637D297C5E32206473" val="7"/>
  <p:tag name="POWERPOINTLATEX_CACHECONTENT#5C696E745F4D20207C5C6E61626C61207B5C6D617468626620757D7C5E32206441202B2077205C696E745F63207C5C6E61626C615F7B5C646F747B637D7D287B5C6D617468626620757D202D2020287B5C6D617468626620757D5C63646F74205C646F747B637D295C646F747B637D297C5E32206473" val="iVBORw0KGgoAAAANSUhEUgAACGgAAACUCAIAAABK7RrRAAAgAElEQVR4Ae2d/d3fJpa31/uZAjYuYccVJClh7Apsl7C+K3BSQuIK7JQQpwInJUxSgTMlONOBn2vC7nkY3oQkJAH63n/cH34IweHi7cAB9Ojz58//oT8REAEREIHDCPzxxx8//vjjb7/99ve///0f//jHP//5T5fUf/3Xfz1+/Pi///u/v/zyy6+//vpvf/vbF198cZgUilgEREAEREAEREAEREAEREAEREAEREAERKA9Aa38tGfaQYyPZDjpoBQkggiIwJwE3r1798MPP2AyqcweFpSXL1/+z//8jywolcQUTAREQAREQAREQAREQAREQAREQAREQASuIqCVn6vIn5CuDCcnQFYSIiACtyPAwPntt9/a4ZK1+cd28t1338l8spabwouACIiACIiACIiACIiACIiACIiACIjACQS08nMC5GuTGMlw8v79+19++SW468a/5earr766lqZSFwEREIHff/+dUyPBKZPnz59zGRcHSribixu6MKhwZxe9GX1aENIHiO3km2++8X3kFgEREAERGJqAtNmhi0/Ci4AIiIAIiIAIiIAIiAAEtPJzk2owgOGES+JYPeS6m8W92xhRXr9+/erVq5sUnrIpAiLQG4Gff/4Zq4l1VlhKOHfy4sWLgpwMt2/evKGLS4YhBowrOnqShCNPERABERiFgLTZUUpKcoqACIiACIiACIiACIhAmYBWfsp8Znrau+GEfXlcWWOrkA49BhL3UeVPnz75X1q2p3yHWadPZqqmyosIDEGAsfPZs2dOVPooLL71dtzkbgWLirMpf/3rX4eAICFFQAREQAQCAtJmAyD6KQIiIAIiIAIiIAIiIAKDEtDKz6AFt03srg0nrDkGu7BZiIw/m8yCIzuygy8w64qbbRVCb4mACGwj8Ouvv3IZl3sX4+6HDx82mDqePn1KbxYLgBkGI7HOncRk5CMCIiACnROQNtt5AUk8ERABERABERABERABEagkoJWfSlDTBOvXcMLlNj/99JOBrlmIxOj38PDA8qJ7S7YToyeHCIjA0QSwarizcXRWHBDZbOTgtFzyqyfc2cUIfXQuFL8IiIAIiEBDAtJmG8JUVCIgAiIgAiIgAiIgAiJwLQGt/FzL//zU//P8JGtSZHeebzVht3XN9m2+uvy3v/3N4ufTAlpnNBpyiIAIHEeALstuFKSz2mw1QUJOnNDjxaJiTdGH4mMs8hEBERCBbglIm+22aCSYCIiACIiACIiACIiACKwloJWftcQmCN+j4eTdu3fBDV38XLz0hj193JMTvMhXmicopDmywHkgSpZ71ebIjnIxOoGGFZJabT3P27dvFzurMjqMLpyWS4bhG/JqQUky8hQBERCB3ghIm10skYYD8WJaCiACRoCKh6q2Z4+LRSWHCNyWgNrRbYt+1oyzGs648P3338+aweb5GohYQ4VTKz/NK9IYEX7u7O/jx48BOC6oWZTx+fPnwVv2k93fi68rwNEE+DKNlQi3GB2dnOIXgTKBthXy9evXrnpzSVc53fqnRGVNxncgeX0kCikCIiACInAJAWmzi9jbDsSLySmACDgCprOhXNFOhUUERGADAbWjDdD0SucEbPbNHTafPn3qXNoexBuFWFuF03o/rfz0UAlPk6G7EyfxGRFu3PLXDWM3Rj//Xq8gQPJLy0EY/TyagO3HJyHffXS6il8EkgT8Sui7k4EXPS0GPrD06NEjPlLCRuPFt8oB/AHeD0laf/zxh+8jtwiIgAiIQG8EpM0ulogNnYT03YsvKoAIbCbw9OlTDu+61zndu/OI8GYx9KIIDE1A7Wjo4pPwOQI//vije8T6IWviuuYhB8r8RyHmK5m+2zKyymExaOVnFbfRA/dlOGG1MfgqMnf9cwdXmXLBasKLQYTlqPT0CALBqEMXc0QqilMEKgm0rZDEZl83cQLQ5zw8PCx2XGVpC6foZAwuo9NTERABEbiWgLTZRf5tB+LF5BRABNh0gpnENCisJvpunGqFCKwloHa0lpjCD0SAvY/cjOIEZnb/5MkTfS+5XHxDEGurcGrlp1wlJn7al+EkPlwSb9mLC4OTdLGn+ZSfWjA5jiMQLCurRI5DrZhrCLStkDnTLAZdLtOskScZhum9nX4NAti0P/DXTxEQAREQgR4ISJtdLIW2A/FicgpwcwKs9vIhTNu5xT0bsprcvEoo+xsIqB1tgKZXxiLgWwKQnIFjz3R+rLxvk7Z/Ym0VTq38bKsnE7zVkeGEDXpBtYZvYdu10X/8+LG5Y0du8TEOKR8REAERWEvA5uHxi+XDcHH4wIfPOwU+7qfthUk+lWc/BNimhDbJ7W38aY2mn3KRJCJwKAFps4fiVeQisJZAsNrLVaj69u9ahgovAmpHqgM3IcDcjW8kW2afPXsm24nRSDpuRUwrP8k6cAfPjgwnduesz507NP2fSTefb0r6O8/y08KLeiQCIiACewgURtaaaHNG353R1iStMPsJuBmmbUtJDnD7U1EMIiACvRFINnZps70Vk+S5CYFgtZdZIabNm+Rd2RSBVgTUjlqRVDxDEEBns693IDC2E93ZVS44EYPPziUarfyU69jlT3sxnGDIjatapc0DI2fuYAr179WrV5dTlgAiIAKzEuA7TLms5ca/XPjAP3eWLj6ZF7yonz0QYE9rIAbTzsBHP0VABCYjIG12sgJVdkYnwFzSJphoZdo4PHqBSv5LCKgdXYJdiV5IgI+VcqmjCUATCD6VYY/kcARuQkwrP7et8H/pJOc//PBDLEnuppo45Pv377FzBlf/83rgE78oHxEQARHYQ6Bg3y082pPiuO9iOWD9gq8c8R/zj3P7DrJGvz3Bph6WZuKL2sgvZv5xi0+Si4AILBKQNruISAFE4DQCzA3t3CeJ+revnCaDEhKB0QmoHY1egpJ/GwEudWQEccuJTFfdh7K++OKLbbHd4a07ECss7xQe3aH0c3mcZv2nF8NJvMYE+lWVj4Uqlts4VcfiFDu1OYPCMJ8rP/mPSyA4LDxuRlpJjt2b79DqCwqteK6Nh6+4c7YgXizDAMDOi7Wx+eExMPg/zV3Y6WBhenDQVKmZdMj8kZfKgzJoqOzogWoPWdgsw8PDQ/wuHGQ4ibHIRwRmIiBt9pLSlGYYYJdmCBAUY3//HDPE0VWLoJT1UwROIKB2dAJkJdEtAQYOjiq6OSz/WZycYHvfobSnJ6aVn3L9mXj9pwvDCedFkgWAXTfpn/NkTUrLUjk4M/mz/jhTdnbmhVFcQHYy3Pk692WzSOHfa48pZf8l2rli3XkD2M7M1r+Ocunv9Kx8EZKjL22w3SZZdjlLWCUZBRMBEeicgLTZCwso2eteKM+1SUszpDEGWtnOvSzXFqhSF4FLCKgdXYJdidYQcAYMJsWHHgEhcgzwtibJxJavAOyf49dksHkYEWuFVCs/BZITr/908Y0TLJMxfZbPDu0H4xTlMwQBakXukzZDyH+EkPHXFI5IRXEWCLBW/vnz57///e9cBMH6eBONKmd1MO2tIE8Pj3Lyl2VbddCwHNUlT90+i2TSWtdLYpGnCExDQNrsVUUpzTAmf2fNkHOrL1++NCasrDXRyixCOUTgDgTUju5QysPlkWqJFfzRo0dMh/njmhn22+W2rTTJHduy/Y+dcMnEWAOKiDWpBkEkWvkJgNjPidd/ujCcJG82GGVXtdUSOU4j8N13352WVv8JYUbSQatOiomC4IbAJhZf1t9z6+yjmBa2ybntrU4qAGIU1qrcQe9+RJUkIiACbQlIm23Lc1Vs0gx9XDfXDJ89e+bTSFo0/QByi4AIxATUjmIm8rmWADfzP3nyJNC1mC9jKT/0TCGr5P7KJBcyY424FkVl6iJWCWpbMK38xNy2reRseytO/VCf6w0nuYsCsSEfmnNFPi4Bdhbo0IkVnxYLDMVMjsI8/1DVsCFDdDUO33z8vz+O45ApqquvesbJDTFwxmI7H4azQJv3Q+YsYX4YuUVABAYlIG322oKTZujzv7NmyD0q/mjLbgbtLvLrhtwiUENA7aiGksKcSQBbRWDM81Nn/nXoB1+DiXlBEl+qa90idi3/VakHFcx/d5SVHyfzxOs/1xtO/A/3+VWkvLjmh5T7hgTuPCf0ixsD0ugfhPCzI7cRyK2/j2Uy5PAN9dP9sXLBwI9SixrHTYyWU98x+gdO/LtB/Hw5t75xEjORjwhMQ0Da7OVFKc3QFcGdNUNm7NyjYlURpUK1wmjIIQKVBNSOKkEp2JkEOOdRTo7vWh13EIRprH+pAOb5Q+005ZxWPhWxSlA9BJtj5ceRnHX9R4aTHlqKZFhNgKXYsVaQV+ew7gVNCOs4DRYKtS+3BjdHiefs4kMfN+HGW3+Xa1znyk/j8PIRAREYiECu0851dwNlbRRRpRm6kppDT9hW64LtCxhRmtyeuk0YvSUCgxJQOxq04CYWuzA19nON7cT/2dbN2Orv/COt3FHjtului03EtnG75K1CYc2k0eUmRKOs/1xvOOH+lmQFzZFNBpbnDQnM1I9sK747byrcRmyUt7799tukqGx1YWEo+Wgsz9x3w0YZOGPahW/CW2B948RQyCEC8xGQNttDmUozvLNmyOVC/jj75ZdfjnXBRQ8tSDKIgNqR6kCHBHIzx0DU3BaWINi2n5jhgxl6YGLcFu1Bb4nYQWCPiDaoV5bENCs/Lke5OjnK+s/FhhMWm3wd12oJDhlOfBpyxwS0tVALBHGtmMCHTQfJ05rT3DhBt58rplEGzlh+NJ7cWOYHLuTdDya3CIjAWASkzXZSXtIMb6sZsvPXv6SLCnlbFJ00RokxIgG1oxFL7Q4yV153XBlsMzGu5/KXKLlLgO/Gb47t0BcrUVQG2yzqQMQ253Hni9Ov/Dg+hTWQUdZ/Ljac5DbowVdnq3c2wju8XjMpev369edZ/vzbye68qXDuup3bvcJHw+boFXO7gcb9wEk8z8xVUd3WlSMjfxEYmoC02X6KT5phP2VxpiT+7fOkyzz86dOnZwqgtERgAgJqRxMU4pRZePz4cU2+fKtGTfgNYVhZ8t9i51xhRdgPebJbxE4Gvjm56Vd+HJkJ1n8uNpzkVpH8CwQ310K9OD2Bmq2FXEDZ53i2tnRYnPUPItQsDaxNQuEvJ8B3MpLHGCnuaZYAcgPnKNsN4koSzDPjAOZz9L4eS0gOERCBMwlImz2TdjktaYZlPlM+ff/+faA7SUmesqCVqUMJqB0dileR7yFQOUmsDLZHEu6yC8wz9dPAPemufbcSRWWwtan74Uch5st8mvsOKz8O5gTrPxcbTgI11+popY3UwstxWwI1U6OaMP0D9HOh4yb9l9cGCTmq+fDwEL+IQsZB19h/UJ8JBk6fvK/xBJq0H8y5c6urcch7+mDkxkI8h6n7niV421xLm+2q6H19KSdYTZjcu/34+7m4s2YY3A/OStBXX33VTzFJEhEYgoDa0RDFdE8huXShxj4R1OGDWAWHTtjYyuTloLQ2Rytim9Gd9uJNVn4czwnWfy42nORWkRaXn06r0EqocwI32VoY3H7oT5U7LyCJV0/g2bNncWCWQliaj/0H9WFNPNftn7DnpTk0smM6Ogcl3759W06i5jso5Rgmfko9Z8/E119/zf8OZyATk1fW9hPIdWvSZvez3RCDNMMN0MZ9hSvmgwYYrGqNmzVJLgKnEVA7Og21EtpGgNWPsk7FLOycS605QhHcjmOTwW1ZO+gtETsIbKto77Dy41jNsf5zseEkdyt00Bm1qp2KZ0oCNVaEmjA9w/HH4ztvKuy5jHbK9uLFi2DmT4SUNQfnd8bc1eu57Qb0+Sx1dSVqjTA0TLOF0Mmw6F9+Ky7icvhbPfV7udF77FsVnDILAWmzvVWDmj6kJkxv+fLl8fvMO2uGQTmysjbN1aZ+ccstAocSUDs6FK8i308Aowi61pdffpmMigqMPSP56AjP4PgL09sOt3yJ2BFF3yrOm6z8OFxzrP9cbDixJaegCuqqrgCIfhYITL+1MDhu4k+VC1j0aCAC7PPyP2DjJEcnm8xqQr5yA+eIx01QkX/44QdXWOjx6OuLG530jZNCq/T1gdzFR4XX9UgELiTg115fDGmzPo0z3dIMz6R9YVocVQxan46bXFgcSnpQAmpHgxbc3cRmnsXki5MlZj7BUs58+ePHjydfah2vxgSmlE6KRsQ6KYhAjPus/LiMz7H+c6XhhOXgoA7ZT504MRRy1BAItskkX6kJk3zxck9/bGZToS5uvrxE2grAdMUvYhc51RX/tgn1ENscA6cj6avIZkEpD146cZKrhMF3TWRhyoGSf4cEpM12WCiIVKP11YTpM3e+2nBnzdDn4ErqzE3HfdYNSSUCawmoHa0lpvAXEqCTx3zy+c8/FDDmy+dfWoBBgpHXh8CWrw4PnTgJRcwvqcvdt1r5cbTnWP+50nBS2FJavsHw8uouAXojMPHWQh036a2ytZWHMyXxB+E/fPhw8saZtpnKxTbHBZcudxScDWFYUMycWR68ZDjJ1Q35i8C4BKwriLNQ7hDi8PJpSECaYUOYfUbFQBwcN/E3NPQps6QSgd4IqB31ViKSZwgC8XAz7laMc4CLGJxvtfLj6tU06z9XGk4KS0i63OCc/mumVGrGqpowvTHxNwHdeVNhb+XSRB7GzpcvX/pRscrGceNZr+fObTcY8QMnpvwhvN+xlNdJgyUev+jlFgERGJSAtNluC87vnHNC1oTJvXuVvzRDR97OelpB2NBsPnKIgAiUCagdlfnoqQgkCTBbD64Z4NrtwhHkZCS38hSxu638uOo9zfpPp4aToBu6VZ+izG4jMOXWQh032VYZhngrHjv5zgdfvTv/uPFpuH788cdkWsN94ITzQGYCYdHN/7TJotU/uJMqCUSeIiACAxEoGE6kzV5bjtIMr+V/aOpoyMFsnI0Ldvrz0KQVuQhMQ0DtaJqiVEbOJxBsf0SA2Ax5vlQ9p3hnYjdc+XFVcZr1nysNJywR5hr24tpT7kX535lAzbbBmjD9MNSmwn7Koq0k3G4ZqA58zvTnn3/2l+DbpthDbMEah4k0luGESeabN2+c8O6b8JYRHOUTJwTQ1zt8XHKLwAQEpM32XIg1Wl9NmH7yKM3QlYUNxFY0wY3z5i+HCIhAjoDaUY6M/EVgkUB8xlGGkzK02xK758qPqwxzrP+QlysNJ4U9eotrT+U2qaf3JDDZ1kIdN5m1GjN2Bt814aMm33///az5dfmiPtspjSCnYxlO/LKL9ePFDeaFgS/Aop8iIAJDECg0ammzl5egNMPLi+AgAeLxN9iPclC6ilYEZiKgdjRTaSovJxPgjGMw72Oqy8GCk8UYKLl7Ervnyo+rltOs/5CdKw0nuUU0xJp72/VAvdtwotZsG6wJ00PG/U2FrCzr/oEeCmW/DMHYybLaxB818XHlthugcQ50OxnasGWEXTNxq1xcJy0MfD4uuUVABEYhUGjU0mZ7KMQara8mTA95kWboSiFemWLwjUfkHopMMohAtwTUjrotGgk2CoHYYJ+7mGiUHB0t592I3Xblx1UkWzYJ6tVY6z9O+MsMJ1ifAnz6KQL7CUyztTA4bjLKlH5/Cc4dQzB2Yg+b+6MmfmnmBs6xjpvYEWPG+2SrXLxnsrA53ccltwiIwBAEpM32X0zSDPsvo7USxitTY+kSa/Or8CJwBAG1oyOoKs5bEYiviOQT8fqeZaEO3IrYnVd+XB2YY/3H5eUyw0lh8Sg48lZoeHokAjGB5GpmEKwmTPDKyT+1qfBk4CckF4ydd/ioiU91goGz8E14y+niiZPC2GeRyCECIjAKgUKLljbbTyHWaH01Ya7NkTRD48/KlLmdI16LCQLopwiIQEBA7SgAop8isJbA06dP41dyc9445A197kPs5is/rm7n2sKIm116NJws7ti9YRejLNcTmGBroY6b1Bf3KCGDsfPt27cbPmry6M+/Ee9+oUrnbrMZZeAkC/YJzfib8FYPF0tHH4c3VnKIwAQECoYTabP9lK80w37KYr8k8f1CxJlci9mflmIQgVkJqB3NWrLK18kEmBUGKcafDgoC3PznHYjdfOXH1fAJ1n/8pnqZ4eS3337z5fDdizt2/cByi0BMoGbbYE2YOOZzfLSp8BzOp6WCjcT/ojifgn/16tXa1H/99Vf3ytdff7323cvD57YbDHTBpV+CZYW4vM28sMx6eTFJABEQgbUEpM2uJXZV+BqtrybMVfJLMzTy8RA8yg4My4IcInA5AbWjy4tAAsxBIP5oR27aO0d+9+diemJa+XGVJNcQBlr/8Wv7ZYaTwuJRedXJl15uEUgSGHproY6bJMt0XE/GTlvvoHPb/Cl4vobiIIxoWs4NnKMsdrAvz7KQ/Ca8Xz/LBZQ7eePHILcIiMAoBKTNjlJS0gxHKalFOW04tpCj6BImsBwicDkBtaPLi0ACzEEgOQD9/PPPc+TuiFzMTUwrP1Zn4lHGPUpWAHurW0ePhhNdbtBtdRlIsJptgzVhzs+yLbKTNN3KV199db4MSrEVAX/s5FwqS2ys3WyL3PY1x+dbt0V45lujD5yL34T3YZaHsMIyqx+J3CIgAkMQKLToclcwRO4mE7JG66sJcz4WaYbGPLkaNaJeZDmSQwTOJ6B2dD5zpTgrgeRaTfwBoVmzvyFfExPTyo9fH0Zf//HzgrtHw4lOnASFpJ8bCAy6tVDHTTaUdbev+GMnNjDu2lr8AEYhL+OeOBn9gsuab8L7BVc+ceKHlFsERGB0AgXDibTZ3gpXmmFvJbJBnuQ8XB842UBSr9yZgNrRnUtfeW9OIDbeJ5tY83THjXBKYlr58Svk6Os/fl6c+y+x1wk+f/zxRyEV7dErwNGjegJsG1y09hOGPq4+zqNDHrepkM7LjixszgWr/2uX/tnTtPNuItaeRpwS+2Mn5xX4RNhm7LxIn2nFN9w3TnLNkJLdfP5mD8xV79Jwar4J78e5uFpKnP1n3M+R3CIgAkkC0maTWHr2lGbYc+nUyBavRsXrLzXx1IeR/lzPSiFHIaB2VF9Sg85D6zOokPsJMDe3ebqLjV01qIhrl032SzJKDPMR08pPUPeGXv8J8vK/Pz9f8Wdbp5My/fjjj1cIpTSPIhAUNzOco1KK4n3+/Hmyjvmenz59it67xoOvX/iCwa2hHG/fvvUj3+YmkrUiNdl9vzbRcvgTKqR/1wfusjw1T634UN9rwh8RhvqJGLQpytRsAzgwp5FHnuYSJUCyvhFV7pV+/H3hK5ukFVYy13hWxtMPhBMkoR/2cV1Yz0/I7NokgGNNz1GydtfP+JXMFOJhNnbdBf1Gk84wmdBVnsFo4tdh3NJmC+USoJNmmGN1qGaYS7Rb/2CkcC2OTuZQgRfH9KDhJ38SyVohO9Sf12ZB4fskoHaUbKQFzz7L8c5SffjwAZWSiSTKg1MyXfHhxgd/np4520Lfi+tPV0rgnYmdoHBS36wCNJnsmOJBlb62pc+x/sOoR3t8/fo1Czv+QhalVt9p/MclJZHsXKy20bAvkUqJHkTghN4qJ3kw4bQ65jtoQrnXT/ZnmDfBaNVtU7f+15LY4Jhj4nd0hfTHzlY6k82fz1xdcjWQkYYcmQCFakMFJnBcb3OvtIITp9jKh8HIhK9fmikPcETYf8ZbAayPJ5jGX64m1kt+dEhGKKuESccRQxjFQW9PnSfyzTNPv/mY5M2HtqP5l+MvN3ZpswV6Rw/EhaSlGRbgdP4o2atsUE1XZVP68ypcCtw/AbUj00kqHf2X6U0kpDf2N7QtFh+zV+awyclpW2JJvaJ+5thWGD82EYPG0QrnZCs/rv7QaiZY/6nPhXUmLEHkOo1rruoqXAmN0Lqqy0pOjp0E3H3WuZNiLnLu4eGCrMuPUnIVgC+n3wXvhKDXzyTA9zDsZicMCfR1m++Co6/nljP+c/jX+swz7+niiDFN44cffogBMqg4UwqC2VVsVGD+mI/5V6vxZZf4deeDESj3qBP/h4cHJ4kbRCulWjQyWWlWRqhg9yRA23n58mVQW6iK0LBGh5sOhzs3+Gs1inG/IulaEsSP+WRtP0Ykz549iwsOOekk18YWx9OJT1A6gVTSZgMgnfyUZthJQWwQI7gLxcVwpl60QWa9IgK9EVA76q1EJE+ZgLs2OTkh5UUUY9QtU499xQw3M1n+sB+8evWqnMqep8kbmIP1+j3xr31XxNYS2xx+ppUfB2GO9R9ywWqqLcoF5ctajesx8GfC63ca/HSdBq9TuP/2om+TPM2NAfbfhPj3H9hsT5NECZ1AIBg2Tt4yH6T+73Xtf38dsWN3LdhDj5sgDBpDMu+rPIlkbb4WF5FrBFibaDl8UCUaVkgqUk129oTZUARlGrmnSdMdYwx5DLpoZ8y34Yfc+ScqkvEQhoqRS7oTf1/yVdiT2478Qu+hw+kEsolBLfIRUZ3s0T0dwYZQtCY6LkMRH3Ro1aBytTdo9SZJ0kFp+h2CX7LOTYDki8N5SpvdXGTHDcQ1IgWpx1UUnx466qM1wxpWXYVJ7jU+uj+R/txVHZAw+wmoHSX7/ILnfuaKYRsBuvecokU1RhlO9v+orPTbQT3n5zYZKt9KrnhUvtswmIjFMAOVTys/MSLz8Vc/rEscbv2HniGeh9ID0C3k5rO5TsPvYa65qivoyKxUnMNKTo45CBzXW1Xy8WeeQWWzn36rqIy2YTDaqkmCA2INI3dRaeJnSA+qkCdYTagbLKdaRg5ywCep/JVXkWhBfsducvqefiVHDz5I/ibRkh2TdoOCZe8mHfRITYScKRIfONBubjjxrSZUv6SSF88km7SpXIP1raGLFS+pdvttgfFoMZIhAuRwucwOkYWrhDxoIK7PjjTDelb9hIxnwicMFtKf+6kAkqQJAbUjXyGpcTfBrkjWEsgpk6i7les2BPO15Q0TunqZk0rFEUs6BZFELAnnIIVzmpUfB22a9Z+4JVJSlU3KYgkAACAASURBVD0GKAqdxn/WjBbNw/jHYZpHrghFICDAeavAJ/6ZG2nikEf4+BKyEPPVV18dkYriPI6Af07zuFSI+egrKbhChySCLho7Cku35dt1uCaIy3lsGZGrfjgjicDczJMEYiGTTy/39PXs3NnwgpDxpNQPbJcg+Z5yi4AjwA1ddskVyh8/kzcAxC2IisrZ/D0YabO5Bps0pubSCqYocbBcKnHIzn2CrrJzaSWeT8DXu3x/3y3N0KdxuZsOKh49V3VNl2dBAojA5QTUji4vAgmwSMCpvvEwjerLhPTdu3eVl9MSjMAopW5exiV1x13YlRyMFvXhRRSVAUSsElSrYNOs/Dgg06z/sIjKvfFWyraEVdlj8KLrNGwLI53Gixcv/jfCpF3uaE/LTOw4YevQ0blT/AGBYMw41NofJG0/Y9tjXPfqTZEWbRPHCcdNYjnJLOWy1lS+c5swiZJZdi7HS35xcfg+sfx7fJpXyLUY/aytde/J+OK7yWZCg13VNExxJLYAtZ/ZVXEuSt42gA2WCLxtF79B8LNsbp62FXiC2KgPxgfHnTUBqzz0k4WS9WupodtWXS0VOmeLKnBYmBpHsifxI5ymCfiZCtx3rsM1lSQYHaQZBtAu0QwDGXr7eUSntyGPjFa31Z834NIrvRFQO7p8HtpblehNntyWhT2rEP6QSgd+RJaTZxNZIjgirSBOEQuABD+bK5zTrPw4UMlZ24jrP8EC49osBNXGHytx8/SCq7qC9ZFgqjnNdDpAf+efzXurDTADGYJa536eM7bFwvu9VXmlLH53v09hpSymtEdlCUSlL4vjz/kE7+78GVSGnes1fq+ak7+V/05Ry9ySJbKhQvp4/brtQ+i8n7eVa5Y+txl4gpHbzzturajGVTFQDG6LyI46Lda9ZM+zk5ulHtTYtT1Pcvbox7lTzrj+XOITVFo/g7g77+UuIeYn6o8U4Fpbx/yoNrsDGYISdD/vqRluRnroi8mOhQWjQxMtRH5D/blAQ49GIaB25EoqOetJjgJ4jlK4E8iZnEChNDJeb8gdtZ0Ied0vWSanG6JafCWplm+YRy8mFAQQsQBI/DNQ9nYqnMmC9itYQ/dOUWMUsU+yJ9xQb33Il6z/BHNYZmHb1nB8RBanA3LBVV3lmw2Crq1hzVNUdybAua1cGzYsb968cZcLmc8JDm5W8Q+U5bYMHCfJ/z99dlwaqZitJ0o9HMmPE3yniXvQPV1UexpInBGGUm7fWps7v635dduPJ6nk+QEudHNY1QYp2mP90U5f5vJAFl824r8r920JcNDe7oXjMqty3UvWIjz3jGK5G7TWNlhuQigPuEnhhyt36yiSkpc7geQr8jyZgD9a5ZK+p2aYo3Gtf6ylII9tdDhfNunP5zNXivsJqB05htPMQ/dXiU5iQH3lZtpYEUWbYk2W8XqVnG5u+/DwQISBzhknsSrmXODkYFRWFHNRVfqLWCWotsGSXWjbJCy2g1Z+XPyujcTZGXH95/379zaDdrlja0t5Hm2QYwfLs8xked3idJ1Gd4aTZKcT50c+IrCWQHxRZhzD+XYLXyoWp9aqBXEWNvhc0uguSXQDnMVXypuOF19fFeAgaFS8eNRET92sWfq1OpnBteuwyUiO8ESHMOHRGzbfhLtYUju/RXFE3hXn5QT4MpCTAavD4ljgb+3xJd88SaPy597d0GBRYcu2E1/mQd05XC47i53AoLmeTGzr8Av5uqdmWABy1aNki7vWQnlJM78k0asKXek2J6B25JCqHTWvWnsiZFoUf2KTCJ3VJPmpv3JyxBbPbd0rO/cY5dJNCplsbrkYVvmL2CpcDQNPsPLjaEyz/sMENjCE18yjc1WCryI9efIEk0lgcGV3Y3eGk8ePH+eyIX8R2EOgw62FjHn+lvzzJ+d7eOpdR4ADCv6ZvkPdfIisOfanT58mNUusJpsN9bS18oRkwzps84wnI/THXdtlkAxZ9lwcyILBuBybnt6BAJYGm1/V1L3Nds0czMK1M/QSubcK/uQo19LL/UMhzq4eWXklpVrsBJJvyfNkAtIMTwa+J7mktXiOzmQPFr0rAqsIqB2twqXAJxDI2QBIGl03aZAoS8V8uayhlV/f/DRpyCd3myPMvShiOTIn+I++8uMQzbT+wwpqsK5SsykqWVWYunJMLfkIzwsMJ2UzXbLHyUkvfxFYRaCmFZ1pvfDlYYFpcYvxqswqsAgsEuBERXL5lVvdd9bGwmZzljk2m2QWc7QnAFsJzJCJBWUPgcWlnEsU+j1w9O7RBGw4oO7VNJCkvRMhNytRya6ACJO331bSwBiTlCfpWRlnP8GkzfZTFnsksaZXiESaYQHOaY+CibFLd8Oa2mkCKyER6JCA2lGHhXJnkdgt/uzZs2S15AslG+ZiRMgdm2WkNWp2OYbk0+SOmeYzPhFLwpdnPYGZ1n/i9s4izIZ+w9Hzd9AGPJm6XmA4KXcfyR4nkFs/RWAbAVpRYT3XxXnafdY6brKtEPVWKwIcRUxubGe8YTPFzlRyO82JtvBoZ6I7X7eLkhgady6TLa4Ll5dcd2ZErw9HgI8JmWpUU/fYEZPL4+ZlxJzhZE+DZWqaPMiyaFnM5a4rfyuypFTSZpNYOvSUZthhocQiMTeOPeUjAiKwioDa0SpcCnwCgeQNXaTLis22C5Nz2qzl5TgVNBlz0iZkwmxwiNgGaHrFCEy2/hNPMzdv+GMHbaG1Mr/uznCS7HGspOUQgZ0E+tla6O+G0HGTncWq19cSYGzIHUVkg8/a2OLwaHWxp/PZsw6bi3O/P2qELYOycr1zL9LiQGZp7ZdcMUxAwIYDJoo1dS9p8oTD5saFIT+nLG6O05ULh8FjFbbQPwxUmuVWvNgJDJTT6UWVZth/ESeb2+Iehf7zJQlF4EwCakdn0lZaiwRevHiRq5M5RXcxzsWtaYubaBeTyAVIDknJDOZiWPQXsUVEClAgMN/6T9xRbJ5/FZqq6zS6M5wke5xC8euRCKwiwNbCxWWgEw6dsErlt/OaLcarsqnAIlAmYKcrgmC0jm3fMwjiKYw9iw0wiOqEn2zBMzPSnm/Cm6iLu/5zi9QWgxz3IUD1s/1xhTPCBsQPb57OsXk2aAIEEfJzf4cQr0pvVmpj8S70KfRySCVt9sKiWZu0NMO1xM4Pn1wL07mu8wtCKQ5NQO1o6OKbTHiuN7AbkoOs7dnBtjguxEppkPrmn8mky7riqrREbBUuBY4JTLb+w4w4d3N1nPdFn8Lk1HUaFxhOygtGyR5nMZ8KIAL1BGqsFDVh6lOMQ9r+Yh6xjsykPQ4jHxE4iEDho3mtan7y45NkhzGpZkP9QRnPRevr0L5FMxd+v39DNXq/MIrhWgJW5Vhqr7FSWPhY7JxCHIcMfHKGk/iwSPBizU/2xwXBmkQbxHn+T2mz5zM/LsWasa8mzB4JB9IMuS2Q/QGP/vzDUbg8cA8Q/93koCnzpI9IbhFYJKB2tIhIAc4hwM53f/LlJ8pUcdslXS6S8v48rlU4bh6aHJKS1ko/v5VuEasEpWA5AvOt/ySXmzabUnKbqOxjS2cbTthonytL55/sccqv6KkIrCKQaxV+JIceOtFxEx+13CcToPr5qzN+6qxmtrLh5dZhy+qsL8xpbjRRW4ne+U14X+bCtgWCtVKj/RTlHpSAXc9aafaw6hrkl8a1eTZ4dIMNGv7ikawgax3+lDbbYaHsEUmaYT095t50VrYCi4Ofe9a5apJO2im12a4GncKIgBFQOzIUUzrQTPhjF3b/uStovDuvjEYTzu1yIOZDh6rkkJRsdBsKSMQ2QNMrRoCeYb71n6SNJDelNRQFB1Ny//IGZq/YZqzTONtwsth3TDCdLhSGHnVCIDeg+uLVhPHD17v9bosG2Wqpul4AhbwzgYLiVXNNUCW63KAVrJ9WxnZoMMs1ZvuGrb68CcCWnA7NmiLvn4B/ytjX1XKSY+fLVR6rybl3c/4o0zndrFWD9Y+Y+O6cSP3754iZ5NJmDcUojpr+vybMtvyOohn+/PPPvqiWWQy6h547Se42KI+zJpscIiACjoDa0ZQ1AU0SezYGgyd//rF8z9rCoR3yToyFne9sO6s5e10WgPg/fPhg2iZxoiF//PjRFkDLr29+mhySko1ubRIitpaYwgcEplz/yTWuzS2dXpSe8/Pnz8TMfzRef532bMNJbsIfFK1+isChBC7cWsgSlb9f+LhJ+KEAFfmgBBgMksZ5l53CmLoqvyesw66SpxCYb8IbEBrj5g37cRLlEyeLq65xhPKZkoCdMma6VTNX9IcPHwivxzdi+QEK7pyZk1dqRCrEbI/8XXh3+DK8ZVyOgQhIM6wprKTVxL2Y651qol0Mo0FzEZECiMAiAbWjRUTDBWDOxYyDntkvXKY2zOk2q4WHQkDgwjjy+vXrJqmjvrLTiKVP/kiR6d4J21l8Xddy4ZeLea5yiNgqXAocE7jb+g/qKB8EijnU+yRXhPoynJRXmuqzqpAisEigxmJRE2YxoSCAryvouEkARz+PJpC7T5Z02e2eHCQ2iJRbh6WHb5XEBqniV9iiZUDYl7R5e0IcMz5J7dkPOcRRel9guQ8lUHlexO71CoTZY/XMNVjbrBekteGnvwuv1SmWDWI0fKW8DUjabEPUZ0ZVo/XVhFkr80Caodl64zzmepI4ZCufxXG2VUKKRwQmJqB2NG7hMpVgM0puaZ5Pr7ed2jQB9fDwkIsHXbFDgXPSnuYvYqehnjUhW+6IMzj0+k9h8CLLbIfiyEic5c0+fRlO/Kn15izpRRGoIXDJ1kK2DPg78o6YftfkXWHuSYDtBoXFvj0LrwHP3OpJbwumjKk22fAbZpCdbT8XV04LZbEtRb01IgH2xLEQyZUCNVtjaMJWY4PMVtpdgrfcz5MbbEN7TDI753iW26+02XNKoXkq0gybI20VYe5ChlbxKx4RuAMBtaPJStmfyCSzxuyGgxfJR5d4IkxO50SehlPRS3KXTHRnoxOxJFV51hOYeP2nvNjCwbtnz55x1Iyb7ppYUP5SD71JyHLfUc58EwEUiQgYAewWi3eGEKZmPcviLDsG2lRYzoiejkigbKhreKA7pxN3ZThBEzVjCYvOrJe1LdPFldPyaNhWmLWxYeJlfxML+rll+rURrg1Puo8ePVr71ubwFBazNQ7yb45hz4v1dS933ATdqT6SQFTKOlfKDRusmRlAfcJtCUEej/hZbr/SZo9gfk6c0gzLnFGb+xniF8fZcl709EICDLhsh6cjzQ1AF8q2OWlXIWkjXDc00EindrS5xC9/0SYyBUkIc5V+G0tV2PlO4D17gOK0zvc5oimJ2PnlOFmKE6//1ExUmYGyAOvWYJmd8Qob+BimN0yczzac2OQ5WSMLx22S4eUpAnsI0GBoPLkZoIuZZsaI1eR+IR032VNYencnAewE9jGPOKqagSd+K+lDQrlpcMNUkkmv8vS1c9ajy/3Aqphd4PK6KmHKo+GGFBu+wgaNnsVrmFMXFTWWiSUTnoZm8uZCciEDy0zJaP3KnAxQ8CzU/FYfOCF1q05ddQIFLIuPLEfJkNJmk1iG8JRmWC4mVoRznUaru+nLAujpBAQYasurgUPnEWUbrVLXsQ5diEMIz4SrRs5cj13zbtswrIQUhNmzB6itnG1jy02Ka1IRsRpKClMgMPf6Dyu0WEEKC1wBGeZuvrGZOSl/XFZWudGhL8OJ9ugFpaufRxM4c2uhM3W6HNFKN9g5j6ah+Ccm4I8TcTYZM2LPbT45nZjuvYkBcptUwVvsvfJHWZTaPXptEHnlz/NTrBSMYOVF4fp4xgrpV4kOJc8dN0HUIwwnbS/UMraMfR2y3SBSuY1Im92AtJ9XpBkWygJ7KgYSX6F1gfFsaGqNBeh5xIyllU+ZQE5RLL810FOqK8tVHU701I4GqkWLoi7u0HIxVAZbTG5/gHjg8OPco8r68czkFrGZSvOSvEy//oPGznbPbWxRRfhjGwdzXv4vXr5y9jdOygP2EQfctnHUWzch4LYWljPLoLV/3xAx+D1X+dBcWR49FYENBAqrrsTW8FZZRqCkeP0smNIYe9jqWF54TTI8zfOey75tTQXNCyt33ISWtcckeUKDpcVZbe+nH9hZQNJmdwLs+XVphuXS4bgAn2WyDhMHCsbRx/U0QywXylhP71CafeaxT6nGqr39SFt5trUflb48FW24h6+fMtopiYjtBKjXy1VogvUftuzsn1qyvQ8UnDspH+M71XCyuPrcT8+uZnYfAjU2jJowZWL+Qi3Nu8NdSGX59XRoAnwRq7DMR8e7Z+E1IHPCOmyQ4tqfNMYCjbWxbQ5vS8mbYzjuRRbF6KbuM8Emp+x0O3rhb095oT7lWtaeqeY5HzjhYzku73CuPA29h9UJ70qbPQHytUnUaH01Ycq5GFczZKbK9PLzn384FrfplTno6d0I0HbM8DZl3sngHIPdlKUzTaZYTKhR1PevKjYhVp6KTqMfxqxqyih+Cx8RS2KRZz2BchWaZv0H41ATIwIrM3z7pPBFqFOv6lpcJ2qS5/rKpJAiAAG3tTC3JuUQceiE+e3mxWUWWXTcRJXtQgK5vepOpD0Lr0GmCob6ThR3/1NDXC1y6Fo5PUbBQtPP2fmgEPnJhB9lK/Y/zodO0t86xzRjcW36OGE6jLmwY2jPdqHCwNfw1h1LZY+oXRWKtNmuiuMIYaQZHkG1eZyFEbZ5WoqwIQG3r5NRvmdFaHN+hzOZqB1tLuvLX2TTT/k2JyT0LfQXClyeis6hH7ZtSiJ2YXWdI+lyFZpm/Yf1FrbosdBk90LvKb6Hhwca8jfffBNHcqrhZFE98tdNYlnlIwIHEWBnEAbGcuSE2bzG6qsstGodNymj1tPmBGzhMhlzQ5NGLqG2mxqSuaj0NNWcpfnNLboyLXJdGMIX114rU1GwOxDI6b403s0WfbjlGmzbvcCWSsOu5tpClzZ7Lf9zUpdmeA7nylQ0Q6wENVAwBq8949dAOe1HVLWjfsqiiSRMZFCxCnONt2/fdtLKChuAQDGNftikWF0kItYQ5j2jsvlXMvsNG10uodPWf+jl2LyLtWPRkJxEEXiycovk8VnqU6/qWlwn6qRnD9jp5/QE3NbCcjY3f+lEx03KYPX0aALUwHLfe8TW8iBTDcfmIOZVP9+/f2+zCxbFVr27IXB5gtp2X9IG8fTKKARowjmVdOe3NHPRNmywCG+NrmG015ZduUdFNmmz1xZQk9SlGTbBeGgkiybMQ1NX5CIwBwG1o6HLEUUut9mFmc6rV696yF3hYlgn3jT6YUy7PBmMwzsfEcuRkX8lgRuu/2BI/vjx486pscPLRlvaYID6VMNJeZ0Iw04gnH6KwGkEalZRa8LEAuu4ScxEPmcSyK2NOhly2vY2CXNpdaIQ21BKrk+YSywOaug02zjrrVsRyDUrIOxpWYVZ2Z5og6Ix4Wl005gTpM0GpTzrzxqtryZMzEeaYcyk7LP5mvhytHoqArcioHY0X3G7rdacTjDNjVJmvsMCYvK2mUsI2AaaZOqnbUtPpt7QM2mD3NboRKxhudwzKpt/JbM/6/oPV2XykRI+wEeXyF1k21qfI8adXQG6Uw0nyd7EBFpcY7KQcohAcwIHbS1kYVRfN2leWIpwFQH7MnPyLdOzk09XeRa+itEwlVUi+YGZP9hyp98q/TBt3YujdXlMbCuMYhuXQO60Ps1qjykid/0XoBqeQjPh7Za8cQvCJC+3XGmzBmp0hzTDfkowuWnXxvR+5JQkItAzAbWjnktnj2zcKsMsjOVC/lh8YOmwq2/tnDYV3cNw/7vJISnZ6BbTErFFRApQJnBaFepz/YcukYtG6AyZsjEV5bu2axejsDwF3+491XBSvtxgcY2pXDn0VAR2EqjZNlgTxhdDmwp9GnJfQqDc8a4dRQpZyG1t6GEnEZvr7dZL9mGxHFbISKtHi+un5aJpJYbiGZ1AzsKx87N+uQbbdheSCb9T2q4Ksdxypc12VVg7hanR+mrC+GJIM/RpVLqTzapswqyMWcFE4D4E1I7uU9Zd5bSsNbVVOy/MeHJISja6RSFFbBGRApQJlKvQTdZ/QMQWQ4wo3OLlTMvYk1DaK/ucYKPtqYaTpBnWinxxjclCyiECRxBovrVQx02OKCbFuZZAeeD8+uuv10aYC59bh204NueSXvT3j1uuXeRajDwXYHFQK4+JuWjlfysCwW4XP+87W1auwTY8GmK7kGgLXW1+9DFucJdb7mLD35CiXrmKgDTDq8gH6SabVbklBjHopwiIgNqR6sAlBMpT0Z3a7CU5SiaaHJK2nTgRsSRhedYTKFehm6z/xLjQ6rmDhMl1zddQ7NYEF8+phpOkGdbykxzL7akcInACgZoV1ZowTlRtKjyhyJTEIoHCwMkumD1X/QRJ5+5jvVwh5qimrRHTfhtmOSAQ/FzUlQtFE0Sln7clYFU3IEDj3WOKiD95Z/E3bLBTHjcBlLRZqy13cNRofTVhHCtphtvqTHI8LbfEbQnpLRGYmIDa0cSF23PWkhYFE3iPNmuR9OBIDknbVjhFrIcCHVqGwiLDTdZ/ysVHt8OVhphPCqdPaIbsg7d4TjWcFMoPgbZ1K5YTOURgP4GGWwt13GR/cSiGJgQKulfDFVLbWh7L3DCVOPIaH/smPKPMmV9KXBzUymNiTdYUZnoCOcPJzmaVixaejIOtqNpWHWuDrWK+Np5yy11s+NcKr9TXEpBmuJbYEeGTzaqg3hwhg+IUgdEJqB2NXoKDyp+0KLi8JOvkoNlMDknbruoSsUHrQD9iJ2ujE2/nFNLPY8/rP76cOTfmE06fFID4M75TDSeF8iMzM/WbubKRf/8EarYN1oTRpsL+y1oSNux1c+uwJLF4wgMrI+Oub9JvWDT+N+Hfvn3bMObFqBYzXlCLFyNXgJsQyH3cr6Dk1ZDJnQ8r7LupidYPw0kvp/XRCUyzndBlUNqsX9B3cNdofTVhptEMGa/Zqffq1SusSox0j/7vDzc++LtvcjasG7nx9CDNoaHkikoE+iGgdtRPWUgSR6Ch2nk50uS0ruFcW8QuL+I5BGhYJ09e/3FLRuifBYPNhjJin1/OwOk36lMNJ+VsJE+Pll/RUxFoTqDJ1kJatf81oZrpdPOMdB5heeGpc+GnEa+TCy4R49mzZw2FsQLyvwnPQvPTp0/t0TmO3DDsUvd3MZwjj1IZiwBDSa6r3NleDrLH+HhnPW7i5zHpljabxDK0pzRDV3z0SMxXoUEl58thKLqYYP0+Cjc++POpJMLwQc7CrYBrq0RyPL3hMOoDX8tQ4UVA7cjVAbWjM9tCQS9quIZ7Zo6SaSXHo20ZFLEkYXk2IbBzCunLkDOc1GzvW7X+g/6JSkm7YMkI/ZP/7NhBI/WF2exmS4G/scmPx2+J5xlOyK0vROzObYKIQ8pHBA4lUGPnKIfx2x4dB5PMQwUeMfKkbjFiRoaWudU2H7r33Ab2xYGTVZXjKoP/TfiTj5u4iuEPt3FV0bQtZiIfn0ChaewcVnIxt1Km6RPsAyeT3dMlbdavovdxl7U+x6EcZmjNkGrPORJGNEbVYLhHkXj+/DnNnD8c/iIRncCTJ0++//77JvXEj9ki9DcDmufcjlzvPXeulbtWBNSOHEm1o1Y1qiaepLnOvVieKNVE3k+Y5LRu25FrEeunWOeTZLj1H27TYuSyeaWVCBop55vt5x4HGmzydX/E/EsyxBGeZdXWl+mI1P04WadL9mt+GOemz6I378Si4zZt1UiO2Nv66JjAPX3c1sKcBdUxefPmDXPgZN1geqnjJos1J7ffefFFBVhLgA4h12+06igKjWXRcGLvthrFjQ+nOC3y169ft8qsxV/jYGgrzM0Kj2oiV5jpCeRqSGFCVckk1ye0UsZsEKQHSA6UlXJ2GKwfbbZDOBOLdGfNkBsvUXqDwnXGktw5TqayKMmuB8NBq9lvPsGsG9hsECnXSQbSzvRT+vNMpXl+XtSOHHO1ozPrHrpl3Hs7AVqpnWdmJ5lWclfNZnVdxJKQ5VlPYJr1H1oWc8ncvBUNk5Mo9VhyIZmrxsTw8eew5xlOyqrtOZ0m1qoNuym5bqJJeeTKadEfkwli56pL7vWPHz9eslCYk2csf7YNLlYVwiTngTRgyyztfOe+YIvqOMfmQX2PSDn9aU+cejdJAOtvsvdoWO5mnwgEoGP3x5vgqftp2wcWTSzJ1wuedtyEnCabauHdVo/OGdpaSat4eiOQW6M/rl61itm23mOz7I3qTnl60GZ3ZkGvbyNwK83QIWLexKVbQZ1nsOYEZ3mKwbyJP7O4YHfhrZyVpbI4kr1TIFtlVK2CNdSj6kWS/lzPSiFjAmpHjonaUVw3jvNJ1rrjkivE7D6NsHMwSsafHIwWV5OSUeEpYjky8q8kMM36DyuryYUsxyHZ7ioRBcFiYsHa1HlXdRUyjNDn9A5243aAqfzTNk6Wgx33lEvcyvSSSTesRsn45/Z0WwvLeWQeGG8u0HGTMjT39NDbmWoEuFWY3EkOhodWHHKGk2C8SSZn79YETsaQ9MRSYn3ghX344qqKO0qYzII8RSBHYGfjjUcuS2jR0mkhCw77LDz1/4jZaSHpEx6V9bFztNkTsqkkYgJ30wwZRln0sZHUAWEmxcJT2WriQtIP+EuT8ZmVmHDZJ6nMBOKVY5jgqfTnCQrx2iyoHcFf7ejkSth2irdZeEYlVtX4a/tlaSdPcjBKNrca+UWshpLCFAjk6t7OKaSfoq3h+J64a2qvvbsY+LRlnHi3IjuH/KydZziJRfHlOGeqScEsLmP5Ujn3tWc52a6V7IhjOX0fcjrfaoWfwRPctmG2kFYcZrjjJuSuYQdaYOU/skMGvqfcBxHYvNulUp7C9GNxLDTNlZ65ZiGmXiRriegN7HutfLF5sMWhbUP33lxIRTgcgQ2aTE0eW0VrI6M1w5rURwnTgzY75bBiQAAAIABJREFUCqv55LS6XchaHMZvCAyL/R9EJnd80cQXGx/6B86yV46nBGPCaRNjXvfdBXqFR0ll5toxVPpzobz0qE8CakeUi+ahJ1fOZK1zMpR1qoZyugOULsIjBo7kguHiNDCXQRHLkZF/JYFCFaqMoRzsnPUfWynKCbO5iQURsqcw3hgXaLznGU5iUXxxW+XZjzN2Y0sAymfvjznAhw8fyqt7SF7Ynhmn0tCHLt5t0cpJyJog5+XJBaOOl63Pi5WsoZCzRrVhayH1xDeKxpPnPlmd0/r8vI9Cxpd5XHdux0GrHBW2keY6LkvaVlICk74F2ObwY/Ob5LbY9ry1uKpSHhn3JK13JyCwWH+25bHJsZJc0qgfbps5y6zs/MgFG9e/3GbPH0/HJTmi5DfRDJkuBUMnzZlVocr9DTT8I9Yl6bhi465/qOX8GnV+e5f+fH4pT5ai2hEFqnZ0cq2m1uVmo2WdqpWcLPLanJR+m50BrWK2eJLGmM2L1yJmYOXYRiDX4rbFFr91zvrPoo6X+6h7LHDZx5akLFgc83mGk2RvYpKdr3q6pJkDMD3wuVivarLhKAvvh2zrdst/mEaS1njaA5YVun5yQffaNmnFBoEavcoP4+/OoyINsamQbJ7c+t69e3eOkqQ67AjkDp8le5W10Dj1HCyvWAzUq8V+ydZWkh2vRbXKwe0iNsry9dprm+Fi47pqcFmFVIGvIpCrPzu7UDSH43Jk46A5jkvrkpjLbTZXZJeIqkSPIOBrfbn4/TB+QxhCM2SHXTyBrLeawKQwnc4Rq/RPLkKxIlb5evNgJ7d36c/NS/CeEaod7VSi7lltdubaX23zo0oe1PAD7HezsZXruazQ2TO9P844hqRyuGcSKmIxZPnUE5hj/ae8WsVmmlwzqQflQsZf9Ig/0nme4aSc7ZNVzwCl9XTQT67fndCnByLx013ShXUE84mtA/rB/MmY7y93KwKrthYOetwEVsk6n2RoOkfyaY0nlFRva0C1DZMs4v2l6Z96jgVe7NV53fre4CxkHFulD3H6FcxfvaqMoW2weHtsEH95ZAwC6+fdCORmXDurjd9GfKT7+wT7qgE1f8rjJuAqw1/s93zgco9IYG7NkM1YtqHBSof5ZOVZE17J2WWbNI3kDkpTJEzg0xxJ5SqZ+v7eVfpzEqw8NxBQO9oATa/sJJA75JFc49qZlv86lnUshTZMYDWpH878eBbdcUaSDW0xHgsgYoZCjm0EkirKfm3kzPWf8tUL7PJZ3KRbgw79KlB9scfEHcV5hpNyITXJcw2XZBjbWkX1SvZxcVeYjKehJzXS7dhiupIz27Raamwo9nxR1Sy8ujD+UhQVKbfg1SEiRF1c3nVilxeMarKGFbDcFdREojBrCeSs8Xv2aTLGJMdjk21xlcRs+5wLsbf2OAKRECAe8/bEv+Hd8nhPhKbKb4hcr9yBQHOdBO3CdJ4Y4M4+wbqa3EG0OMXhfMpD2LXa7HAwBxV4Vs2QAw1xy6VRr5pu5BTFJgN9cqf8+XM0q7fSnw2FHAMRUDsaqLBmEjXewU3umAcxfTsom2i8vtWEiWduG/5OAZLKc7KhrUpIxFbhUuCAgE3KAv9kdQ3C5H4Giy1xsLbrP7klSlJhhbzVcqu/ikuOSDSp559nOMlp0gi3yDcukrY+tojAOmCyj8uZLtqK4cfmLumizFj4M/H8AMnFFD+A3E0I0CDLq8OkgomLDsifbSYbWxN5DorE1bfFyHfOTtk6YZWZLinXm8di7Onf49hu6MOqR7KbteJYy4RRk66yvICYG+osLWsyldXPXkw6YpF66CQXV1HLDJM5leetCOT6SWaD2zjkInSx7enkidnVZ5reqpXWbRm56q2etdmrmNwt3Sk1QxSth4eHuCjXKrTJZSk0EG7RjCNf65NUyM+fo/liVyowe7pWkpP+7DOXeycBtSMAah66sxZteJ3VyeTc0OaDG+IsvMIZaH+uitXkONU02cMnG1pB4PiRiMVM5FNPYIL1H78R4WYLDtZEzo2hsraymvBtzqAL4md6Acf/ovih7uSynSt4KByadDlyX+HmK+sETvbp5UjaPnXmZZYeXLTJ5T/CtE30uNh8wpS45eu4FNvGHMif7K38OnNtfd6Wd2p+Ml+xJ2tG25IIVutQX5LbKOIU8Wlb24MCHa5CbuPPp5JittvqKnXA+nNqfsDTUimXmh03IYZtOfLfogL7bdDJsC13frRN3AYk6YBkk1RGjyRYjG5SK0Zn4uQPyFgtKrevXN79fiCpWqCS5t4t+1uLRkKnSpXDj/vUej8rC3N00ucMwTYYOIYbiAP5rQ74Dn9U6r9uJDsErCYbqpPfGwCEvG9WHePU4wZ47XhxK/05Lg75DEpA7ejCeeigdaaJ2MHo4EbM5lMhRhz/jCNjBEN2E/lzkSTXNJoMfCKWY17vHyhswymc9TmNQ/rzPlNQt2mk1GcbOFybsgh9R3l+avW5XnOzRDdPUWMs5kOmkMSXnxVLexo4/iP4fdxPX6DAXZDvOHksZttLZeVHZQok5GeTvs8SLTisbdvSQywMPpjaCpF09chy5DIyYm+VrBLJcsHz6LH5oMJNDvlxHjf0WdTkYELumnxlik4GioCun2oPXvvb1ip53c/XiBVyWx0ISsFBWMuQ8DaA0We6bioZc3ngtEjKwWpymtQJXO5qXj80DDXWr2xJ96ECjBI59cqHY8PxKPIfKmeyq9yAyF/gQ/PJVc61fQJ59ztVdOJDaVweuV9RA/e12uzlZFYJ4NcZMI44EM+kGeaG0VVl6gemG6Er4M/mMv7TPW5aWdDu+Lmh19ojQ/BusouOhZxAfw4yrp/jElA7ouwqW65ryw3noeNWmyaS+yYN6ye3GemT8jDuoCFbzGgXzYehON14Isw8Nw62zUfEtnGztyZQOC0vGxxx5aR1rNWaCG9LNyev//gKKq17A4HcK36mXI9R1tO6MJw07CtzXAr+NvMxUkll4jRDhauUxqTh0kYBwqGPJuitgizYYBw7qE6Hwjw08mTHGuexfm2I/ijWSg1R/ChOq+xDDBuABKVJrjdEMuIr/rKpga0vTbIMOlNGbdTE3x/SLGbrUWNWfvi1I7cfG91judIWZPDjOciNeIbLsMSO0waXg7LZJFqqgU8Gbk2inSYS01Z9Sqs6QF87tE7P9J/N0ULY71FXiTRo6fisArdpboNm7Uyx/WoDRquTZ8qwM60gC0Fl8H+a2rMzxeNeTw5VfTZnps0+W+e+fBgtqyImcL3G1af+fFwNVMwnE1A7AjhdnLXNbY4+O8mT69KG5JI67X7zBoNy0BWfVkBx/WmbtIhtqGb2SqCtjahwWl42OCZY//HbdSt9j1oRqL6LuvpJhpNgTSToXNrajtbWJxOGtTz3rr+oZ0/PmQ+7Idxvz87HxHAOP8Da/J4ffo7eKrnAFJQLP8ns+YRbpUg79TumOHfmQ0fD9I+WG2s5RAIE2kuSmN8lJeu2JVHj2KaUzFEhtxX6npkSZWqFggIXFH2s0uGTFNIfvzeUIK8zZPJinKKJ5zsIRq6plklhmnuSEOLBqrIpISqtiUHnNAmbZ7lJhGTfLzWYNIl2mkj8VuODqlSfwGvtBbZW2XDw04/Queu1Ur9LudZOeU5ZBxU1QFdZHOeI2nkqcwzEST0nqBX87Fwz9Ad3X/hglO+nRvlCOvcGXaJtdugZKgd9utxx9ee20BTbtQTUjug3YgirfC7vea6tQptTp8M0pdSA0zduHnTQvoIemPhPG3kDfcblqF6RrsEoYjWUcmGCAqKq5ELO6u9P1qzFVVZRX0WkWQWNNG7I+CQx+jPZtT0n9d+friJSMol6Tz9TDkjNvpaTDCc+KSstc5zWr8U0/YZk9cD3NCFPWBGwdE0SBA6GgfqijTN7lY/lywk/aG8V5MIqhu/wrQJX0d6fLlXdz1RDd9BLXqWwBkU5aIXcXNBJwzBMChEysvrjIsQYwILwAVVXbeJofc0vN7IGMfMKddIfL7fVSZKjhTIuxsIHKdb/DMhsE8zeIo8ICV7kdH9kPGZYL95AISkU44ADFAMJf46oySYGq0X1kVrqN5+gRqFv+E+tFGwrSS53rmFa+BN0pJwkZ/p3q82eCaFJWkF9HnQgDnJhzcF30Jk3IXZcJMkeoOcSAalPGHcn0k6vPx9XCRXz+QTUjq6ah55f1h2miA5Jvx305PxctQGFIZhCDIYwfi5qsG2BxIuwZKRtEsQmYpuRBqpaJwrD5uxse3G49Z8gm8F0lQWTVX2Fi41GRGuNe4zKqNq36iCT7ifz9rhnNB/ykHzrBE/r6SDoJ2eymeOENkYNILlgEcQE8B2Vpevn6EL3NL1VrGL6hYKbnF7IuWHSVDBXG4MMbv5J+6ITCCS8SmGdpkIGPOt/Ur5xUVIcQVfMEMUoG9QEguUSiqPlXSKx8MECrv/IwsQO66Vjmbf5BH1snGK9T1Lp3yZV7q2brEdT93wCwYhcXyJzh6TJBO3RQcOTphq0X1DQ4vyFPKgmB6lctFTvpLJBtBgg/fIqdAuTlQh59zMeuOMimCz7DbMzzUA8umaYq9INB8qG1cZFlZz/d9L65tafmxelIryQgNrRVfPQCwu9t6STRYDymdRpEZ5+HuWBpyi36LSBDobPJSNXPBk8bu4mYhvq8DQK54a8+6/ECzW0IGpUoD4xK6SJBfNNgvlR+e442ibrP34Szo2cscpNW0PawpqS6zToGeJ3yT6vB9mP0zWfkwwnMVC/pzNpzncYwaCDC+qKk/ZQ8dwyBD2vn0puPlNfwH5sV7mn6a2CjPh1GDd16SrCB6VLs7UGEmS2/mdBiUmO/fUxE7LQiReYBOUYNLrCizM9YoCJ9TyQ0vXhz1+sj+IJujKEZFfv4vQjxL0YlSUULNGuqiHJwIyvFvlOh5+pZFr7Pcn+TiGHeJ1BzWcF2CHEvkRIlD+fle+GmzVh3x83/gW1kowUOmSLE0ccLYrKJRwuSTTZxRmTS0QaNNFpBuIgI1YZnKN/zZDpTyCz+1nuLq6tdcF44QSmbV4rlZ/6rPqzn0e5RyegdlRQe5K9Yuy5bR46es1pKz9jaG61AZ32zynpv/6hfxbmXAS4cAiIK8ahwojY2hoY6GnUlrUxTBN+oPWfHHMaVzwbdW3Q7zEWOw2037WK7kmGExaq4j7F+ZDzHJcT/E2qYCkt2YOvhVsvv7XnIInk+si1xOozZSEtd4720L1VsmK4fJFNy/JMDhRreihWbyk4ay+LDnou+qOy3nCVwjpThdxZ0wpjj1/EFH392igVJrcQ4+IktqCjK+eCpH1dGTd9IJHwR3skreAPT/eUYATmz88LT8vJrXqa7KL95Ha6ycIqVquE7ypwMIGn1LoSrzdhwEXdo3rUVDBgErgmC0RLtxw0mVwSpB4oTjVJjB6mW212OLAzDcRDa4bJ9t5/D8woH3RNHW4yoEedTH8erp+RwGUCakdBN7L2pwwn5QpW/xSVgNncWv5UYPRbetr6hJqHTO5ybp5KHKGIxUxyPjMpnLk8rvIfYv2nnCPa3YYegx4GjZ2p3LZO4xEyre2kNoT//vvvv/322+SL5Pn9+/fJR0d7/vrrr19//bVLhcWpv/71r5biN9988+bNG/vpHFSyFy9eBJ5NfpL0P/7xD7p+0vUjfPr06S+//OL74GZu8O7du8Cz558+Z+RkkMOnZ4ELsgV5sZA0wp9//tl+Tuz4448/qKv80eOQzX/+85/8x/348WMcTLZZTaNZffHFF91CCApx6ArZBDJA6Gf4cyXr4qQc+aNi00X7fWNlir///vtPP/1EnCgrrpJQN4iN7oturTISBbsPAToW14e4LFNb8LlP9jfnlIZGK/vtt99cQ6MJW1S0Xzq3ly9fbtBbXJ9AnK5PcE2YmCkXuneipS3fsyH3qc1aoQ/kmGkgDvJipdC/ZkgH8uTJExPYHBdOzUyGsoN50MPDgx+m/1FjAv3ZBy73BATUjiYoxMmywHKKU2vdUoOvfzJN+HNu+i/lFl30q6++6iHvr169+uGHH3xJTh5ARcyHn3QHSppWfhwlN9cbff3H5SKesZJH1ELrNNykeO/UtWzMafW0sLX8Qls9hgpXb8Aa5BQbSdzwDhKVlUTSog0HMvAzlgEfZItD9uxDVfYzksxpz/IHsjET9rPj3OQxCKaf3RKYrEJ2y1mCiUA9AWeIta41HpTro1JIETiOQJ/a7HH5PS7myQbiQTXD5GSHfrj/w2TBkCFV/LimqpgnJqB2NHHhKmvnEGDCYpMX56i/pOEcCXtL5XxikymcvRXofeT5z6CpH/TT3wUZJIH9J/A57ScWNpdWPOFhcT8Wo5CLOHClD1YyZ6aOZy88SkYSS5sMJs+DCJi9zeKnRDrZ9WAiySECIiACIiACItCWQEEPvFCbbZtHxbaBwKCaYa4+23H8DSjOeYVjzezqDdKKZ1JBAP0UARHwCagd+TTkFoG1BDjtYWdi3Luognt3ta8VYqjwIjZUcUnYfyNwkuEk6FN8ES6cahYMJ8mrabgNw5e8iZtrNIiHGVecoonnJwSuni9B8kWd1Y2NxL/lHBubpmqzlrXyJQIiIAIiIAJGoE9t1sST4yoCg2qGyf3mMBxiM5A7r++XeHBfiv9IbhEQgSQBtaMkFnmKQA0BbqUOgsUNKghw858idvMKMHT2TzKc5FRz2F21rck/z5E8wxFbdHI7szbXAG5FJE5W3oNPm7gIk4aTpKibBdCL2whQcJxKo1bzR0WSKWsbRr0lAiIgAiIgAgMRYNDPSXuVNpuTR/4nExhRM0waAuNrNE4mWZkcu3qDmRrZYTdr5esKJgIiAAG1I1UDEdhMIN47K8NJGaaIlfnoac8ETjKcJFVzx+WqRWczSzBDiE97IFvyti7f3LKzXFHuc5d0uZhNQj8hGU58Gte6qbpX1d5rM67URUAEREAEROCGBDrUZvniNB/4ZdWeUwLoJI/+7w83Pvi/f/+eMDcsrEuy/C+98IsvLkl6Q6JJG0lgjdgQ7WmvxN8c0qGT0+AroWkIqB1NU5TKyJkEUK4CnRCryUAKwJmsXFoidj5zpdiQwEmGk9xZjQu1czNL5EwRyc2DwceF9pTEw8MDrycv6cI/Z6HJSbtHEr0rAiIgAiIgAiIgAiJQJtCPNuvsJZhGHj9+jD7JejHXyfpzeNz44M+VsIR58eLF77//Xs6dnt6NABUjzvKFU7NYmLIPdsHA9hNfA1KOQU9FQATUjlQHRGADgdhOH9sgN0Q78SsiNnHh3iFrJxlOciiTpzpygdv6mwkkZ4pIypabM6+VDR2lcEkXsZldx4+ZyYzs2D4QuUVABERABCYgEAxtyeW8CbKpLMxKIKkxHpRZTCbokM5eEnx7DzH4YjZ7HvnD4a+As6D85MmT77///iCpFO2IBPwaMqL8yPztt98GknMAK/DRTxEQgTIBtaMyHz0VgYAAO1GCxTpWFJN32AQv3vaniN226KfJ+BmGk8IVAVep7DRd25eXPFlCASdlC+ao2+rB4iVdRBv0xS6hnI1nmxh6SwREQAREQAQ6IeAvPWuw66RQJIZPoAdtlk/iYTIJdu1hI/nw4QOfXuOwMjchsHDMHw50XTy5UdoUWlbHkh/V87Mp930InNbT0nYw2lEhm7OlPgeHTt68edM8FUUoAnMTUDuau3yVu+YE4oGGW2SapzJThCI2U2neMy9nGE4K39K0udzJ9M0sgbbNRQfJ1JNGYzunknyl0pNrEwiZu6TLRWIS+nGeNsPxE5VbBERABERABI4mwFqwUwmwoGj6cTRtxb+BwLXaLEYR9NJg5ola+PHjR2wkfOA3lyN3SZfdIEEM+oB2jtXd/DnqF0/EbGNZKxpYTdijhtEut1NtZ0LBeMGBftXwnUj1+g0JqB3dsNCV5W0EGNSC/SsoY7kVxW1JTPaWiE1WoPfMzhmGk8L1Vgfp0ItlaWaJsgD+BlgXJ9MJWv5i/IUAXLBAJMRc2PSnD5wUAOqRCIiACIjAfASYcrgN8oyAwc1d82VWORqRwIXaLLv10VcDAThKwgJxcpdPgBfLin9gOrC+BIH181YEuNUtyG+TLWJ+nKwoBVXXf7rfzcQqMP+ohu+nqhjuRkDt6G4lrvxuJhBYTYjn7du3m2O7w4sidodSnj6PFxtOrrLNmuGkfIYjaVbZo/3XXNJFnTPx/PrHrEBrST4QuUVABERABERABETgHAIF9e9QbZb1rOACek5Lc9CEoyQ1GScYB519xdJ318SgMBMTiA0n7O5qdacWW81oGma0w9R3EMlgszw1PLcF7SABFK0ITEBA7WiCQlQWTiAQtBSG0ZotLCcI1m0SItZt0UiwegJnGE5yh76DS2nrhd4ZkvmAiVQ2nMQnTkh6z1asmku6SCI5py2LupOJXhcBERABERABERABEcgRMNUxCHCoNssdXMFOPZJDEa2cpXO4mc/CBwLrpwgYAbZk2TVu5hlUOfNf5WC2xf4zs5qwIbdwodyqmOPAWAeDKVtga4xfkY8IiEBAQO0oAKKfIhAT4ARwoA0GVoH4lZv7iNjNK8A02T/DcJLbo5c8z3ECWd8sUd4kGBz9drLZHGCtqO6SLuIsXNLl4kzaZmQ4WQtc4UVABERABERABESgCYHztVmWsXyV1eWi3mpCeN1Z1KTo546ERY1gvoPhZOe9xMT55MkTazJYTZgEHYoxMPbo0MmhtBX5rATUjmYtWeWrCQFGxsAqj9VEV8IU2IpYAY4ejUXgSsNJsDnoNHA2C100RSRNO0mrxqLwlZd0EY9/IMaPdlFaP7DcIiACIiACIiACIiACrQjYKnAQ4UHaLAvN8WERLjuqPGuCkLnbioJV8iA7+nlDAsElWmynja/wqsTCfIdNaba0xAGpDx8+HG01QTYSDY7ObM5CZU4VTATmI6B2NF+ZKkcNCQSHS2r2QzdMfcSoRGzEUpPMSQJXGk6SZomklG096w0nGJDjGxi2nThxl3Sh05fPuJBTE8/PNf2yrNk+ELlFQAREQAREQARE4DQCOcPJEdrsu3fvgp2/ZJOFYM6g1Of306dPycDPnz9P+svztgSYm2De8LOP0W6tteP9+/fE8+zZM5soUdNoNcfd0OULjDs4OoMYtKMgjH6KgAiUCagdlfno6W0JsLk5OMUb7Dm4LZlcxkUsR0b+IxI4w3CSm7ldcoTCP89RI0ByPrz2ADtzD3ZvYfxAF1msJUnDSY2oizErgAiIgAiIgAiIgAiIwAYCp2mzaKoPDw+xhMHGvThA4JNcsK7URYOo9HN6AtQWbCf+djFMdxxvwhxSyDt1lQDY8x49esQWMTOZcAyL2Hh08q6vYBnLDr4UsqBHIiACAQG1owCIfooABALFrGY/9M25idjNK8Bk2T/ccIKNIfiAkiN41REK3yyxePgDUZEzLvJVt3XVX9LlEvIltKRlODEUcoiACIiACIiACIjAmQTO1GbdGeUgd9vu0Q7Wv1AmV2mwgQz6OTcBbCccEPFnHPykNmL84BEfaGT7F//5w1LCHAp/PmRCAP9OOV7HZMI1cUm73dEAkcq/oYsZ6NpzM0dLqPhFoH8Cakf9l5EkPJkA+wD8NTrtQVnkL2KLiBRgLAJ/OVrc3AztqosCrMvzJwYFCMmrq9lRVTkfYKbtJsCVRmn/QIwvVaW0/ityi4AIiIAIiIAIiIAI7CdwmjbL5UK2bd8Xm9Vq/2elmwVuDso41ReFtv77KJXxK9hkBLCFsN8LswdnNWzGhPkBt/1MZpnaxXyHyd3ldYwWRGu1RsS5GUwpNVvlkvmSpwjck4Da0T3LXblOEmBBzzfJEya43DL51p09RezOpT9r3g83nJjmGhB05oTA84SfpvdXmiKSV3Xl5s+x/Ew86i/p4nUTz4/qqtM5vgxyi4AIiIAIiIAIiMA9CZymzSYvFwq+er2qCFgKX/VllFWRK/CUBDAzYD5h4eNf1pJffmHWw9ETuz+A67weP37Mf6YnzJIwmVRuJjuNFQetEMwEZsrJvrTTUldCIjAHAbWjOcpRudhPAKuJDSjE9vbt28u3COzP1KExiNiheBX5JQQON5wkbQxo25fs/fHPc1QaTpJyMn+oKa21l3QRJ/OTOOZKUeMX5SMCIiACIiACIiACIrCTwDnaLFch+ZNzkznY6mj+cojAcQScyW1EqxtLWqz58pl6B4dZGxd26UPxx1UVxTwlAbWjKYtVmVpLgCun/Oso0cd0A2SZoYiV+ejpoAQO/8ZJ0sZw+XETSitpEUmWYvyZk9zGQ//1tZd0uXdlOPEZyi0CIiACIiACIiAClxM4R5tNfv5dV2xdXvoSYDgCHILxz2lxYRdLOcPlQgKLwLUE1I6u5a/ULyfArmt/3RJ9TDb4cqGIWJmPno5LYOHECWcmMBJwPzJHnrftOUraGK7aOmdmiVVnODCcxBNmOoXyGT13Qo132T9YWT/8AzH+K6uk9V+UWwREQAREQAREQARuTmAIbRYhk8dN/En7zctR2ReBegLMv5i+2U5h2tHHjx/Lc7f6yBVSBG5CQO3oJgWtbCYJ2MlFnnJljq0lJgPLEwIipmowK4Gs4YRFfOq9bzCgs2DDzirzCZPAGBym2vrTHvHre3yss1tlikBge9FSxyBUUL7JuNPUOSpuryw64lR4BdMLh+UX31UAERABERABERABERABn8BA2iw6ti+5ufngtrnlEAERqCfAKROmnLaHj4ktd+5pVlUPUCFFAAJqR6oG9yTAsqethbIQquFjsRqI2CIiBRiXQPqqLq6Z4oiJ9RQue+yDY7dO0haSy79t8/EDXHXcxD/PscpwAgpffudO3nbtHm27pIt3k4aTVaLGcspHBERABERABERABG5IYCxtNqkEMlcvbNO5YZkqyyKwigDNyq5cZmKr81ur6CmwCDgCakeqCXcjwFkrfyWTJiBlrFwHRKzMR09HJ5ABi+aFAAAJs0lEQVQ2nHz77bfJ6wLI7cPDQ32e40kgM8CrvqfkC7PqyAsnTuIsB1YlP8CGS7rc676EFqEMJ4ZCDhEQAREQAREQARGoJDCQNutv7vFzJyXQpyG3CKwlwPkS9rqZ7YSp1qq7E9Ymp/AiMCUBtaMpi1WZyhHglBUKpD398OHDqsVDe/E+DhG7T1nfNqdpw0nhgikMBszuangRLLYuJL97WRPb/jBmllg7C02al+3cdyDYtku6iIR9kUlj1VppA3n0UwREQAREQAREQARuSGAgbTanVUoJvGG9VZbbEgjWfNlEfNUevrb5UmwicCYBtaMzaSutCwmwmuefTcRq8vTp0wvl6T9pEeu/jCThfgJpw0lyBd8Si80h9sh3vHnzxv+Jm/0+F6qqmw0nTvIgL0kImy/pInITz09ojg+ccMzIz5TcInAtAVXIa/krdREQARE4h8BA2mxSq4RS8rbYc+gdmooG4kPxKvKAQLDmy/eEvvnmmyCMfoqACJQJqB2V+ejpBAR+/fVX+7w5igoHFmU1KRdr/8SkcJZLUE8rCaQNJ+WXHz9+XA7AU0wI8Vcu3759u/jiQQH8OxA2bN9L3tZFNxFIu/mSLuJJGk42iBqI1MPPoMIEP3uQUDLcikBQA4Oft0KhzIqACIjAbQnUdP6nabOfPn1KFsSst0ME8IOfSRTyFIE9BFjzZTJoEyu293Eh+54I9a4I3JCA2tENC/0+WWZxz3arsH0Zq8msOlirMh2CWKBhBj9boVA80xNIG07sKtg4/5jsanqQ2Gry/PnzCw22vlmiRv4g49aH+v7B9kCu9nOfkCpcDeG/Hrh9Ce1R0mBjT0dxoGP5NcomLaPILzknI6AKOVmBKjsiIAIikCTg6x5BgN602eThmIl3yWkgDiqkfp5DgBtFXr9+7dLiCnsso+ekq1REYCYCakczlabyYgTshi5Wq7CaJK/rt8ByQGAIYlI4VVebEEgbTjBy5GL3P5SUC4MaGnzLhLlfbErJvX6Ev5kltpkikm/Rn5qoZJnjJvxEHd9gmOH1wAzjYp7GxoAxyTEkRzodb9VGjqsIqEJeRV7pioAIiMBpBAbSZpM2koLh5zSGxyWkgfg4toq5QICDJtxZT+Pij/WUQkg9EgERyBFQO8qRkf+4BFinQhljGRPToEaHmnIchZgUzprSVJgygUefP3+OQ3CW+cmTJ7E/toF3797F/oEPJ0vMUOEeXX7Sjb7P7ebDsLHhaHYSCD0FvarL4IsXLzhuggpOyIBGzU9Oq5jB1sLTcWsnlNGQQwREQAREQAREQATqCSSVN17vUJtFNY13JmH4QT+sz69CioAIiIAIiIAIiIAIiIAIiIAINCSQPnHCwTQ7yOwSY5KJ8aPGasLcL7CasK9nwyGMhplk5mx3IGDt2BBz8qSenTjZeUkX8gTEnITbRN2QO70iAiIgAiIgAiIgApMRGEibZefNZPCVHREQAREQAREQAREQAREQAREYnUDacEKusH8E91PVTOpevXoV7JjjYNSFnzZxxeObJTYLE9AgZowxnAjhb88lXbGEzof/MpwYCjlEQAREQAREQAREYC2BUbTZ01Q+tFaYbDsevRa+wouACIiACIiACIiACIiACIjA0ASyhhNy9euvv9pEji+UPH78GLsInskMcxiFnX3+h0y4aYozGdxhlQx/pudvv/3mkouNH/Vi5L4Pj9UECwpWJSai9bH5IZnEzv2BEz+zcouACIiACIiACIjAaQSG0GaDb1c6OHZauhUrFE60WXY4JXXaVqkoHhEQAREQAREQAREQAREQARGYg0D6Gyd+3viU95s3b3wf3FggMBVgSvn06ROL/maZsGDcy4wRpZOvKu38wInLFJahh4cHy6BzYFhyx1n2fMRFHzgJqOqnCIiACIiACIiACDQk0L82y/6b4NB282/dcXGu09ibx9ywpBSVCIiACIiACIiACIiACIiACHRCYNlwgqCc6Gcux8fPa4TGlvDdd99d+1ETX06+3/7s2TPnw71hm0/A+PH48eOu/Mpo8Jb95ByPf1LH+euLoMZHDhEQAREQAREQARHYSaBzbZbjIGxICvL48ePH5Gf2gmCLP4kc/dz2OfH1wc1X1y6mpQAiIAIiIAIiIAIiIAIiIAIiMAeB0lVdlkPmbJyK4HDJ27dvWdCPP3bCzjVnL2GCh4GhH6sJWfC37yGnZWqtI3etATQ4jLI2Nj+8/wkW84enueUQAREQAREQAREQARHYQ6BzbZbj0a9fvw4yGG+sCQLU/MRihBJrVhOUeVlNargpjAiIgAiIgAiIgAiIgAiIwM0JVJ04yTFiJsbmuE7u40oKGdzMwFEYfJIhazztyi8/8J5LuognucEQ/53R+hLKLQIiIAIiIAIiIAIikCTQlTaLdcf/7h07fvi5R9MObgDDasJB5yQHeYqACIiACIiACIiACIiACIiACPgEqk6c+C/4bmZ3e+ZyflTN3UyD2U8XfJ0Fw0nu4/Y1AsSHTrika+fxGmJIJh0f60kGk6cIiIAIiIAIiIAIiMBmAl1ps1wq62eE78PnFEU/WNLtjoDbwWtsMNzQJatJkpU8RUAEREAEREAEREAEREAERCAmsOvESRzdVT6YSdiRx/SS+8S4i4DjGnYjQSwSt2Dxh2WCOSQnZuotH8H5FWIg3Tj+pA8GG2Rzj0xOLuny9xX6L3755ZdOSCR0N4zhIMVuLVW+8HKLgAiIgAiIgAiIgAhsIBB/VG/tt/S4X5etQr4mzEW73PolHXJDcegVERABERABERABERABERCB2xKYwXASzzBXFWf9Z9j5lsnDw4NFXv9pTc6+JD9kYlHVO7C+aN5bj0shRUAEREAEREAERGAsAmi2L1++ZJ+Nic3WGWwhL168MJ/AwVYeLCUcWPnpp5/8R2zE4UV91MRnIrcIiIAIiIAIiIAIiIAIiIAI1BD4S02gzsPstEn489JyTv2rutj9Vz8L3SmhL5UMJz4NuUVABERABERABERgMgJomJxIxnZiCqT7yRFkdFFsIZxCdueY8Xd/sTbLwWW+Nl+vrE7GUNkRAREQAREQAREQAREQAREQgZ0EZjhxwi1YTA7jGWMlGnbnFXbwBZEw/2QSW39Ixb1O/MEGwCDayp9r062MVsFEQAREQAREQAREQAR6I4CKy0dKzHxSIx5mFSwuaIx8u6UmvMKIgAiIgAiIgAiIgAiIgAiIgAgkCcxgOElmTJ4iIAIiIAIiIAIiIAIiMDqBP/74A9sJf3zDj/MltlXIfauP/1zk5U6i6HzJ6GUt+UVABERABERABERABERABPoh8P8A7mxEZIDziYgAAAAASUVORK5CYII="/>
  <p:tag name="POWERPOINTLATEX_PIXELSPEREMHEIGHT#5C696E745F4D20207C5C6E61626C61207B5C6D617468626620757D7C5E32206441202B2077205C696E745F63207C5C6E61626C615F7B5C646F747B637D7D287B5C6D617468626620757D202D2020287B5C6D617468626620757D5C63646F74205C646F747B637D295C646F747B637D297C5E32206473" val="125"/>
  <p:tag name="POWERPOINTLATEX_BASELINEOFFSET#5C696E745F4D20207C5C6E61626C61207B5C6D617468626620757D7C5E32206441202B2077205C696E745F63207C5C6E61626C615F7B5C646F747B637D7D287B5C6D617468626620757D202D2020287B5C6D617468626620757D5C63646F74205C646F747B637D295C646F747B637D297C5E32206473" val="45"/>
  <p:tag name="POWERPOINTLATEX_REFCOUNTER#5C696E745F4D20207C5C6E61626C61207B5C6D617468626620757D7C5E32206441202B2077205C696E745F63207C5C6E61626C615F7B5C646F747B637D7D287B5C6D617468626620757D202D2020287B5C6D617468626620757D5C63646F74205C646F747B637D295C646F747B637D297C5E32206473" val="3"/>
  <p:tag name="POWERPOINTLATEX_REFCOUNTER#5C696E745F4D20207C5C62757C5E32206441202B2077205C696E745F63207C5C62755C63646F74205C646F747B637D7C5E32206473" val="3"/>
  <p:tag name="POWERPOINTLATEX_CACHECONTENT#5C696E745F4D20207C7B5C6D617468626620757D7C5E32206441202B2077205C696E745F63207C7B5C6D617468626620757D5C63646F74205C646F747B637D7C5E32206473" val="iVBORw0KGgoAAAANSUhEUgAABYcAAACUCAIAAABHkAEqAAAgAElEQVR4Ae2d69nfNLa3J/uigIESBiqAlEBSAaEEkgqSlEBSQaCEhAqSKQGoIFACMx1k3zO63vVq62TZlmVZ/j0fnkvWX5aWbp2Wlg5+8OnTp7/pTwREQAQqCPzrX/96+/bt77///uuvv/7555///ve/3Ut///vfv/jii3/84x9ff/31w4cPv/32288//7wiPgURAREQAREQAREQAREQgRUEpI6ugHWdoA9klbhOYUlSETiNwE8//fTzzz9jj6iUAPPE999//8MPP8g8UUlMwURABERABERABERABAoEpI4W4Fz9J1klrl6Ckl8EjiXAAPDy5UvbFrE2MQwTP/74o2wTa7kpvAiIgAiIgAiIgAiIgCMgdXT6mnAlq8S7d+/++c9/BlvH/U3j33zzzfQFpgyKQDcCf/zxB/sdgv0R3333HWc02ArBkQ0ObmCt4CgHrZK2GYT05cQw8eLFC99HbhEQAREQgUsTkFZ26eKT8CJwFQJSR69SUjvlvIBVgrNDTGnYPb64WouF4vnz50+fPt0JRa+LgAh8+PABk4Q1OswQ7Jh48uRJgQzDxuvXr2mqyTDEgOVCmyaScOQpAiIgAlchIK3sKiUlOUVgAgJSRycoxMosjG6VwBLPDnCbGrlcYX1wt+v99ddf/pV79isX8mnfRGUNUDARiAkwBjx+/Nj509YwC9Yb+5ImbYuKXRVffvllnKJ8REAEREAExicgrWz8MpKEIjANAamj0xRlTUaGtkowEQrWXZkdxffnMQtiDTa4ik87xmuKX2FEICbw22+/cUbD+WMBfP/+/QY7wqNHj2iVceTYOLAkasdETEY+IiACIjA4AWllgxeQxBOBmQhIHZ2pNGvyMq5Vgr3iv/zyi+WhZnaERe3Zs2fMedxbMkwYPTlEoJ4AJgO3O4lGx9aGzRYE9islb5rgKAcjTb08CikCIiACInA6AWllpxeBBBCBWxGQOnqr4iaz/zNmhrHH+yYJ1ldrFmy5fu/bb7+1HHEMXpMfoyGHCNQQoOnZgSka3WaTBGmxV4KWGyeKqUI3X8ZY5CMCIiACwxKQVjZs0UgwEZiSgNTRKYu1nKkR90rw6Re2PPhyc09E+Zo9AgdWfPc6i72c7/CjkvssAuxkYRsLZqMNxwHOkvkS6TYES2P56quvXK7fvHnDkLCTQNyWLcKPHz+qJhgNOURABERgWAJxTy6tLCishgNxELMeReAqBBq2AqmjVyn0xnJ+GuyPuUqQQ/Z7L8rI1wqDt+yR9d7F1xXgaALcBmIlwqGAo5O7T/xtwfIJG1dMmPNaMSQqK3rfgeStklA8IiACIiACBxGQVrYItu1AvJicAojAgATatgKpowMWcQeRhjvBwccI/akLbg5iBD7BIxY1/7hH8Gvyyr0gjB6PJuDfWuq7j053+vh9mL57W8YtBna1PHjwgIshWCLbFpW95Q9U5omDtPi8nO8jtwiIgAiIwGgEpJUtlogNnYT03YsvKoAITEPAr/m+e1sGLQapo9sAXvStsawSTIGC6/E4l754dqNgkqBUgggvWk6XFjs4RGPXkV46UyMI3xYssdmNEi53tB3OUi02wDKKwj4mWQzL6PSrCIiACJxLQFrZIv+2A/FicgogAgMSaNsKpI4OWMR9RBrLKhFvi4iN9DGXv/76K/Y0n/KvFkyO4wgEc12VSCvUbcHm7HdY/TgruFlmLo/IHeKQVWIzVb0oAiIgAh0ISCtbhNx2IF5MTgFEYEACbVuB1NEBi7iPSANZJTDJB9UaBIWFVgPEpzfMHTtyM6I4pHxE4M4ECntYytuRFqFxNUwyDDeMJP3lOSABvmfEiR7O9fCnT6gMWEASSQSaE5BW1hypIhQBEVgkIHV0EdGsAQaySrx+/Tqm/OjRo9gz8PG/Bhr8xGP51zi8fERABAIChREiCJl8zFkGd0abTEueRxDgBpCHDx/a8kWyrz4iXcUpAiJwIoFkS5dWdmKJKGkRuDmBnXqj1NHB688oVgn3OZkAVqVBgRW83JYK6t/+rxsGUulRBKYkwB0uuXzl+vFc+MA/t5sp3hsVvKjHQQjEV5bqptJBikZiiMBBBKSVHQRW0YqACJQJSB0t85n4188GyZvdturLk9v47Ydx7nfv3mG/D46p83rgE78oHxEQAUegYAQs/HRbekzLsdlzSQr/Ma84t++ADF0QBx+ujojJSXyEh/xiDr561iS/CIhAjoC0shwZ+YuACBxKoKBzFn46VKTBI59GIx3FKhFrvdSAVZUP1ZkJwNu3b1GXWZtl90TNPsPB65nEE4FuBLiWkiXxWBNlar3zMxy5+00L5vBuua5MiB6fW9/oW/gjO5W7PDjywFXSgK1MZcxgfIclFgwOskrEWOQjAtMQkFY2TVEqIyJwLQJSR8vlNbFGOoRVgp0OyQLgJHPSP+eJlixFOQdH/iKwSIC7zbAU+GeJsVPgufhiOQAz2GSAnQdDknEe5ImF1G5VqE8CmFc3Sbx69SpZfDlLUz0chRQBERiWgLSyYYtGgolAPQG3WxNd6/PPP69/a4SQUkcLpTCxRjrEvRJscIjpo9BfrhXFuZCPCFyLALPQT58+8XWM9+/fM/Pcb5Ig+7n5/Fqz44kkc1koi7Rqt1c5qlN+dfb4ZNJJU0UypDxFQAQuR0Ba2eWKTAKLgBFgkyZbXPlgFloWf+wfZ4EkZ2q0t0ZzSB3NlcjEGukQeyWSGwUvtI6aqzfyF4GLEmi458iddktyuNCkHVE3XFJzoQwmCyi+5NKCVZ5hsfByiIAIXIiAtLILFZZEFQGfAOfZHz9+7PvgZiHh+++/52z75WwTUkeDouRxYo30fKtE7jY4zHtxSchHBETgWgSSa24uCzuvq+jJgWEe84odW3C3WjLMcw1HYdfApa0S9MzJmYnDXsh1z3JRWiIgAs0JSCtrjlQRikAfAuySiE0SljRj+osXL9iDYD63csyhjlJkE2uk51slciuQ2itxq85CmZ2VQG5mm/ua77AcOFDmnylz9nsGeDyTGweufqkE6yqFsjADTSGMfhIBEbgiAWllVyw1ySwCEEjeTu2T4eIwdkFe/cYrP0f17mnUUbL8X4X0/98VMo1Gev69Ehr/6luUQorAtQhgts818B9//PFaeclJm7OfXnqjBPeJlHdDlH/NsZK/CIjA+ARynXaurxs/R5JQBO5AoKBx+dn3bzT3/ed2F+BMo45Sgrle+ioa6flWCe7VS7aEHNlkYHmKgAgMSICvaSalmslUn7t26CpjQFxAhUsuLXBye4j9KocIiMB1CUgru27ZSfI7E8hpIwGTnNkxCDbZ4x3UUYosVweuopGebJVA/c1pt7JKTNYjKDt3I4BlOrlfjqMN01im6cFyxXqVMSCWn8E71y37gQt594PJLQIicCEC0souVFgSVQR8ApUnKyuD+TFf3X0HdZQyKmhlV9FIT7ZK5EzywPWPcF+9PUh+EbghgdzFBFw4NE3rzq05XPdSCS664wrPmuqqQxw1lBRGBK5FQFrZtcpL0oqAEeALoOYuOG646HsHdZQSn0AjPdkqkdNr0ekLLUo/iYAIDE6AiwmSG8nYJfHo0aPBha8XLzcGXMUsHee08DXQIPAN11sCAnoUgfkISCubr0yVo5sQqFQ8KoNNA+0m6ijlNYFGerJVIjlvgWylwW+aNqOMiMBMBNgsl7wImhkvH62YKacTjAF+cfiD9+JySm724kd4WzcbKdl1UthOeVsyyvjgBKSVDV5AEk8EcgTYhVqzrpC7YSEX7aX976OOUkwTaKQnWyVyeu2iQnzpRiLhRWBuAsnPZfMpUCa9M2WcOWeuB7viWgTZMWWF3Wpv3rwpF1bN3RPlGGb9lXqOYf3hw4f8xzYxazaVrykJ5Po0aWVTFrcyNRkBtqOWmyoj+zRHaGvK7ibqKCjm0EhPtkrkTjDqBEdNY1MYERiQwJMnT2K9FpPEu3fvBpR2j0g5s/RFL5XwL7lEs2FSXYYTl3I5/H1+NeMOWZ7mYtf7FN/Ncyqt7OYVQNm/NAEsDjThr7/+OpkLxqOnT58mf5rS8z7qKMU3h0Z6slUit9qmExxTdhDK1PQEXr16FX93gy2F85kkCmPAFTdK+JdcotCguCwup+heiVxz9se13H743LvyF4FzCfi115dEWplPQ24RGJYAYzcDOnsizDbB7gnUsI8fP052hLZcBLdSR0GRs0pcSyP9rFyoh/7KaZ9c/NorkSMjfxEYlgAb1/1VYicntvlZB8I5xgBXTP5hVPsGB/1wborCW9orkWyJwV0Sst0kKclzTALSysYsF0klAmsJsLTA39q3pgl/N3WUgptDIz3TKlFYRCofi5qm2SgjIjANAXZDxDdcvn//fqYvbviFNccRPpcjys56Y8wT33zzjfOnHzZ/P+/OLatEzEQ+InBpAoX2Lq3s0iUr4UXgPgTupo5SstNopGee4CgotdoreJ/uQzmdgABjQPA5aFRYtgvOapKgyHJm6SteKmEbJRDevwehPA8pbKOYoEorCyJwQwLSym5Y6MqyCMxE4IbqKMU3jUY6qFVCJzhm6iOUl7kJxGMAx9i4b+nLL7+cOONv375N5u5aR/jIAudrzL6AScK/TmLROhycVkgCkacIiMBVCBSsEtLKrlKIklMEbkvgnuooxT2NRnqmVSJ31TN8F7Xh2zY5ZVwEhiLA4b1gl8Tz588/fPjgT26HEriVMDnL9LWsEhwjf/36tWPiLrn0+ZT3ShBSlyb4uOQWgasTkFZ29RKU/CJwWwK3VUcp8Tk0UjJy5r0SBav8ojZ821anjIvAOAQYA4K7JCa+SMLHzmTe9hf4/rivZZXwi88uubQcLa6O0ofPvSPGUMghAncgIK3sDqWsPIrAfARuq45SlNNopOTlzL0SObUesaZfaJ2vR1CO7kYgGAOmv0jCL9+cWZpp/IVm6ex1tIz4l1xaThetw4U+3CKRQwRE4CoECi1aWtlVClFyisDdCNxZHaWsTZELyv1aGqkT/jSrROEDVAFWPYqACIxGIBgD7nCRhF8EuTHgWhslcpdcWk4XT9IVVlYtEjlEQAQuQUBa2SWKSUKKgAj4BG6ujoJiDo3UlelpVomCOru4bdivjnKLgAh0JhCMATe5SMKHPMEYULjk0nK6uFei0I1bJHKIgAhcgkChOUsru0QJSkgRuBsBqaOU+AQaqdXb0+6VKIx/iwt0Jr0cIiACnQkEY8CbN2+ePn26VoYHDx7wCpruFT/iMMERPrJQuOTSSnNxz7ZuuzRWcojA1QlIK7t6CUp+EbgVAamjFPcEGqlfaU+zSvz+++++HL57cYHODyy3CIhANwKvXr16+fKlJbftbsvffvvNxfDw4UOL6kKOnFn6Qkf4ypdc+mVBpgpHzQvTGD8SuUVABMYnIK1s/DKShCIgAo6A1FHHYQKN1K/SOsHh05BbBEQgS8AfA5isfvz48dGjR9nQ+R/s43MXtT/mxoCrXCqxeMmlX3TlMioYLPxI5BYBERifQMHISIc/vvySUARE4CYEpI5aQV9dI7WMOMeIVgmd4AgKSY8icDoBfwz4+uuv0V83f2zCVuSI5/R8bRDg6mPA4iWXPpNyb1yYxviRyC0CIjA+gUJzLvcD42dNEoqACExDQOqoX5RX10j9vOAe0Sohq3xQSHoUgXMJ+GMAOwI4grF440BB4Evvlbj6Eb6aSy79sivvlfBDyi0CInBpAgWrhLSyS5eshBeBaQhIHfWL8uoaqZ8X5z7nXonyFXeyysflJB8jQCO0xXbzXOtgar12Xv3hw4ed+9VR7LYdeVibu7bh/TGAZXauF9oTP23fiu+K90r88ssvyexTuJs3jyQjPMKTtlNzyaWf9OJshDjHz7ifI7lFQARiAtLKYian+EjDOQW7Er0EAamjQTFdWiMN8uIez7FKFEzyiKXVuWRRydMRYLeSf1ffNiwbvhxBouV6WyPJp0+faoKNE8YfA3788UdW2nfK9vbtWxcD0921hqGdSfuvo/lRkfjDRMKHJJy9CZEwlGCx+u6773IzbV7x4zH3JS6V8BvOzz//bMIXHIu98U5TXSFp/TQfAaa+9ACu3bnu1BodFs8TO4RF1EjORb8IT4WnUSDt/s5wMdGeAcqj22I/0FPUudOidfgd9bbMSsPZxm2yt1hLQ8Nhdyqtmz8brOl1adH8OYXnm2++uUTGZ1VHgT+HRsooSfdFfaPWUd9MtSaDK6oc06T+fzYzSbYELvbvL5JSPI6A7dh3xc1tAnvSYrhNVptVnkSyVgZ68FVJJAOvTbQcvi3YOC3MEJYL2mwcYIOPYdxZDTYkzSv0kmTKZLDcxQ4MEwSOU4lDOp9WfOIUW/nQr5rwzKkqoy331UQ4fsYrc9oqGNXGOONgMG4V89Xjef78uU8mdhOgeR4pDnp7KjyR02Fui99vOyY2hshtsY35VrmlSysrlFrbgVgaTgG1fqohQBVatUyCRoRelFR4apJzYdq2gjjd+dRR8gjzCTTS+lzY6IlelKtyI+6V0AkOKzk5ROAsAqwE2m5/pugYPjFUbxOGPgsjPf+dAdVF0vn4hlvqTG4QcEZcpPIXE9gXxx+6uH/oxr5pGnMY/+ZOW39z40GchaTPogUHaMkX5SkCRoCG8/333wdVhXpIAFu+w02Hw0oLf602TbBUSLqWBPFjm1jbjxHJ48ePLS/mQE46ybWx2eujOYLSCcSTVhYA0aMIjEaA9Xa6uKSSg6j0t7Ri63X99o6bjWD8Yc54+vTpaPlCnsnUUXI0h0ZKLjAu2EwhqDloj66+4c8o7Fc5Hl2V4/Vw12Fskergw8JFIL3/yBcHO8igJLoRaGtD1UqCFVxbsBYtjsVVTb/BbnNTjn6Kh7rp+GIh6S7JZtDbOKOv9aS85e8FSMZDGDrfQ+XfH7kv+Sry8InR+T4w3C/eTDFQhXw+1KWZcrchL8FGA0Z/Oi6LJ16ib9WaclU3aPImSdJBafq9gV+yzk2A5IuX85RWtrnI2g7E0nA2F8RtX6QXyrVfNk3Qxya7KXpCKluwq2LzFrC2rcAvysnUUbLm62M2plxOI6VexYMj9YdKlRtkc1XOr59/88u+mztoBlYqztFNDCXUh0Db3kpjtpVaW7AWbYcxgJbeZ0swiJKr/eW5NF2k30eZqL6n32uhEBi9AR1kx6TdcHDG3k062EczYJZPFMmnDbGbWyV8kwR1L6msxPp0kwaVa62+nXGxniTVR78hMB4tRnKJADlcLrOXyMJZQrYdiKXhnFWOF00310fRi/qTvULuCOZ3whuUBCJv2wpM2pnUUUdpDo0Uxc8fB3FTUpX1DQ6FKneOVSJZKpZDq45yzEGgbW+lMdtqRVuwLto+YwCNvb7/svyudSRHazqf5NQojtzUdCaWTlrrowLHqnlOnNDRPv74QZ1Zm1xsDvezD6W1Ec4dnqri87mzVcLvoArWK5qPT8y5Kxtpri4FpeDHv6oJ+G3Hj8TchXzlZBvTX1rZ5nLx6zkVY9ukzlKXhmMo5CgToOIlmy2D8ob+k9hsrN9gF27bClzGZ1JHydE0GildnI2AOOqV6qA++4sWNpKeY5Xw8xO476zDBQU2zeMRvZXBQfsk/rWd184FLhKl00eZtolrUI1zjyZ2E0dzsGsx5rJZ49+EQCGS5HSCzpSyK7wV/GRDPrEFtP08roozSOLoR7/f36BqIJ5B8LNsbn49OgvXip/KYHBw3HlEs5pTNl35VdTQbaurVlWSlg4XuYWpcSS7ERMSxzT1389U4L5zHa6pJMHQsNMqEaRIf3JbDSdAoUefQHKKS8vdo9yi1lrbp9b5yS26m7eCmdRR6CWHkitqpMGsZ20Wgorkj/64+fUEq0SgtFkbcI5pxvgA/Z0fm/dWSZgFNTSoYzzu6biD1GmTcfw5n+DdnY9twfq9Q07+Vv5t9bYYY7JQylOjOBJ8fMLJQQUgg3dZNjNkarHNehIMQkEd0IwlqDnBAHdbPrYleLHiJXuendws9aC6ru15Fheud8oZVJ6zHoNKG0AbvIs7C5ql6w8ToFtbxyyesuOGGk4ZyJ1/TQ7K9EVUxQ1Y6OWIkNf9ho/Csyqqtq0gOSj44jV0H9RgfXrTaKTBwMrQsE2r9OFYnE5F/5+GRVsZlX8PZ/xK0DDiAPIRgSSBJ0+eJP2P9rQWdXRCR8fPBzKOTsLiP+4DHNwJzMe347wwKnCXvglQ6SAqM0bwSY7kW0n9IBmyvycfCLD+lqWVbZ82KPfJ9oGD/rlTisMS4KMbdhX84jc1klUIT9ry5gySaPLdta2VG+mtB0hGmBQ+GXJkT+slkkKWe4DkK/JsTkAaTnOkV4yQXvHLL7+M+zcaKXYBNJZVmXL6Et/nIsKgK4uTWBXzzsCxCrczwsLrx6mjJDqTRvru3Tsb1h1PTKXbtEpe55MxDK+8bnG6KjecVcJW9gp1SD+JQJLAKZXnlEST2d/pWV4u2xl58Ppx0Jh1xOMZA/bmIZbPFwXCB49r5znB68c9Mhya8BhlNn/xa7GwGF2Oy4ViviIBvsfpxGZKv6goB4tslt/yVNmCxQ5qfu7dDa0VVaxsmIgFuJxPDpfLyGIPcLn8XlTgUwrilEQvWkBHi81QyxQ6bq3OJIG1Yq0AxBbrSy6SnXbhtZIE4edQR8nUNBopo2qwBFszuAfFao8//fTTV199hT0isIWxnjGcVUKfxbZik0MEehJgXd3fVXWoO/xAcaN8Pnr0KDnEYpLYbNBlTlVWyzbMcxpldyEafwgxa/TCO6mfF/vkYFxJxSG/GxFgGm96c03F22wxzDEt7HWni8i9VfAnR7lmXu4cCnEO9ZOVV1KqxR4g+ZY8RUAEGhLImSRIgi50g0kCNazc8BsKvzaqCdRRsjyTRspm20DTs0WvtYXLeMr2nNxbJ1glyjYw7RXMFZX8RUAECgTYC5Cc3nBn0uJqbSFafiqslDIn2WzvKCe681dMznbkBPPEHgKL865hNZudDPX6NgKmrFDxalpH0pJI0puVgWQ/QITJw72VecTSkZQn6VkZ5zjBpJWNUxaSRARiAqxUP378OJgWumDcCrFhfCfC169fxwn5PjW9tx9ebp/ATBppXFtQCzfUOsfHXzDzieFmPD3BKlFWYWWVDwpJjyIgAosE2A+WXJWl68Tovvh6OUBumZS3Cj+V4zz6V9tCTy+fu6y7UobFeVd5SlOZioLNQYDbW2yIr6l4LJvkMr5h9c9FlbNK7GmtKOjJLRiLNrtc7obytyJLSiWtLIlFniLQjUDy4Aaps2Sy7WxmrpO0HM3Rs1l2Ojsm00jjsW+ziZ8Fs6RxzRUQg/5wVgm1hM6NR8mJwNUJ0M3l9oMtXqFfk/fCZUh75jk1SW8Lw4ho04zNl1xa0ot9sqVlr8hxWwK2/oa6XLPUljQmQm9zy2Kfc07p2RynK02248aqWKFzuFAdKDfhxR7gQjmVqCJwOQJcdJpsoSwY5PrPxTwuriUUtoguRn7zAPNppHE12zwoJGuyqzCuyg1nlVhcl7t5dVf2RUAEAgK2LyDwZxKy7Rh5EE+hG905zwkSavLIXjuz0ey55NKEWVyyzk0CLQY5bkKAumdLcIVdmkbDD2+ezrFZJzYBggh53N8b2OEUi3yzcmYxjOAodHGIJ61shDKSDPckwGZPO4wZENiz5LC4ASru64LU9ZgjMJlGyjCdO2WZI1DwL4yYrsqdYJUoq7CLTaWQW/0kAiJwNwKFG5tqNpDX4Mp9I4DutWY1uCaJhmF8ZSK2cDdMyKIqT2ksmBzTE7D6xjy2xgRg4WMyOcUuDhn45KwS8TaH4MWax/jrjE2irUn60DDSyg7Fq8hFYBsBVt39Ad2PBPVj29kNF0l5QYVNpgPqNn72h3XPp5EmFeDNdgpuo0jWPbsepbdVYvEbcrLKD9vYJJgIjEaA/sR2jAeyMVvYfBlPEFVunpPsW4N3Oz+ixNhMb+cll77kBfM2wRb3gvpRyT0xATt9WmlTsLoaMKFlbdaJj26tQatf3EkUZG3AR2llAxaKRDqOABWeP1aAj0uiVcyFjnTn6VQ62NyyDTHvsXe0yvsV46FezaeRJg0QuXG2ptTQE/y9kAypGD6syvW2SpRN8uRngjG+plQURgREYD+Bwphds4G8UoBc/xvMTypjOzSY5Rrzbk7n2CBA2VisvRIbkM73ir/P09c5cjnFgparOVaNc+/m/FEKczpGq9bqb47w3TmRxvfPETPJpZUZCjmuS4AOinVsZuNf/fePfdmsWxRu2z09p4VVd9YJajajlbNA/O/fv7dOjDjpeD9+/Gjzw/Lr+jUmMKVGmlt22lxPaIO0u0+fPhEz/7kh219B/CzGeqhPTgs5NFFFLgIiMB8B+rWkEdfltDA8rELRYZ6zSp5CYC65NCB7TpzGSaCvWMzxr4uzmvgV+cxHwPZ57jy+wevxQYlKXDkDIq/vV+KdDP4h0ztcdVlJXsFEYGQCjOO01mCoYlBDT8CEOqBtorDqDme+d96ENr1iq46xiTyXjuRuGilbHdEMsW1tLrXkjsjeeyXKVglyuDl7elEEROBWBHLnLYGAnpHs7zbwyc1z6KxaJbFBqvgVFoIMCKsfm83Yccz4+DOxZIBL7IZNSi7P5gQqdzrYcY9AgD32xFxrtfXAIK0Nj/6+oVb7LzaI0fAVaWUNYSqqAQkwPMUmCZOTuyTbDpcW8x6HXVkdR0IXNKDAsZx38zEFLM74pTXSgvpHltnmwGaHOMubfcaySvjj/eYs6UUREIHpCWCWLijTeyY2AbrcPGe0CQnDgy0E5Y7rB1mrf1y0FxfKoj4Vhbw0Adbc2C7BlmAujV/MCO3XqmsQuNKoEbzlHju31obGjmR2+niWG6+0sj6loFSOI+APjslUGDE5UJb86RRPhMl1ZcjTUL05JXdTJjqxRlpW/9hw9PjxY075sWmiiXmit1Uid0DFVdNy5qesysqUCJTpTh4AACAASURBVIjABgLlSxM27wCPJckpB0NZJQ665NJoLM5Myh27xdPfwT5YZsvsannQ6y9YWGDu3Svl/6RDTk9cRmPZpHI/cG6jBDqAf8R0VYXpc9jK5vA0ijkuXCg3XmllqyqhAg9IoMZMXxOmW9YKq+7IsMdu2y0Ld0toYo20RtdlWOSaT8wTKCEMiyghHCjeZukb616JQJ+7W7VWfkVABGoI0NkVrjmo6UNrUiEMCeVWdBumUilMIZivpjDfy1lSCjGUfyrPW3jXpmrlePr/yjA5rGxH0KC6ol4zYa7ZsHCEADVxsqGaXdPJkH5NTgYoeBaqfaWtpBC5/WTVaagewMTb4LAcJd+VVpbEIs+rEKicGhV6j845xbpaEGaP3bZzRu6T3NwaKUsd7AosqNxBQTOg+DY+Bkr+OMNSacQfyyohq3xQunoUARGICfhdXvwr3V/suc0npxzQU41zqYR/ySXZZF7K37b8bn6rf4qVopZnXJWRXC5YvQJxStZyGyUQ5girRNtzFsYWTesUes0TLbcRaWXNgSvCngQWTepOmMpgHSTPfVrSJb2nh+wg/D2TmF4jZScICzzbChctmj+2/zAQ839xI3PvExxl5XVxn/A2KHpLBERgJgKFWQ3ZbHjqks40yW2cCYl/yWVS1D6e5YlNHxmSqdxzTtV2Hp4Eu8czt1GCZrXH2NehtdLcrKqP0wnsKQvelVa2E6BeH5lA5WafcUaKsnrTcNFl5FK7lmzlIptAI2Wz4f7xDoM+KNgxUd6+1NUqwYhermrj9AtlOfWrCIjAWQS4UKegRtOH7JnYBJnqMM8JUlz7uHiP19oIt4W3qdq21497i8sXGU3vY+8mpyymDX58I9es9ijcfS6V8L9+Wrkf9bi63SRmaWVNMCqSYQlwT01N/79/0tWEQFm9ISNzdDtNWA0SSbnIptFIsbw0maGjK/JBHHb45oqvq1ViUXNtkudcVuUvAiIwAYHcQqvL2p6JTQCnYNAdRINhJmZbB/mA+acj/8qK3TjbX4NCRIdDaWDqdSSb/xN3gAJu/+fngx/IaWG8D+Cc8lhYVtqzppSzdJDHhpdKWCp7RD0Fey5RaWU5MvKfhkDNqYfyBZPdUJTVm2m6nW48OyRULrJpNFJW+zDKt9qGyYdvc2snXa0SgboWV5fKrVbxi/IRARG4CQGbGCTz29BekEuorfE7mYtKT9NRmPrmuvjKqBaDlU3Gi3ObxfgV4CYEcjocLXfPLqdca22lRbnSsVQa9jPnlru0snP5K/UOBBgcy/3Amzdv9nQ+DbNQMNqSyjTdTkNip0dlg0JSkoZFlkuom0ZKG2GtjgWwZE7XemIH5HOq8VtdrRKLmusg/UKMST4iIAIjEGApuNyNHLEuGmS84TATxLzqkQ7dLt4rf5VqVbS5wGWTceFMTS5C+d+QAO03p1rVrGcWiOWibdhaEd5aXMNoC5nq8FO5O0UAaWUdSkFJHE2A/iFnmGD0PPFryn7GC8fQXLBpuh0/15d231Ajxcb38ePHneO1K3TW1ajzQQXoapUoa67ltbhAbj2KgAjckEBu7uFQ5NSObaByaQ2iGdioQK47KFWL/TPD8zbOeus+BHJtCgJ7mlVBm98TbVAuJjwtbpq5urSyoJT1OCUBt8zLTgTrENhgyBjK/OrFixeDZNmMnkl5ui2JJ1OXZ5KADQrJX2fVSDkYy0FRTqPSoDiiUj7emyRjnhzlMLdzdP0yaHmv4KLWG4iuRxEQgbsRsNvmkhk3hSP56ypPLiPIhW+YSi6JRX8UKZtO2NUSi2/tCbA48NC9TzNV2wNK7xYI5PYn06b2VJ7cqRAkabh5yoS3k1OFnF7lJ2llVykpybmfAF8lXPww4f5UNsfQTb3ZLKFeDAh0K7IxNVJrUG4XJDSwrJUtNQFAAnMqhCtpzb/rXonyXsFFrdeElkMEROCeBMp9SEN7Qa5jHWG9gpVh+6Q5qz1+h35crVi0GpeL5jjBFPOFCOTMBzuvBMu11rZLVSb8TmmHKq9ys5VWNlRhSZi5CZQbY9vebG6S3XJXLrKbaKTQZlEBCwWHO7CesIcC8wQHoyprbLCu1tUqYYt7yRqzqPUm35KnCIjAfQiUxwA+ONQKRW6e03CY2Syqv+etw40STs7F/rncvW/OrF6chsBxH7XJtdaGmxpsqYqGMNPH+crNdrHVT1M5lREROJ1AWb0ZQfc4HdFoApSL7CYaaVwoLJWxn5cRv+YGCtuE6OLpapXQXsG48OQjAiJQT6AwBrCst2cTeCBD7oTn6ZoBl1zaHAyTRMMsBwSCx/JtlwQuFE0QlR7vScDqbZB9Wu6eeX58XZbF37C1TrlRAlDSyqy2yCEC5xIomwj3dJLn5mvi1Atqz0000nLhuhsosE0U9k1Q7f1bybpaJQrlR8ZklS+Xrn4VAREoDNsNZyC2LhoDb5hKHHmNj11ySYfZ85quxf653L3XZE1h5iaQs0rsbFO5aIHZ8HCTredYA5yjsMrNdrHVzwFBuRCBEQgUTIRqiSMUUCyDNNKYSeyDbYJ9E4WB3h+GulolCuVHNtTq4rKUjwiIQCWBhh1Ibp5DEot7EzD6YtTwTb+V8tcE8y+55BPrNa+0CrOY8YJG1UoGxXNpArmLwQrKSk1+c9uaCoszNdH6Ydig5LQXeoDJViyllfkFLbcIjEmgYW82Zgbnk+q6GqlTYvnKRmF9bkN5YdnPXVTka49drRLlbCzuEC6/rl9F4BQCZa3uFJHumeggR/gQ4/Hjxw2FsdL0L7lkItfw4wKWRNmRG1HcW761uxyPfr0hARSdXFe5s7EcZOzwy2jWjRJ+HpNuaWVJLLfyzDXbW0Hok9lCc2s4xe2TF6Wyc1zzAebWyWoM+qs0UoZpLq2kHqLEcn8Z/x88eIB5whdms5uVrZcvXyZf92t+P6vE4uLh4lpcMjPyFIFzCWgydi5/S73VYgI9VW71dXEMwHBwXH3wL7nsvFHCQfZHDsNuDimvhkKOmEChXew8Z5GLuZVSSIdgl0pMdnxDWllcUeUTEMi1ryCYHvcTKNj9y4Pv/qQVQ3MCl9NIOWSB8csGOwOC5sluQXvc48gNoL7R7bM9Cax619+hEb/oyxT/2taHmUOlAk0fQV8wiLnE3elVIzliT7bLtG0FaBtbbqWubSqKzRGgbueaQKs6nzNLI8CiVcLebTUgWbmzlc4if/78eavMWvw1DnrpgoZa+KkmcoWZm0CuehQU8UoguQ6hlVJh3y2j+Q+iDFSSWQw2jla2KKoCnEVAGk438nRZuRWRVr1Zt7zcJKFpNFIs1AxwucGUPQ7sodhfpgygMTF8/IG1n1Uip5S4fPZpcpiCNqyfsHuzSXlsLlHsEYidqy65aLn19JSpS06eDv77FdwNQuZGkQ1R6ZVFAlgJkw2hYdHb5D8Qhj7K7zqDX92jmZkX7RfJ1wuetlGCnPJR6ELI437q00sfJ79iPpFAbgJ8XKVqFbN9fBdr4IkAj0h6BK3siHzNGmfDYa4ekTScelY7Q7bqsnaKwevuQoH+p0T3S945hmk0UuwOSdXa8SyPFKuYx8QCbbnfCY5ChslSn9Zop0NXQbSlklVvNQzM2Z4yvWRaDatRMn55QuDQHfsiHBPI7UGgp4sDb/PJWSWCrjMZub1bEzgZQ9ITM4Q15xO7o0Wd2O3nSmZBniKQJLCz5RbOICzaEJPyBJ52zyWVfz4dvaxX9NHKAuB6HIqANJyexdFWbdgsOZ0ekw7+2l52uFmekV+cRiPtpljG6xPff/+9X8T9rBKxKL4cfcY/2vyiYu1L5dznbmDj1n2bkMSy5XzI6XwqVC6z5r9TwbV46h22Nl7/ikLuIbBhr9Oq5ApK2KLGYEM4nUzDbUqIZFcEMQSeuG9rsZfe0FOtKh0Fno/AhhG5BkKraG2jhLXBmtSvEmYErewqrEaQUxrOCKVwnAwF9abcVBuKxI5ymyVqQF8EWyiyxXdrAvTRSE13zYm0qPvlXgz8WUWITeGBTtvPKhGL4ovbKs9+nLGbiTpQPnl/HHN4//59eb6B5IUFmTiVhj50EK9fvybCnITMUrj3jlzQZ3nZ+rRYyRoKOU5UfWqRn1/TWX1PuY8jkLNMt0rRNbdkbLk2aIFto4QN6vbTHocfWzd7dlLgRZ243Mkn45TnTQgsVp5tHJpsiMglzTDqtq9j42B5IBfsuv7lBtt/PL0uyT6S9y8RaTh9StalQm+W03DKTbWVkMyBTc+hsj19+rRVzLPGkyuvVvnto5EuntLK3VK5NpumJNuLccz9rBJlq1v/3tZBYUkTU4XPxdqkUcNRFt4P2dbtJiTYHZKGUtoDZgs6DnJxqHLWNlPHxda5FvG9nD5DxXHELhdzbgdQsoGszR0bF3PTfqrWYhOzjTPJPmStMC48ZzdswPjuu+92fq1gmwz21mL7OqufNAnlGJZArvLs7EIZAY/Lsu2PMMdxaZ0Sc7nB5orsFFGVKAQ6l4g0nP61zp+M+Kl32LLN4iunNqxDZr3WF0DuJIE5NNKy/oxRPlctk0wKnvEtCvFtTf2sEuVsd+5tA2o2NkM/OaPo0CMEIvHozm5gesA2YTMTP9isqpKfx1XuZNklY7CeN/lrjSc9uPjXgGoeJlnK+wvU37gYy7zYQfG6dSPBhrQ4tkof4vTr2OnLVou74sudfGWuFWxKAjmD2s464zcQn9v+DgEb5dwbJcBVhr/Y6fnA5e5AIDn2JdPdX/+l4STBHu2Z256QnAI0FIZdEhxGMB0Gk0TDU6gN5RwwqmSr3N8Ae2qk5Z2MbHBYXJOrKRe6FFu6c+ExdsTVrJ9VolxITfJcwyUZxnaVUL2SG3KO7hFiqaiRbusOtqWcTaTV5CdO/aI+KL6LEyeXtbI2VpN9TEXlKl0TicJsIJCz2jKsbojNvUJ3mRxaLMJFBd1swOxosLf2OAKRECDuvvfEv+Hd8tBFhKbTbIhcr0xPoPnYyihpY3dMb2eHYP1Mbv9UnOLlfMpD2Lla2eVgdhBYGk4HyKcnEa8eIxJjKyrBQbLRkfomCZSZ3BaAgwS4dLQ2UgS52DkA9dRIc/Mm1E6mn7kVhSC/i4/BEgKJJlfa+lklCvPARY1/Mbc7A5hmQz1IXl6SswvsTLfwuju7QZkxFTHx/PBJDc8PcE+347aY951mJuzZVig0rVyvFIuxp5+KY7unD8a4ZI9hJbIWC4M9rb6soOd6bUvLpi6VNdBeTDpikUZo74uzlDLDZE7leR8CuX4SnXgbhFyELrY9nTwxu8pMu5vY+j+yVratSkz/VuX4sqfyw1AazokViclbUt8wHaOtbGwK8/UfTBIT93ht0bnYJtBIfQsIbpbWMI2xX4YJSyuTBJc0BRWYx6RK2c8qUVBYk3OMI2pPMk5fJaI8wBT3CDu7+GS6BU87u+Fu2EpOt/xqVIjqbj8lzcwxBJBuNjwzYPutC3dcYeIUnY//Yi6M/BcJJEs52Bu2GIkL4Ob/bpGfctxmf2Rcd/0bMewf0RkJ6BKDfQeF/rMypx2CBTJ3SFFJXIhAbkJl+4xW5YVD7zYuJ21226JFBpqzdSabI1mVl7MCF3qVc7Wys4CMn25y7IvFloYTM7mKD3OQpKKY9NyTKZQf1BXrlp3+s1+B2SPSRd9NtkobRFZl6hSNlMVv6/CpBoyA3GjWcL8MmbJq5mhg98/WNP/DDYe6CwWDfIcmXY7c9pBQGC5kcsLPqkI5nla/2ryIL2u4OJPosGO1SvHoeCxHLiNokIemmOwgYoaYA9eKQYkE6q+rupUpOhmoXVxfSvGBxf621S5e9/N1NNi1uA4NHxSE47AWI+H9vti1uGTMFHEhOxZJOVghBvuJuuGXqe+2MGc5qLS+PEn3WbKNky6Vyidjw8o4Ep4oSbKr3ICIpmqQGcFzNXNthwAZv1PFJHEiqw5JG8PYca5W1iHvDZPw6wwkjx6Ik40oLsEJNJyGZXS5qJJHQenrWmWEzo2O16oNldZmHNuS6NwKtgl53FtJvXHtAHSiRuprnm0HPj9Trr6Vu6a/HVdIQcxW+2NHw5YWJFrzaDYII8V4HAvZzQrgZjjGpKG+VUPjiDD9e6tkBxGXab3iRbuKVQFqjsMV/xSnVfYhhg3k+4PdIORBr/jTEmNbX6BIBT0blXHYkOz3zhazdQ5xdvzwawchPzZaerneFmTw4znIjXiGy7DEjm795EHZ3B8tdcDHArT9cc4Ug5nwfEqrOkBfy6HJODg2jm+Olnj8HnWVSBctIJ9V4DYN5KJZ6ym2X23AaHXyOBnKI4UVZf2AOKaGcxzAS8Sc7CpNUdmcBaprUH+a9HX9W8FmAke8OIFG6teKVooctSLQG23elCuFTlaJQFGzTtM52hpmclnN+ZswzC5cGH+aYb/2GaTpHUjRH9Wcj4nhHH6AXL7G8e/fW1Hf/AYW0PMfaTCM3NTAuK8nEiSn3JP6rt+0kmXkp7Lo3jYq9Ac7TqVCEkotBlvZmVKs9i5jf1D6sTaATzLv/lC0oRB5HYF5MU7RxPMdBCPX1MykMM09SQjxYFXZmhCVBkX/2U3C5lneHyF594tMVokAqd9kfFCVagB4rbHA1moaDh79CJ27skNASL8/OdcCGBA76DGoqAG6yuI4SLZrRdt/IKbsKvtkGsV1NZxrVYPm0lLK1tdZ86RAA3WlPl0adVBtiJ/aWx9DIWT/VlAQ5pSf/BHEyqtyABpBIw3GUETaidHPlANSYyftZJXIKSJO0FatYgNBvyFZU/c9rW51UFMsXZOEHAWdSH3RbqBx0CuWLyc8OToooSBaisyKr60jmH/yuDP+IMIgI7nHs8Dm5OnvnzQggqUgCYOEP9JTG+mLg/ABWFe4cbS+0kCcQSTJR16hWianT6uqEMlhF6OLj4VPplvjGZBZJU8cmDwiJHiR0/2R8ZhhjWDXCkOJ+DTgcC35O0ibbF9AW1SDqKJ+2wmqE+Om/6uVgq035LLmWqWF7zDW5yTp6T+sVtYTQpO0gvosDceakjm2aThNSufSkdA1UZ0MozlWGQ2pn/AP+kYeFzvGVejOagWrhDw68OU00gBIMIaiwq2qaS42Ki1DeVzfKqPqZJVAmbDmFDvIQ4Cm26PZciDoJxoL2WGkoQaQbqCZxZLgU1m6fo5OdJ/YWwHKUU1i3OBJPaEyBzBllQiA9HykiONypESCXoXelgEjqAwFVSmOlneJxLIWTJD8nyxM7LAOJ5Z5m0/QXcQp1vsktZ9tUuXeusN8j4rnZz8YWeqLY+6QtJegMTpoeNJOg8YLCpoblcfAQpVhJUaUi5a6nRw0iRbTnkWLo9AnxMld2oe8+xkP3HERXDqzhwovDSeoPPHjfZrVETUNejFS+rRkV4kANF7qJL/SZ9JVBu/i01BtsPye2ApMhhEcseoIf0ow6FEZqkbQSGNiyMkyUlBnqEhIW9ByXZWjXsXvEhWvB9mP0zWfTlaJZDlZtk2a/g4jCDU/9aTC5Ado7na6UWD7yOkN9QXcXM4NEZ7eW1H9rKCt1q11FLry5JixKv5tY/bpYDdUhiNeoa9MzqhpxfjzFw/MeEKvLEyy13Jx+hHiXozKEgqmQKsqSTIwQ4VFvtPhZyqZ1n5Psr9TyPFfp3P2QUF1fJnPkrBgpIObtV+fJ278C+oReSl0yBYnjjhaBtyzUPRPN9m/GZP+8lw3xdMH4lk1nOtWieaSU8dySixd5X/VnP/8o1srjOMEoKo0l81FeHorOChfG6K9kEaayx31JB4i3ejg17fFKsfMujxYxwJ0skqgOttoFzjIeSxWNx8TJlDuk+1/Ldz6XFh7DpJIKm3nEqvPlIW03Dna1GP7qaeD2QItjXkRAli5LzpogbSrcldeUIIX43cBZJXYXxMK3ahfCpR+/dyDOkPp+68HbmIL2mw5IyTtKw24ac5Ewh99DmkFf3i6XwlGYP58Afi1nNyqX5O9jZ/cTjdZWMVqlfDjBJZVYlVZgIuKR92oqV3UfwLXxE+0dKpBe8klQeqBAlCTxNXDDKuVXQ6sNJxcyzL/bRrO5WrC0QJT09AQjGqlAxWCbpMu8VDxBmkFh+ZxVeSX0EjLOUJf3VDfqJaopowv26rcA2SqrNl7gvHt05cvXyZjIM98HDX509Gev/3228OHD10qqMt8stVSfPHixevXr+3ROahk2S+sBkFXPpL0n3/+ScdBuv6rfDCW7077PriZV/Op9sBz5EefM3LSReJzusB8QRfm/NFyEMZ9uR33F198wSPqLKoq1YNvR58uak6AMcHmpO3jDxOaDH+ucF2iFCV/btrvN/NKkf744w8+PU2cjLuunlA9iI2W2PCTzpXCKNjgBOhYXB/i5KSq4DO4zCOIRyujif3++++uldF+TSoaL6MGHzzfMP66DoE4XYfg2i8xUy5070RLQ75nKx5TK7NCv5BjzIF4Ag3nQnWgs6gfPnxwvaXTYP1ujdHnv/rOf/pMurhvvvmmj2xjtoI+eS+kModGmhtGyTgjqVU5N1LvHE8/K9Bs+JOb+CUjJBtJ/w6etGqXCliDuYpZK3wx0Gw2aEV+DEn306dP6VnoQQKTBIFNQv9FtCj/Ue5tBDA30F9367K3Cam31hJwZRo3pbXx+OHpHIiwbZx+/HKLgAjQyvhrzsF1CM2jnSDCMbWyCcAOkgVpOIMUxBFiMPHbOfc7QirFGROYQyPtOYz+TwzxCB9/3SOIfwSrRDzPx0YQyMljIRdx4EofTFA///wzgdmIEbzCT4GPe4ylTQaTpwiIgAiIgAiIgAjEBAr6zIlaWSynfERABERABG5CoJNVwvYXxVhPHP9sJ0I8z08u2rC5NJZ/pw+7UomBsxtxiiaenwS4Rj5T4IsqtwiIgAiIgAiIwIAExtTKBgQlkURABERABPoQ6GSVKOwVTJ6V6JB5fydCbJVAgNhcUlhb2CZw4ewGESatEklRt6Wut0RABERABERABG5IYECt7IaloCyLgAiIgAgYgU5WiYJV/qyVf5vzx5dKODrJQxy+LcMgbnNwXU3u7IaL0CT045dVwqchtwiIgAiIgAiIwFoCA2plXNDITd6s1nCMGc3wwf/7c1ck4M/N6Lo7dm1BK7wIiIAIXIVAp9suc7sM4v0I3cDZnD83z2cTBxfvB/Jw4SXjZeC57fHZs2e8mDy7gX/O/JGTdpsMeksEREAEREAEROBuBMbRyjA0cK8WizS5Q7IYUPiJP7eQw4fbcorT3QpR+RUBERCBmQh0skrkkCX3I+QCt/XHvuAizM3zk7LlBvK1spXPbhCbGU38mHWphE9DbhEQAREYjUCw+8//SuhookoeEYgJJDWfOFgTH+wRfDPe2RqCCBEDhcc1Hw6bYJIw7YvlIv7iL6kHMehRBERABETgWgR6WCUKO+7O2ivBp9Ft+2LuYoukbAyN+wt48ewGSSStEjkDyn6RFIMIiIAIiEATAkyobKRQp90EqSJpS2AErYxvLb9+/TrIF/sgfvjhh9xXDznBgRXDmSdwYK149epVEIMeRUAEREAELkqgx70ShUuVkjP/Dihtzs+lErkTGfFHMRDMdljsEbLw3Q2L1iQ0HxxScH0acouACIjAgARY+3VDG+YJVnQHlFAi3ZzAuVoZB1TRrwKTBOrNx48fsTvkTBIU2ZMnT1hSev78uSs+YmCN5+ZFqeyLgAiIwDQEelglbN9dTC23TyEO2dbH5vxlAeKtjOywKCwy1AjJ2Q0iIWYWCnLhdalEjoz8RUAERGBwAli6mTt9+vSJnjw40DG45BLvJgRO1MrY3YDeFQjAvRLYF5JLQUGJYLawjUj8FJg2gsB6FAEREAERuBCBHic4guHHp5Pbp+CHOcJtVony7gPGTn/8c5KQnc1i15zdIBUTz887i29ScH0gcouACIiACIiACKwlcJZWxqpMcIsE+1XZglpjjyCP7JXgRgk/s0llyQ8gtwiIgAiIwFUI9NgrYTc4BFAYjQKfPo/+pRJlq0S8VwIJ9xziqDm7QRLJgbYsah90SkUEREAEREAERODSBE7RyjiascckwfbSwCRx6SKQ8CIgAiIgAgGBHlaJnFW+fHoiELThoz/nL+96SF57Ee+eqJTNnd0gzsLZDRdV0vAhq0QlZwUTAREQAREQARHIEeivlbHNwVe9nGD1uyQIr8MaudKUvwiIgAjMQeBMq0RyJ0IHrDY0Ls7zk3aTpMlgUezKsxvE42/l8KNdlNYPLLcIiIAIiIAIiIAIxARyVomDtDKWZOJtDtwlUXlwA/lzl20ll47i/MpHBERABERgfAJnWiWSc/4OyOqtEtzjEB8z2bZXwp3d4O7o8u4Msm/i+Sh0qYRPQ24REAEREAEREIFtBHJWiSO0sp9++ik4uIHMfP6T3RP1wuc+GsKXROsjUUgREAEREIGRCfSwSuSGk1MW//2dCDUCJAfptZ/hsLMbNd/WTlolakQduZ5JNhEQAREQAREQgREIdNPK0LiePXsWZ3ntF3OTnwtltaZGp4pTl48IiIAIiMCABA63SjCBT96rdNbivz/nX9y2QIEl9weuOsRRf3bD1Q9fQqsxskoYCjlEQAREQAREQAS2EeiplbldooGcmCQ2fFCMEx9+PChFqzQx/125RUAEREAEBiRw+JdBc8PGWfvubM5fOc9PHrPkEEfSch8XMMN//dkNXve3cvixVUrrvyK3CIiACIiACIiACPgEumllnN1InnhdvPDbl9bcnPhgi4dT4VDM6u+ksBjkEAEREAERGJnA4VaJ5JgEkaQFvQOptVaJ5AmO3KAey//y5Uu2itTvMzTx/KjO2lfiyyC3CIiACIiACIjA1Ql008rQf2JW3K4Ve1b6sMNi1W0UldEqmAiIgAiIwAgEDj/BkZzAc4VkzemJ5oD8nQiVuw+ScuZuigoEXnt2g9eTVolKUYPU9SgCIiACIiACIiACPoE+Whk3PiRP73LPpS+M3CIgAiIgAiLgneN+7gAACSRJREFUCBxulUhO4E/fKEHmk+aGZLWIr5bILTX4r689u+HelVXCZyi3CIiACIiACIhAQwJ9tLLkfZY6edGwHBWVCIiACExGYOEEB6v9zMA5y8dBhm0b55IT+LOM5TbnX7X7AKtEPIqz7aJ8rJE8rjq7QcXyt3L49WyVtP6LcouACIiACIiACExD4BJaGUImN0qctSI1TekrIyIgAiIwMYGsVYIZ8uPHj/3ZOMcu+Oj0KtsEI1PMDmN5/T6F+PU9PtusEghsL1rqWFsKVgky/ssvvxA4uDXaXk864lQIpkslkqzkKQIiIAIiIAL3IXAhrQxdMVkuZ11znhRGniIgAiIgAkMRSJ/g4PQBmyN8kwRCY/nGzp00NOSy5Gbmwa9nbZTwdyKs2n2w9sLLbWc3oJS0SqwSNUCtRxEQAREQAREQgasTuJZWllRmWNkqrOVcvYAkvwiIgAiIwE4CaauE+3JEMupnz54l/ZOe8cjEsPT06dNk4KM9fWFWbdZgr0QsW2Cy8QNsOLvhXvcltAhllTAUcoiACIiACIjADQlcSCvzV4D8kpIy49OQWwREQAREICCQtkoUzh0wG2fICWJJPhIsnronL0BKvt7c0+b8a4fGpHU/eV8GMm87u8GLrIQkz2GulbY5N0UoAiIgAiIgAiJwIoELaWU57UjKzIn1R0mLgAiIwPgE0laJ5PTYMhPbGuwn3/H69Wv/ETdXJJy1UYLUN1slnORBXpIQNp/d8MXzE5rjUgk2yPiZkrsVAYFtRVLxiIAIiMDIBC6klSW1I9gmD8OOzLxSNg3ElaAUbGICagUTF27PrKWtEmUJvvjii3IAfmV+Hl939ObNm8UXDwrgbyncYLBPHuL47bffAmk3n90gHjOa+HFuENV/fRB3UGGCx0GEvKIYAcng8Yo5kswiIAIiIAJrCdR0/t20Mr7alpR/1cnZZAxjegbwg8cxZZZUItCWQFDtg8e2aSm2iQmkrRIs0efyjD2sZmiJTRLcvfzo0aNctEf7+3P+GvkDeZI2/mBB4N27dxu+u2EJ+RKaZ9IaYr9exfH555/7NWoOU8sI8AV2hFKQDCIgAiJwNAF/DA3SGk0rS27rmHgpVQNxUCH1eEMCagU3LPQjspy2ShS+3sSVS4tyYJIP7o9gQIrtFIvxNAxgc/5t8/zkW7/++qtJSJbdt0WeP3++werB64GNw8U8zQSeM7GOITl68eKFcZNjJwGB3QlQr4uACIjA+AQupJUlDRAFq8r48Bcl1EC8iEgBpiegVjB9EXfI4GfJNJhgx7dCEBL/miklHxANjOUYBTCkJdPq42lWiW3z/OSA6l/ptOfsBgRMPJ8GQ3vyok0/zFXcWGriAy9XEX5kOQV25NKRbCIgAiLQhMCFtLLk5u2kEtWEzAiRaCAeoRQkw7kE1ArO5T9H6um9EkyGWfP3c8iIyNaAn376yfdMul+9ehXMsd+/f09lTQbu47nzUgmETFoHbK/EzrMbxB8Qc1i2GVD6IFUqIiACIiACIiACfQhcSCub2wDRp7iVigiIgAjckEDaKgEIjAvBsYWakYZPbARHPNjSc+J1Eq5E/Tn/ZmECGsTMfhBOXvCHyYbHbWc3YgmdD/9llTAUcoiACIiACIjAnQlcRSvrprqgfcGk8lv1d645yrsIiIAIXIJA1iqB9Gy5t9GFWyHYlYfRIbcPn20U2PL9yyM4gMBugidPnpwOwo5axJaFetlyF17uPLuBAIysc18qUQ9ZIUVABERABERABJIELqGVBffeuYwEp3qTuVvlieKEVsYyWFI3WxWVAouACIiACIxA4MGnT5/KcnCRRHzHBNN7tk5gp+ATUMyobdpvUXEzExaKc++SMGEQw42IbGfAsm7+qxyYXZ49exa8gtXGbcTA/rL5lAoHQLiJI4gZmw6DbuCpRxEQAREQAREQgTsTGF8rQ9EKts02V2nQuJzm2TzmO1ct5V0EREAETiSwbJVAODbIMcC4z14uyspEnQ9wbJ6iL8a/NsCHDx8eP37s3uI4yea9G348gQxsl6i5cSN4yx7ZgeLvMXH+mHWwVlgYOURABERABERABEQAAoNrZaypxHdefvz4MXlF19oCJXL0TFsM4+ayzSdz1yat8CIgAiIgAscRKJ3gsFQZSJghsy3izZs3zJbjCyawVTtjBKMOs/dxTBJkwTfYI6dlaq0jt0sQGntMEojhX3thUsHT3HKIgAiIgAiIgAiIgCMwuFbGBtXgxnTEjldfNpQm5hiUMTNJoJTKJLEBo14RAREQgQEJVO2VyMnN8IA5fJBjGkkhg42ObOKo+bJpMio87SSIH2DP2Q3iSS4p4L8zWl9CuUVABERABERABKYnMJRWhunEvzOLZSEe92iMwcEQTBJsNZ2+TJVBERABEbgJgaq9EjkWDDl7BphctE38GZuxoAc3YmCVyN3WWZNovF2Csxs7N4a473fEqccbUuIw8hEBERABERABERABR2AorYwzs365cL1XTuHxgyXdbhOubX3FwMHBDZkkkqzkKQIiIAIXJbBrr8Q4ecYGgQ2eMY9jJmztY6OBbfCLheRwBH9M+xnY2OtRb1YIdl4QA+nG8Sd9sIYgm/vJ5OTshr+S4L/IfaJOSCR0B09wkOKwZiBfeLlFQAREQAREQARuTiC+kGvtPVwcH2Y9ydfohrpM/eblq+yLgAiIQEMCM1gl4mFvFaD6eyWDz3DU37HEro3k5RGr5HSBMW3IMLGBm14RAREQAREQARHoTAANja+Mue+guaRZX8HQULh6nPUezBBstQguWWe1hhd1kUTnElRyIiACItCHwGd9kjk0lZ0Tfn+wLMvpn+DA3l8/NO6U0JdKVgmfhtwiIAIiIAIiIALDEkBTYk8ohglThNwjm0DRqTA0sA/U7STF3/3FWhlbR7k+s17pGpaGBBMBERABEcgRmGGvBIcjGLHiYSyX58B/1edCGRQZWeu3V7i0WBMITP6BDJWPa9OtjFbBREAEREAEREAEROA4AqhqXAxhtomahLBZYM5A8+G+jJrwCiMCIiACInBdAjNYJa5LX5KLgAiIgAiIgAiIwE0I8N0xDBP8cf8XOyNsPcnd88V/zne4PRTaGXGTKqFsioAIiIAj8L+E4g3N4ChzgQAAAABJRU5ErkJggg=="/>
  <p:tag name="POWERPOINTLATEX_PIXELSPEREMHEIGHT#5C696E745F4D20207C7B5C6D617468626620757D7C5E32206441202B2077205C696E745F63207C7B5C6D617468626620757D5C63646F74205C646F747B637D7C5E32206473" val="125"/>
  <p:tag name="POWERPOINTLATEX_BASELINEOFFSET#5C696E745F4D20207C7B5C6D617468626620757D7C5E32206441202B2077205C696E745F63207C7B5C6D617468626620757D5C63646F74205C646F747B637D7C5E32206473" val="45"/>
  <p:tag name="POWERPOINTLATEX_REFCOUNTER#5C696E745F4D20207C7B5C6D617468626620757D7C5E32206441202B2077205C696E745F63207C7B5C6D617468626620757D5C63646F74205C646F747B637D7C5E32206473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3|0.1|0.1|0.1|0.1|0.2|0.2|0.4|0.3|0.4|0.4|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85"/>
  <p:tag name="ORIGINALWIDTH" val="345.75"/>
  <p:tag name="LATEXADDIN" val="\documentclass{article}&#10;\usepackage{amsmath}&#10;\pagestyle{empty}&#10;\begin{document}&#10;&#10;$$\int_C \omega_{\sigma_f}$$&#10;&#10;&#10;\end{document}"/>
  <p:tag name="IGUANATEXSIZE" val="20"/>
  <p:tag name="IGUANATEXCURSOR" val="1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8|1.7|2.8|14.7|9.9|26.8|28|69.9|22.9|12.8|36.4|72.2|18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4.4844"/>
  <p:tag name="ORIGINALWIDTH" val="2183.727"/>
  <p:tag name="LATEXADDIN" val="\documentclass{article}&#10;\usepackage{amsmath}&#10;\pagestyle{empty}&#10;\newcommand{\bp}{\mathbf{p}}&#10;\begin{document}&#10;\[\rho_{\sigma_1 \to \sigma_2}(\bp) = -\rho_{\sigma_2 \to \sigma_1}(\bp) \quad\forall\bp\in\sigma_1\cap\sigma_2\]&#10;&#10;\end{document}"/>
  <p:tag name="IGUANATEXSIZE" val="20"/>
  <p:tag name="IGUANATEXCURSOR" val="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37.2328"/>
  <p:tag name="ORIGINALWIDTH" val="1787.027"/>
  <p:tag name="LATEXADDIN" val="\documentclass{article}&#10;\usepackage{amsmath}&#10;\pagestyle{empty}&#10;\begin{document}&#10;&#10;\[\rho_{{v_i}\to e_{ij}} + \rho_{e_{ij}\to t_{ijk}}(\mathbf{p}_i)=\rho_{v_i \to t_{ijk}}\]&#10;&#10;&#10;\end{document}"/>
  <p:tag name="IGUANATEXSIZE" val="20"/>
  <p:tag name="IGUANATEXCURSOR" val="7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5.9843"/>
  <p:tag name="ORIGINALWIDTH" val="1601.05"/>
  <p:tag name="LATEXADDIN" val="\documentclass{article}&#10;\usepackage{amsmath}&#10;\pagestyle{empty}&#10;\begin{document}&#10;&#10;\[\rho_{v_i\to e_{ji}}=\pi+\rho_{v_i\to e_{ij}}+2\pi n_{ij}\]&#10;&#10;&#10;\end{document}"/>
  <p:tag name="IGUANATEXSIZE" val="20"/>
  <p:tag name="IGUANATEXCURSOR" val="1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8.2115"/>
  <p:tag name="ORIGINALWIDTH" val="3208.849"/>
  <p:tag name="LATEXADDIN" val="\documentclass{article}&#10;\usepackage{amsmath}&#10;\pagestyle{empty}&#10;\begin{document}&#10;&#10;&#10;\[\rho_{{v_i}\to e_{ij}}+\!\int_{e_{ij}} \!\omega_{e_{ij}}+\rho_{e_{ij}\to{v_j}}=\rho_{v_i \to t_{ijk}}+\!\int_{e_{ij}} \!\omega_{t_{ijk}}+\rho_{t_{ijk}\to{v_j}}\]&#10;&#10;\end{document}"/>
  <p:tag name="IGUANATEXSIZE" val="20"/>
  <p:tag name="IGUANATEXCURSOR" val="2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10.1|26.6|20.3|1.7|1.6|2.1|5.7|1.2|1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7|51.5|13.8|26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9|1.4|11.7|49.1|9|27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8|42.7|17.5|15.1|14.2|16.3|27|8.4|23|30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0.7124"/>
  <p:tag name="ORIGINALWIDTH" val="1254.593"/>
  <p:tag name="LATEXADDIN" val="\documentclass{article}&#10;\usepackage{amsmath}&#10;\pagestyle{empty}&#10;\begin{document}&#10;&#10;$\mathbf{u}(\mathbf{p}) = \sum_i \Psi_i(\mathbf{p}) &#10;\begin{pmatrix} u^\text{X}_i\\u^\text{Y}_i\end{pmatrix}$&#10;&#10;&#10;\end{document}"/>
  <p:tag name="IGUANATEXSIZE" val="20"/>
  <p:tag name="IGUANATEXCURSOR" val="17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6|31.9|19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3|0.7|36.7|19.5|12.3|16|15.2|1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POINTLATEX_BASELINEOFFSET" val="0.3040541"/>
  <p:tag name="POWERPOINTLATEX_ORIGINALWIDTH" val="516.48"/>
  <p:tag name="POWERPOINTLATEX_ORIGINALHEIGHT" val="35.52"/>
  <p:tag name="POWERPOINTLATEX_FONTSIZE" val="30"/>
  <p:tag name="POWERPOINTLATEX_TYPE" val="Equation"/>
  <p:tag name="POWERPOINTLATEX_CODE" val="\int_M  |\nabla {\mathbf u}|^2 dA + w \int_c |\nabla_{\dot{c}}({\mathbf u} -  ({\mathbf u}\cdot \dot{c})\dot{c})|^2 d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POINTLATEX_BASELINEOFFSET" val="0.3040541"/>
  <p:tag name="POWERPOINTLATEX_ORIGINALWIDTH" val="339.6"/>
  <p:tag name="POWERPOINTLATEX_ORIGINALHEIGHT" val="35.52"/>
  <p:tag name="POWERPOINTLATEX_FONTSIZE" val="30"/>
  <p:tag name="POWERPOINTLATEX_TYPE" val="Equation"/>
  <p:tag name="POWERPOINTLATEX_CODE" val="\int_M  |{\mathbf u}|^2 dA + w \int_c |{\mathbf u}\cdot \dot{c}|^2 d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90.75"/>
  <p:tag name="ORIGINALWIDTH" val="585.75"/>
  <p:tag name="LATEXADDIN" val="\documentclass{article}&#10;\usepackage{amsmath}&#10;\pagestyle{empty}&#10;\begin{document}&#10;&#10;$$A \mathbf{u} = \lambda B \mathbf{u}$$&#10;&#10;&#10;&#10;\end{document}"/>
  <p:tag name="IGUANATEXSIZE" val="20"/>
  <p:tag name="IGUANATEXCURSOR" val="12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9.3|2.2|1.3|0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|7.7|12|5|35.2|28.7|9.4|21.7|24.1|7.1|39.5|54.2|1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5|1.6|6.9|11.5|10.5|3.8|1.7|29.2|17.8|12.6|1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300.7124"/>
  <p:tag name="ORIGINALWIDTH" val="1254.593"/>
  <p:tag name="LATEXADDIN" val="\documentclass{article}&#10;\usepackage{amsmath}&#10;\pagestyle{empty}&#10;\begin{document}&#10;&#10;$\mathbf{u}(\mathbf{p}) = \sum_i \Psi_i(\mathbf{p}) &#10;\begin{pmatrix} u^\text{X}_i\\u^\text{Y}_i\end{pmatrix}$&#10;&#10;&#10;\end{document}"/>
  <p:tag name="IGUANATEXSIZE" val="20"/>
  <p:tag name="IGUANATEXCURSOR" val="17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54.8|17.8|8.1|11|5.2|2.5|0.4|8.2|13|3.4|27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03.4871"/>
  <p:tag name="ORIGINALWIDTH" val="132.7334"/>
  <p:tag name="LATEXADDIN" val="\documentclass{article}&#10;\usepackage{amsmath,amssymb}&#10;\pagestyle{empty}&#10;\begin{document}&#10;&#10;$\mathbb{R}^2$&#10;&#10;&#10;\end{document}"/>
  <p:tag name="IGUANATEXSIZE" val="20"/>
  <p:tag name="IGUANATEXCURSOR" val="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03.4871"/>
  <p:tag name="ORIGINALWIDTH" val="133.4833"/>
  <p:tag name="LATEXADDIN" val="\documentclass{article}&#10;\usepackage{amsmath,amssymb}&#10;\pagestyle{empty}&#10;\begin{document}&#10;&#10;$\mathbb{R}^3$&#10;&#10;&#10;\end{document}"/>
  <p:tag name="IGUANATEXSIZE" val="20"/>
  <p:tag name="IGUANATEXCURSOR" val="1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1|90.1|47.5|46.2|45.3|67.3|29.2|65|110.5|44.6"/>
</p:tagLst>
</file>

<file path=ppt/theme/theme1.xml><?xml version="1.0" encoding="utf-8"?>
<a:theme xmlns:a="http://schemas.openxmlformats.org/drawingml/2006/main" name="Applied Geometry Lab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7361</TotalTime>
  <Words>836</Words>
  <Application>Microsoft Office PowerPoint</Application>
  <PresentationFormat>On-screen Show (4:3)</PresentationFormat>
  <Paragraphs>181</Paragraphs>
  <Slides>17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SimSun</vt:lpstr>
      <vt:lpstr>Arial</vt:lpstr>
      <vt:lpstr>Britannic Bold</vt:lpstr>
      <vt:lpstr>Calibri</vt:lpstr>
      <vt:lpstr>Calibri Light</vt:lpstr>
      <vt:lpstr>Californian FB</vt:lpstr>
      <vt:lpstr>Cambria Math</vt:lpstr>
      <vt:lpstr>cmti12</vt:lpstr>
      <vt:lpstr>Myriad Pro Bold</vt:lpstr>
      <vt:lpstr>Symbol</vt:lpstr>
      <vt:lpstr>Times New Roman</vt:lpstr>
      <vt:lpstr>Viner Hand ITC</vt:lpstr>
      <vt:lpstr>Wingdings</vt:lpstr>
      <vt:lpstr>Applied Geometry Lab Design</vt:lpstr>
      <vt:lpstr>Image</vt:lpstr>
      <vt:lpstr>Vertex-based Vector Fields</vt:lpstr>
      <vt:lpstr>Issues So Far</vt:lpstr>
      <vt:lpstr>Main Idea: Parallel Interpolation</vt:lpstr>
      <vt:lpstr>Overall Procedure [Liu et al. ‘16] </vt:lpstr>
      <vt:lpstr>Smooth Simplicial Frames</vt:lpstr>
      <vt:lpstr>Smooth Simplicial Frames</vt:lpstr>
      <vt:lpstr>Smooth Simplicial Connections</vt:lpstr>
      <vt:lpstr>Consistency Conditions </vt:lpstr>
      <vt:lpstr>Discrete Connection</vt:lpstr>
      <vt:lpstr>Discrete Connection</vt:lpstr>
      <vt:lpstr>Levi-Civita Connection??</vt:lpstr>
      <vt:lpstr>N-Vector Fields</vt:lpstr>
      <vt:lpstr>Finding Singularities</vt:lpstr>
      <vt:lpstr>Eigen Design of Vector Fields</vt:lpstr>
      <vt:lpstr>Benefits of Vertex-based Fields</vt:lpstr>
      <vt:lpstr>Benefits of Vertex-based Fields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Yiying</dc:creator>
  <cp:lastModifiedBy>Mathieu Desbrun</cp:lastModifiedBy>
  <cp:revision>188</cp:revision>
  <cp:lastPrinted>2015-11-12T12:52:18Z</cp:lastPrinted>
  <dcterms:created xsi:type="dcterms:W3CDTF">2015-10-13T07:30:13Z</dcterms:created>
  <dcterms:modified xsi:type="dcterms:W3CDTF">2017-02-08T06:56:29Z</dcterms:modified>
</cp:coreProperties>
</file>